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4"/>
  </p:notesMasterIdLst>
  <p:sldIdLst>
    <p:sldId id="279" r:id="rId2"/>
    <p:sldId id="287" r:id="rId3"/>
    <p:sldId id="296" r:id="rId4"/>
    <p:sldId id="257" r:id="rId5"/>
    <p:sldId id="295" r:id="rId6"/>
    <p:sldId id="297" r:id="rId7"/>
    <p:sldId id="298" r:id="rId8"/>
    <p:sldId id="299" r:id="rId9"/>
    <p:sldId id="300" r:id="rId10"/>
    <p:sldId id="322" r:id="rId11"/>
    <p:sldId id="323" r:id="rId12"/>
    <p:sldId id="324" r:id="rId13"/>
    <p:sldId id="325" r:id="rId14"/>
    <p:sldId id="326" r:id="rId15"/>
    <p:sldId id="294" r:id="rId16"/>
    <p:sldId id="273" r:id="rId17"/>
    <p:sldId id="280" r:id="rId18"/>
    <p:sldId id="281" r:id="rId19"/>
    <p:sldId id="282" r:id="rId20"/>
    <p:sldId id="301" r:id="rId21"/>
    <p:sldId id="283" r:id="rId22"/>
    <p:sldId id="284" r:id="rId23"/>
    <p:sldId id="285" r:id="rId24"/>
    <p:sldId id="302" r:id="rId25"/>
    <p:sldId id="303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304" r:id="rId34"/>
    <p:sldId id="305" r:id="rId35"/>
    <p:sldId id="308" r:id="rId36"/>
    <p:sldId id="310" r:id="rId37"/>
    <p:sldId id="309" r:id="rId38"/>
    <p:sldId id="307" r:id="rId39"/>
    <p:sldId id="321" r:id="rId40"/>
    <p:sldId id="313" r:id="rId41"/>
    <p:sldId id="311" r:id="rId42"/>
    <p:sldId id="290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22A2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3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54710-7ABA-4A36-9D44-60AE95117165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E2EE9-4851-4FAC-BC91-02B7809D3D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6650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7CA-45AC-4139-8388-6770382D1CD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4189-9C5C-450B-8ACC-E7E65D60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7CA-45AC-4139-8388-6770382D1CD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4189-9C5C-450B-8ACC-E7E65D60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7CA-45AC-4139-8388-6770382D1CD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4189-9C5C-450B-8ACC-E7E65D60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7CA-45AC-4139-8388-6770382D1CD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4189-9C5C-450B-8ACC-E7E65D60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7CA-45AC-4139-8388-6770382D1CD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4189-9C5C-450B-8ACC-E7E65D60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7CA-45AC-4139-8388-6770382D1CD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4189-9C5C-450B-8ACC-E7E65D60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7CA-45AC-4139-8388-6770382D1CD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4189-9C5C-450B-8ACC-E7E65D60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7CA-45AC-4139-8388-6770382D1CD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4189-9C5C-450B-8ACC-E7E65D60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7CA-45AC-4139-8388-6770382D1CD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4189-9C5C-450B-8ACC-E7E65D60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7CA-45AC-4139-8388-6770382D1CD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4189-9C5C-450B-8ACC-E7E65D60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7CA-45AC-4139-8388-6770382D1CD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4189-9C5C-450B-8ACC-E7E65D60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607CA-45AC-4139-8388-6770382D1CD6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24189-9C5C-450B-8ACC-E7E65D60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eg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jpe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jpeg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8.jpeg"/><Relationship Id="rId4" Type="http://schemas.openxmlformats.org/officeDocument/2006/relationships/image" Target="../media/image7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4.jpeg"/><Relationship Id="rId4" Type="http://schemas.openxmlformats.org/officeDocument/2006/relationships/image" Target="../media/image8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7.png"/><Relationship Id="rId4" Type="http://schemas.openxmlformats.org/officeDocument/2006/relationships/image" Target="../media/image8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0.jpeg"/><Relationship Id="rId4" Type="http://schemas.openxmlformats.org/officeDocument/2006/relationships/image" Target="../media/image8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6.jpeg"/><Relationship Id="rId4" Type="http://schemas.openxmlformats.org/officeDocument/2006/relationships/image" Target="../media/image95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2.jpeg"/><Relationship Id="rId5" Type="http://schemas.openxmlformats.org/officeDocument/2006/relationships/image" Target="../media/image16.png"/><Relationship Id="rId4" Type="http://schemas.openxmlformats.org/officeDocument/2006/relationships/image" Target="../media/image10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0.jpeg"/><Relationship Id="rId4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1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1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6.jpeg"/><Relationship Id="rId5" Type="http://schemas.openxmlformats.org/officeDocument/2006/relationships/image" Target="../media/image10.png"/><Relationship Id="rId4" Type="http://schemas.openxmlformats.org/officeDocument/2006/relationships/image" Target="../media/image11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9.jpeg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7" Type="http://schemas.openxmlformats.org/officeDocument/2006/relationships/image" Target="../media/image123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22.jpeg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1800" y="692696"/>
            <a:ext cx="3312368" cy="2144070"/>
          </a:xfrm>
          <a:prstGeom prst="rect">
            <a:avLst/>
          </a:prstGeom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403648" y="4797152"/>
            <a:ext cx="6400800" cy="1752600"/>
          </a:xfrm>
        </p:spPr>
        <p:txBody>
          <a:bodyPr/>
          <a:lstStyle/>
          <a:p>
            <a:r>
              <a:rPr lang="ru-RU" altLang="ru-RU" sz="3600" b="1" smtClean="0">
                <a:solidFill>
                  <a:srgbClr val="AD1730"/>
                </a:solidFill>
                <a:latin typeface="Comic Sans MS" pitchFamily="66" charset="0"/>
                <a:sym typeface="Tahoma"/>
              </a:rPr>
              <a:t/>
            </a:r>
            <a:br>
              <a:rPr lang="ru-RU" altLang="ru-RU" sz="3600" b="1" smtClean="0">
                <a:solidFill>
                  <a:srgbClr val="AD1730"/>
                </a:solidFill>
                <a:latin typeface="Comic Sans MS" pitchFamily="66" charset="0"/>
                <a:sym typeface="Tahoma"/>
              </a:rPr>
            </a:br>
            <a:r>
              <a:rPr lang="ru-RU" altLang="ru-RU" sz="3600" b="1" smtClean="0">
                <a:solidFill>
                  <a:srgbClr val="AD1730"/>
                </a:solidFill>
                <a:latin typeface="Comic Sans MS" pitchFamily="66" charset="0"/>
                <a:sym typeface="Tahoma"/>
              </a:rPr>
              <a:t>Где </a:t>
            </a:r>
            <a:r>
              <a:rPr lang="ru-RU" altLang="ru-RU" sz="3600" b="1" dirty="0" smtClean="0">
                <a:solidFill>
                  <a:srgbClr val="AD1730"/>
                </a:solidFill>
                <a:latin typeface="Comic Sans MS" pitchFamily="66" charset="0"/>
                <a:sym typeface="Tahoma"/>
              </a:rPr>
              <a:t>финансовая </a:t>
            </a:r>
            <a:r>
              <a:rPr lang="ru-RU" altLang="ru-RU" sz="3600" b="1" smtClean="0">
                <a:solidFill>
                  <a:srgbClr val="AD1730"/>
                </a:solidFill>
                <a:latin typeface="Comic Sans MS" pitchFamily="66" charset="0"/>
                <a:sym typeface="Tahoma"/>
              </a:rPr>
              <a:t>логика?</a:t>
            </a:r>
            <a:endParaRPr lang="ru-RU" altLang="ru-RU" sz="3600" b="1" dirty="0" smtClean="0">
              <a:solidFill>
                <a:srgbClr val="AD1730"/>
              </a:solidFill>
              <a:latin typeface="Comic Sans MS" pitchFamily="66" charset="0"/>
              <a:sym typeface="Tahoma"/>
            </a:endParaRPr>
          </a:p>
          <a:p>
            <a:endParaRPr lang="ru-RU" dirty="0"/>
          </a:p>
        </p:txBody>
      </p:sp>
      <p:pic>
        <p:nvPicPr>
          <p:cNvPr id="9" name="Picture 2" descr="C:\Users\sakovich\Desktop\банеры 2019\процен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239912">
            <a:off x="1222575" y="2095801"/>
            <a:ext cx="1008112" cy="1008112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3356992"/>
            <a:ext cx="1089627" cy="1220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2924944"/>
            <a:ext cx="1187177" cy="1145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696" y="2852936"/>
            <a:ext cx="1024689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808" y="3717032"/>
            <a:ext cx="720080" cy="78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 descr="C:\Users\Natallia\Desktop\ПРАКТИКА\презент Зачем быть финанс грам\иконки 2\BYN548587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963768" flipH="1">
            <a:off x="5292079" y="3933057"/>
            <a:ext cx="665694" cy="576064"/>
          </a:xfrm>
          <a:prstGeom prst="rect">
            <a:avLst/>
          </a:prstGeom>
          <a:noFill/>
        </p:spPr>
      </p:pic>
      <p:pic>
        <p:nvPicPr>
          <p:cNvPr id="13" name="Picture 7" descr="C:\Users\Natallia\Desktop\ПРАКТИКА\презент Зачем быть финанс грам\иконки 2\БЛОКНОТ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20272" y="2276872"/>
            <a:ext cx="850445" cy="792088"/>
          </a:xfrm>
          <a:prstGeom prst="rect">
            <a:avLst/>
          </a:prstGeom>
          <a:noFill/>
        </p:spPr>
      </p:pic>
      <p:sp>
        <p:nvSpPr>
          <p:cNvPr id="1032" name="AutoShape 8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564904"/>
            <a:ext cx="6120680" cy="2736304"/>
          </a:xfrm>
        </p:spPr>
        <p:txBody>
          <a:bodyPr>
            <a:normAutofit/>
          </a:bodyPr>
          <a:lstStyle/>
          <a:p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первый: </a:t>
            </a:r>
            <a:b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Найди общее</a:t>
            </a:r>
            <a:endParaRPr lang="ru-RU" alt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3888" y="908720"/>
            <a:ext cx="1874983" cy="1213662"/>
          </a:xfrm>
          <a:prstGeom prst="rect">
            <a:avLst/>
          </a:prstGeom>
        </p:spPr>
      </p:pic>
      <p:pic>
        <p:nvPicPr>
          <p:cNvPr id="5" name="Picture 1" descr="C:\Users\sakovich\Downloads\kisspng-owl-computer-icons-clip-art-owl-clipart-5b3011c6ea1fb9.57948236152987693495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4797152"/>
            <a:ext cx="1197545" cy="13585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274638"/>
            <a:ext cx="5112568" cy="1066130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>
                <a:solidFill>
                  <a:srgbClr val="AD1730"/>
                </a:solidFill>
                <a:latin typeface="Comic Sans MS" pitchFamily="66" charset="0"/>
              </a:rPr>
              <a:t>Раунд первый: </a:t>
            </a:r>
            <a:br>
              <a:rPr lang="ru-RU" altLang="ru-RU" b="1" dirty="0" smtClean="0">
                <a:solidFill>
                  <a:srgbClr val="AD1730"/>
                </a:solidFill>
                <a:latin typeface="Comic Sans MS" pitchFamily="66" charset="0"/>
              </a:rPr>
            </a:br>
            <a:r>
              <a:rPr lang="ru-RU" altLang="ru-RU" b="1" dirty="0" smtClean="0">
                <a:solidFill>
                  <a:srgbClr val="AD1730"/>
                </a:solidFill>
                <a:latin typeface="Comic Sans MS" pitchFamily="66" charset="0"/>
              </a:rPr>
              <a:t>Найди общее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5856" y="5085184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3200" dirty="0" smtClean="0">
                <a:solidFill>
                  <a:srgbClr val="AD1730"/>
                </a:solidFill>
                <a:latin typeface="Comic Sans MS" pitchFamily="66" charset="0"/>
              </a:rPr>
              <a:t>Защита</a:t>
            </a:r>
            <a:endParaRPr lang="ru-RU" alt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1879" y="5805264"/>
            <a:ext cx="1207513" cy="781614"/>
          </a:xfrm>
          <a:prstGeom prst="rect">
            <a:avLst/>
          </a:prstGeom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8320" y="2348880"/>
            <a:ext cx="3314895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6" descr="ÐÐ°ÑÑÐ¸Ð½ÐºÐ¸ Ð¿Ð¾ Ð·Ð°Ð¿ÑÐ¾ÑÑ Ð·Ð°ÑÐ¸ÑÐ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204864"/>
            <a:ext cx="2304256" cy="204822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15816" y="2204864"/>
            <a:ext cx="2063137" cy="2048859"/>
          </a:xfrm>
          <a:prstGeom prst="rect">
            <a:avLst/>
          </a:prstGeom>
        </p:spPr>
      </p:pic>
      <p:pic>
        <p:nvPicPr>
          <p:cNvPr id="9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844824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132856"/>
            <a:ext cx="352839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age result for мошенник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089318"/>
            <a:ext cx="2366881" cy="234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7249" y="1876264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184576" cy="1143000"/>
          </a:xfrm>
        </p:spPr>
        <p:txBody>
          <a:bodyPr>
            <a:noAutofit/>
          </a:bodyPr>
          <a:lstStyle/>
          <a:p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первый: </a:t>
            </a:r>
            <a:b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Найди общее</a:t>
            </a:r>
            <a:endParaRPr lang="ru-RU" alt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1800" y="5013176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3200" dirty="0" smtClean="0">
                <a:solidFill>
                  <a:srgbClr val="AD1730"/>
                </a:solidFill>
                <a:latin typeface="Comic Sans MS" pitchFamily="66" charset="0"/>
              </a:rPr>
              <a:t>мошенничество</a:t>
            </a:r>
            <a:endParaRPr lang="ru-RU" alt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1916832"/>
            <a:ext cx="230425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844824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5733256"/>
            <a:ext cx="1318758" cy="853622"/>
          </a:xfrm>
          <a:prstGeom prst="rect">
            <a:avLst/>
          </a:prstGeom>
        </p:spPr>
      </p:pic>
      <p:pic>
        <p:nvPicPr>
          <p:cNvPr id="1030" name="Picture 6" descr="Image result for мошенник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832" y="2202532"/>
            <a:ext cx="2318780" cy="209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015" y="1915666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67544" y="1988840"/>
            <a:ext cx="2340267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133008" y="2060848"/>
            <a:ext cx="2206575" cy="22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184576" cy="1143000"/>
          </a:xfrm>
        </p:spPr>
        <p:txBody>
          <a:bodyPr>
            <a:noAutofit/>
          </a:bodyPr>
          <a:lstStyle/>
          <a:p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первый: </a:t>
            </a:r>
            <a:b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Найди общее</a:t>
            </a:r>
            <a:endParaRPr lang="ru-RU" alt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3888" y="4869160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3200" dirty="0" smtClean="0">
                <a:solidFill>
                  <a:srgbClr val="AD1730"/>
                </a:solidFill>
                <a:latin typeface="Comic Sans MS" pitchFamily="66" charset="0"/>
              </a:rPr>
              <a:t>Карта</a:t>
            </a:r>
            <a:endParaRPr lang="ru-RU" alt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0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72816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5733256"/>
            <a:ext cx="1318758" cy="853622"/>
          </a:xfrm>
          <a:prstGeom prst="rect">
            <a:avLst/>
          </a:prstGeom>
        </p:spPr>
      </p:pic>
      <p:pic>
        <p:nvPicPr>
          <p:cNvPr id="15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akovich\Pictures\how-to-pay-abroa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1988840"/>
            <a:ext cx="2232248" cy="2232248"/>
          </a:xfrm>
          <a:prstGeom prst="rect">
            <a:avLst/>
          </a:prstGeom>
          <a:noFill/>
        </p:spPr>
      </p:pic>
      <p:pic>
        <p:nvPicPr>
          <p:cNvPr id="9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700808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4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2060848"/>
            <a:ext cx="2088232" cy="2304256"/>
          </a:xfrm>
          <a:prstGeom prst="rect">
            <a:avLst/>
          </a:prstGeom>
        </p:spPr>
      </p:pic>
      <p:pic>
        <p:nvPicPr>
          <p:cNvPr id="1028" name="Picture 4" descr="Image result for пирамид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94261"/>
            <a:ext cx="2354782" cy="235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пирамид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020741"/>
            <a:ext cx="2304256" cy="2437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184576" cy="1143000"/>
          </a:xfrm>
        </p:spPr>
        <p:txBody>
          <a:bodyPr>
            <a:noAutofit/>
          </a:bodyPr>
          <a:lstStyle/>
          <a:p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первый: </a:t>
            </a:r>
            <a:b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 Найди общее</a:t>
            </a:r>
            <a:endParaRPr lang="ru-RU" alt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1004" y="4981736"/>
            <a:ext cx="2295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3200" dirty="0" smtClean="0">
                <a:solidFill>
                  <a:srgbClr val="AD1730"/>
                </a:solidFill>
                <a:latin typeface="Comic Sans MS" pitchFamily="66" charset="0"/>
              </a:rPr>
              <a:t>Пирамида</a:t>
            </a:r>
            <a:endParaRPr lang="ru-RU" alt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9178" y="1876264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988840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988840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5733256"/>
            <a:ext cx="1318758" cy="8536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0" descr="Картинки по запросу счет в банк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132856"/>
            <a:ext cx="223224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Картинки по запросу сче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988840"/>
            <a:ext cx="187220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2060848"/>
            <a:ext cx="2232248" cy="230425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184576" cy="1143000"/>
          </a:xfrm>
        </p:spPr>
        <p:txBody>
          <a:bodyPr>
            <a:noAutofit/>
          </a:bodyPr>
          <a:lstStyle/>
          <a:p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первый: </a:t>
            </a:r>
            <a:b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 Найди общее </a:t>
            </a:r>
            <a:endParaRPr lang="ru-RU" alt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9912" y="4941168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altLang="ru-RU" sz="3200" dirty="0" smtClean="0">
                <a:solidFill>
                  <a:srgbClr val="AD1730"/>
                </a:solidFill>
                <a:latin typeface="Comic Sans MS" pitchFamily="66" charset="0"/>
              </a:rPr>
              <a:t>Счет</a:t>
            </a:r>
            <a:endParaRPr lang="ru-RU" alt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844824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844824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5733256"/>
            <a:ext cx="1318758" cy="8536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Картинки по запросу инвестиц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2405" y="2026936"/>
            <a:ext cx="2367781" cy="2300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ÐÐ°ÑÑÐ¸Ð½ÐºÐ¸ Ð¿Ð¾ Ð·Ð°Ð¿ÑÐ¾ÑÑ ÑÐµÐ½Ð½ÑÐµ Ð±ÑÐ¼Ð°Ð³Ð¸ ÑÐ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6226" y="1935418"/>
            <a:ext cx="2411878" cy="2544283"/>
          </a:xfrm>
          <a:prstGeom prst="rect">
            <a:avLst/>
          </a:prstGeom>
          <a:noFill/>
        </p:spPr>
      </p:pic>
      <p:pic>
        <p:nvPicPr>
          <p:cNvPr id="15" name="Picture 12" descr="http://www.fingramota.by/files/thumbnails/6354000914895394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657" y="1988840"/>
            <a:ext cx="2232248" cy="243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184576" cy="1143000"/>
          </a:xfrm>
        </p:spPr>
        <p:txBody>
          <a:bodyPr>
            <a:noAutofit/>
          </a:bodyPr>
          <a:lstStyle/>
          <a:p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первый: </a:t>
            </a:r>
            <a:b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 Найди общее </a:t>
            </a:r>
            <a:endParaRPr lang="ru-RU" alt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96226" y="5101987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3200" dirty="0" smtClean="0">
                <a:solidFill>
                  <a:srgbClr val="AD1730"/>
                </a:solidFill>
                <a:latin typeface="Comic Sans MS" pitchFamily="66" charset="0"/>
              </a:rPr>
              <a:t>Инвестиции</a:t>
            </a:r>
            <a:endParaRPr lang="ru-RU" alt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636" y="1844824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7767" y="1861899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9021" y="1865359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5733256"/>
            <a:ext cx="1318758" cy="85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341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6825" y="2190013"/>
            <a:ext cx="2480208" cy="2333862"/>
          </a:xfrm>
          <a:prstGeom prst="rect">
            <a:avLst/>
          </a:prstGeom>
        </p:spPr>
      </p:pic>
      <p:pic>
        <p:nvPicPr>
          <p:cNvPr id="18" name="Picture 2" descr="Image result for цел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7774" y="2088075"/>
            <a:ext cx="2272658" cy="243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184576" cy="1143000"/>
          </a:xfrm>
        </p:spPr>
        <p:txBody>
          <a:bodyPr>
            <a:noAutofit/>
          </a:bodyPr>
          <a:lstStyle/>
          <a:p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первый: </a:t>
            </a:r>
            <a:b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 Найди общее </a:t>
            </a:r>
            <a:endParaRPr lang="ru-RU" alt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83768" y="5101987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3200" dirty="0" smtClean="0">
                <a:solidFill>
                  <a:srgbClr val="AD1730"/>
                </a:solidFill>
                <a:latin typeface="Comic Sans MS" pitchFamily="66" charset="0"/>
              </a:rPr>
              <a:t>Финансовая цель</a:t>
            </a:r>
            <a:endParaRPr lang="ru-RU" alt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0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8895" y="1879937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5733256"/>
            <a:ext cx="1318758" cy="853622"/>
          </a:xfrm>
          <a:prstGeom prst="rect">
            <a:avLst/>
          </a:prstGeom>
        </p:spPr>
      </p:pic>
      <p:pic>
        <p:nvPicPr>
          <p:cNvPr id="13" name="Picture 2" descr="ÐÐ°ÑÑÐ¸Ð½ÐºÐ¸ Ð¿Ð¾ Ð·Ð°Ð¿ÑÐ¾ÑÑ ÑÐ¸Ð½Ð°Ð½ÑÐ¾Ð²Ð°Ñ ÑÐµÐ»Ñ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62142" y="2105832"/>
            <a:ext cx="2481644" cy="2238932"/>
          </a:xfrm>
          <a:prstGeom prst="rect">
            <a:avLst/>
          </a:prstGeom>
          <a:noFill/>
        </p:spPr>
      </p:pic>
      <p:pic>
        <p:nvPicPr>
          <p:cNvPr id="14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2142" y="1888714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121" y="1879937"/>
            <a:ext cx="255391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88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1965828"/>
            <a:ext cx="2463790" cy="24361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03830" y="1982184"/>
            <a:ext cx="1910549" cy="23632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1176" y="2061137"/>
            <a:ext cx="2338179" cy="23833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184576" cy="1143000"/>
          </a:xfrm>
        </p:spPr>
        <p:txBody>
          <a:bodyPr>
            <a:noAutofit/>
          </a:bodyPr>
          <a:lstStyle/>
          <a:p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первый: </a:t>
            </a:r>
            <a:b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 Найди общее </a:t>
            </a:r>
            <a:endParaRPr lang="ru-RU" alt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4007" y="4997976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3200" dirty="0" smtClean="0">
                <a:solidFill>
                  <a:srgbClr val="AD1730"/>
                </a:solidFill>
                <a:latin typeface="Comic Sans MS" pitchFamily="66" charset="0"/>
              </a:rPr>
              <a:t>Курс</a:t>
            </a:r>
            <a:endParaRPr lang="ru-RU" alt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0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5668" y="1920669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5733256"/>
            <a:ext cx="1318758" cy="853622"/>
          </a:xfrm>
          <a:prstGeom prst="rect">
            <a:avLst/>
          </a:prstGeom>
        </p:spPr>
      </p:pic>
      <p:pic>
        <p:nvPicPr>
          <p:cNvPr id="14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2130" y="1831679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309" y="1888714"/>
            <a:ext cx="255391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3316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2100180"/>
            <a:ext cx="2426715" cy="2367415"/>
          </a:xfrm>
          <a:prstGeom prst="rect">
            <a:avLst/>
          </a:prstGeom>
        </p:spPr>
      </p:pic>
      <p:pic>
        <p:nvPicPr>
          <p:cNvPr id="1026" name="Picture 2" descr="Image result for акция ценная бумага беларус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0663" y="1920669"/>
            <a:ext cx="2507515" cy="244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7110" y="2100180"/>
            <a:ext cx="2292596" cy="211250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184576" cy="1143000"/>
          </a:xfrm>
        </p:spPr>
        <p:txBody>
          <a:bodyPr>
            <a:noAutofit/>
          </a:bodyPr>
          <a:lstStyle/>
          <a:p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первый: </a:t>
            </a:r>
            <a:b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 Найди общее </a:t>
            </a:r>
            <a:endParaRPr lang="ru-RU" alt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4007" y="4997976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3200" dirty="0" smtClean="0">
                <a:solidFill>
                  <a:srgbClr val="AD1730"/>
                </a:solidFill>
                <a:latin typeface="Comic Sans MS" pitchFamily="66" charset="0"/>
              </a:rPr>
              <a:t>Акция</a:t>
            </a:r>
            <a:endParaRPr lang="ru-RU" alt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0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0601" y="1830221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5733256"/>
            <a:ext cx="1318758" cy="853622"/>
          </a:xfrm>
          <a:prstGeom prst="rect">
            <a:avLst/>
          </a:prstGeom>
        </p:spPr>
      </p:pic>
      <p:pic>
        <p:nvPicPr>
          <p:cNvPr id="14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8275" y="1803299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452" y="1824283"/>
            <a:ext cx="255391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8842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процентная ставк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132856"/>
            <a:ext cx="2280800" cy="228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8783" y="2085910"/>
            <a:ext cx="2190449" cy="225340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184576" cy="1143000"/>
          </a:xfrm>
        </p:spPr>
        <p:txBody>
          <a:bodyPr>
            <a:noAutofit/>
          </a:bodyPr>
          <a:lstStyle/>
          <a:p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первый: </a:t>
            </a:r>
            <a:b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 Найди общее </a:t>
            </a:r>
            <a:endParaRPr lang="ru-RU" alt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73569" y="4949777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3200" dirty="0" smtClean="0">
                <a:solidFill>
                  <a:srgbClr val="AD1730"/>
                </a:solidFill>
                <a:latin typeface="Comic Sans MS" pitchFamily="66" charset="0"/>
              </a:rPr>
              <a:t>Ставка</a:t>
            </a:r>
            <a:endParaRPr lang="ru-RU" alt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0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6134" y="1916832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5733256"/>
            <a:ext cx="1318758" cy="853622"/>
          </a:xfrm>
          <a:prstGeom prst="rect">
            <a:avLst/>
          </a:prstGeom>
        </p:spPr>
      </p:pic>
      <p:pic>
        <p:nvPicPr>
          <p:cNvPr id="14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906" y="1908934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2060848"/>
            <a:ext cx="237626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255391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7765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60143" y="2060260"/>
            <a:ext cx="2472297" cy="24669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30150" y="2108702"/>
            <a:ext cx="2384458" cy="2326109"/>
          </a:xfrm>
          <a:prstGeom prst="rect">
            <a:avLst/>
          </a:prstGeom>
        </p:spPr>
      </p:pic>
      <p:pic>
        <p:nvPicPr>
          <p:cNvPr id="3074" name="Picture 2" descr="Image result for ячейка обществ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0260"/>
            <a:ext cx="2400201" cy="233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184576" cy="1143000"/>
          </a:xfrm>
        </p:spPr>
        <p:txBody>
          <a:bodyPr>
            <a:noAutofit/>
          </a:bodyPr>
          <a:lstStyle/>
          <a:p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первый: </a:t>
            </a:r>
            <a:b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 Найди общее </a:t>
            </a:r>
            <a:endParaRPr lang="ru-RU" alt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73569" y="4949777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3200" dirty="0" smtClean="0">
                <a:solidFill>
                  <a:srgbClr val="AD1730"/>
                </a:solidFill>
                <a:latin typeface="Comic Sans MS" pitchFamily="66" charset="0"/>
              </a:rPr>
              <a:t>Ячейка</a:t>
            </a:r>
            <a:endParaRPr lang="ru-RU" alt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0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150" y="1908934"/>
            <a:ext cx="2532289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5733256"/>
            <a:ext cx="1318758" cy="853622"/>
          </a:xfrm>
          <a:prstGeom prst="rect">
            <a:avLst/>
          </a:prstGeom>
        </p:spPr>
      </p:pic>
      <p:pic>
        <p:nvPicPr>
          <p:cNvPr id="14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2318" y="1908934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627" y="1908934"/>
            <a:ext cx="255391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0082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операция 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932" y="1966374"/>
            <a:ext cx="2323056" cy="245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операц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90649"/>
            <a:ext cx="2497680" cy="232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184576" cy="1143000"/>
          </a:xfrm>
        </p:spPr>
        <p:txBody>
          <a:bodyPr>
            <a:noAutofit/>
          </a:bodyPr>
          <a:lstStyle/>
          <a:p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первый: </a:t>
            </a:r>
            <a:b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 Найди общее </a:t>
            </a:r>
            <a:endParaRPr lang="ru-RU" alt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30150" y="5010062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3200" dirty="0" smtClean="0">
                <a:solidFill>
                  <a:srgbClr val="AD1730"/>
                </a:solidFill>
                <a:latin typeface="Comic Sans MS" pitchFamily="66" charset="0"/>
              </a:rPr>
              <a:t>Операция</a:t>
            </a:r>
            <a:endParaRPr lang="ru-RU" alt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5733256"/>
            <a:ext cx="1318758" cy="853622"/>
          </a:xfrm>
          <a:prstGeom prst="rect">
            <a:avLst/>
          </a:prstGeom>
        </p:spPr>
      </p:pic>
      <p:pic>
        <p:nvPicPr>
          <p:cNvPr id="14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1315" y="1840480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420" y="1862939"/>
            <a:ext cx="255391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банковские операци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0470" y="2078648"/>
            <a:ext cx="2368000" cy="225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8325" y="1874707"/>
            <a:ext cx="2532289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0378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204864"/>
            <a:ext cx="6120680" cy="2736304"/>
          </a:xfrm>
        </p:spPr>
        <p:txBody>
          <a:bodyPr>
            <a:normAutofit/>
          </a:bodyPr>
          <a:lstStyle/>
          <a:p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второй: </a:t>
            </a:r>
            <a:b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Угадай пословицу</a:t>
            </a:r>
            <a:b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(поговорку)</a:t>
            </a:r>
            <a:endParaRPr lang="ru-RU" alt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7864" y="1052736"/>
            <a:ext cx="2224899" cy="1440160"/>
          </a:xfrm>
          <a:prstGeom prst="rect">
            <a:avLst/>
          </a:prstGeom>
        </p:spPr>
      </p:pic>
      <p:pic>
        <p:nvPicPr>
          <p:cNvPr id="4" name="Picture 1" descr="C:\Users\sakovich\Downloads\kisspng-owl-computer-icons-clip-art-owl-clipart-5b3011c6ea1fb9.57948236152987693495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4725144"/>
            <a:ext cx="1197545" cy="13585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</a:t>
            </a: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второй: </a:t>
            </a:r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/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Угадай пословицу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55665" y="5528206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AD1730"/>
                </a:solidFill>
                <a:latin typeface="Comic Sans MS" pitchFamily="66" charset="0"/>
              </a:rPr>
              <a:t>Копейка рубль бережёт </a:t>
            </a:r>
          </a:p>
        </p:txBody>
      </p:sp>
      <p:pic>
        <p:nvPicPr>
          <p:cNvPr id="10242" name="Picture 2" descr="ÐÐ°ÑÑÐ¸Ð½ÐºÐ¸ Ð¿Ð¾ Ð·Ð°Ð¿ÑÐ¾ÑÑ ÑÑÐ±Ð»Ñ Ð±ÐµÐ»Ð¾ÑÑÑÑÐºÐ¸Ð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5187" y="2949774"/>
            <a:ext cx="2143125" cy="2143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4" name="Picture 4" descr="ÐÐ°ÑÑÐ¸Ð½ÐºÐ¸ Ð¿Ð¾ Ð·Ð°Ð¿ÑÐ¾ÑÑ Ð¶Ð¸Ð³ÑÐ»Ð¸ ÐºÐ¾Ð¿ÐµÐ¹ÐºÐ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149433"/>
            <a:ext cx="2880320" cy="21970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pic>
        <p:nvPicPr>
          <p:cNvPr id="2052" name="Picture 4" descr="Image result for страховать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3667" y="2008907"/>
            <a:ext cx="2689961" cy="2337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</a:t>
            </a: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второй: </a:t>
            </a:r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/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Угадай пословицу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43808" y="5656892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AD1730"/>
                </a:solidFill>
                <a:latin typeface="Comic Sans MS" pitchFamily="66" charset="0"/>
              </a:rPr>
              <a:t>Деньги любят счёт</a:t>
            </a:r>
          </a:p>
        </p:txBody>
      </p:sp>
      <p:pic>
        <p:nvPicPr>
          <p:cNvPr id="9220" name="Picture 4" descr="ÐÐ°ÑÑÐ¸Ð½ÐºÐ¸ Ð¿Ð¾ Ð·Ð°Ð¿ÑÐ¾ÑÑ Ð´ÐµÐ½ÑÐ³Ð¸ ÑÐ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04864"/>
            <a:ext cx="3131840" cy="20878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pic>
        <p:nvPicPr>
          <p:cNvPr id="921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2488856"/>
            <a:ext cx="3134852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2" name="Picture 6" descr="ÐÐ°ÑÑÐ¸Ð½ÐºÐ¸ Ð¿Ð¾ Ð·Ð°Ð¿ÑÐ¾ÑÑ ÑÑÐµÑ Ð² ÑÐµÑÑÐ¾ÑÐ°Ð½Ð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3356654"/>
            <a:ext cx="2808311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</a:t>
            </a: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второй: </a:t>
            </a:r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/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</a:rPr>
              <a:t>Угадай пословицу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7704" y="5733256"/>
            <a:ext cx="6418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AD1730"/>
                </a:solidFill>
                <a:latin typeface="Comic Sans MS" pitchFamily="66" charset="0"/>
              </a:rPr>
              <a:t>Договор дороже денег</a:t>
            </a:r>
            <a:endParaRPr 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8196" name="Picture 4" descr="ÐÐ°ÑÑÐ¸Ð½ÐºÐ¸ Ð¿Ð¾ Ð·Ð°Ð¿ÑÐ¾ÑÑ Ð´ÐµÐ½ÑÐ³Ð¸ ÑÐ±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0" y="2028824"/>
            <a:ext cx="3168352" cy="2018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2" descr="ÐÐ°ÑÑÐ¸Ð½ÐºÐ¸ Ð¿Ð¾ Ð·Ð°Ð¿ÑÐ¾ÑÑ Ð½ÑÑÐ°ÑÑ ÑÐ²ÐµÑÑ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580112" y="3388868"/>
            <a:ext cx="3178284" cy="2118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6459" y="2107917"/>
            <a:ext cx="3096344" cy="1880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111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015102" y="2599416"/>
            <a:ext cx="2611238" cy="2146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</a:t>
            </a: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второй: </a:t>
            </a:r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/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</a:rPr>
              <a:t>Угадай пословицу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7704" y="5949280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AD1730"/>
                </a:solidFill>
                <a:latin typeface="Comic Sans MS" pitchFamily="66" charset="0"/>
              </a:rPr>
              <a:t>Не в деньгах счастье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pic>
        <p:nvPicPr>
          <p:cNvPr id="2052" name="Picture 4" descr="Image result for не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594" y="1625236"/>
            <a:ext cx="2889238" cy="20917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09257" y="2512369"/>
            <a:ext cx="2954054" cy="20768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2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436959"/>
            <a:ext cx="3024336" cy="2304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</a:rPr>
              <a:t>Угадай пословицу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5949280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AD1730"/>
                </a:solidFill>
                <a:latin typeface="Comic Sans MS" pitchFamily="66" charset="0"/>
              </a:rPr>
              <a:t>Долг платежом красен</a:t>
            </a:r>
            <a:endParaRPr 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pic>
        <p:nvPicPr>
          <p:cNvPr id="4098" name="Picture 2" descr="Image result for кредит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70779" y="2204864"/>
            <a:ext cx="2444778" cy="1915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0" name="Picture 4" descr="Image result for рассчитыватьс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6760" y="2885864"/>
            <a:ext cx="2745346" cy="18956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2" name="Picture 6" descr="Image result for красный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833670"/>
            <a:ext cx="2786749" cy="1876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28559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</a:t>
            </a: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второй: </a:t>
            </a:r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/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</a:rPr>
              <a:t>Угадай пословицу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3688" y="6021288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AD1730"/>
                </a:solidFill>
                <a:latin typeface="Comic Sans MS" pitchFamily="66" charset="0"/>
              </a:rPr>
              <a:t>Денег куры не клюют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pic>
        <p:nvPicPr>
          <p:cNvPr id="6148" name="Picture 4" descr="ÐÐ°ÑÑÐ¸Ð½ÐºÐ¸ Ð¿Ð¾ Ð·Ð°Ð¿ÑÐ¾ÑÑ Ð¼Ð¾Ð½ÐµÑÑ ÑÐ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540" y="1834350"/>
            <a:ext cx="3384376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2" descr="Related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2816" y="4462764"/>
            <a:ext cx="2472209" cy="18170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79749" y="3045195"/>
            <a:ext cx="2812331" cy="20945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74" name="Picture 2" descr="Image result for н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0052" y="4030797"/>
            <a:ext cx="1581280" cy="1581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</a:t>
            </a: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второй</a:t>
            </a:r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</a:rPr>
              <a:t>Угадай пословицу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3688" y="5949280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AD1730"/>
                </a:solidFill>
                <a:latin typeface="Comic Sans MS" pitchFamily="66" charset="0"/>
              </a:rPr>
              <a:t>Финансы поют романсы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pic>
        <p:nvPicPr>
          <p:cNvPr id="5122" name="Picture 2" descr="ÐÐ°ÑÑÐ¸Ð½ÐºÐ¸ Ð¿Ð¾ Ð·Ð°Ð¿ÑÐ¾ÑÑ Ð¿ÐµÑÑ ÑÐ¾Ð¼Ð°Ð½Ñ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7118" y="1691680"/>
            <a:ext cx="3323059" cy="3323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9818" y="1691680"/>
            <a:ext cx="3427819" cy="2715925"/>
          </a:xfrm>
          <a:prstGeom prst="rect">
            <a:avLst/>
          </a:prstGeom>
        </p:spPr>
      </p:pic>
      <p:pic>
        <p:nvPicPr>
          <p:cNvPr id="4098" name="Picture 2" descr="Image result for петь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713" y="2814664"/>
            <a:ext cx="2674987" cy="26673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</a:rPr>
              <a:t>Угадай пословицу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7704" y="6021288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AD1730"/>
                </a:solidFill>
                <a:latin typeface="Comic Sans MS" pitchFamily="66" charset="0"/>
              </a:rPr>
              <a:t>Бросать деньги на ветер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4" name="Picture 18" descr="ÐÐ°ÑÑÐ¸Ð½ÐºÐ¸ Ð¿Ð¾ Ð·Ð°Ð¿ÑÐ¾ÑÑ Ð±ÑÐ¾ÑÐ°ÑÑ Ð±ÑÐºÐµÑ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916832"/>
            <a:ext cx="2952328" cy="2197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16" descr="ÐÐ°ÑÑÐ¸Ð½ÐºÐ¸ Ð¿Ð¾ Ð·Ð°Ð¿ÑÐ¾ÑÑ Ð´ÐµÐ½ÑÐ³Ð¸ ÑÐ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2708920"/>
            <a:ext cx="3449341" cy="2097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16" name="Picture 20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94929" y="3505821"/>
            <a:ext cx="3190508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204864"/>
            <a:ext cx="6120680" cy="2736304"/>
          </a:xfrm>
        </p:spPr>
        <p:txBody>
          <a:bodyPr>
            <a:normAutofit/>
          </a:bodyPr>
          <a:lstStyle/>
          <a:p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Убери лишнее</a:t>
            </a:r>
            <a:endParaRPr lang="ru-RU" alt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7864" y="1052736"/>
            <a:ext cx="2224899" cy="1440160"/>
          </a:xfrm>
          <a:prstGeom prst="rect">
            <a:avLst/>
          </a:prstGeom>
        </p:spPr>
      </p:pic>
      <p:pic>
        <p:nvPicPr>
          <p:cNvPr id="4" name="Picture 1" descr="C:\Users\sakovich\Downloads\kisspng-owl-computer-icons-clip-art-owl-clipart-5b3011c6ea1fb9.57948236152987693495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4725144"/>
            <a:ext cx="1197545" cy="13585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5174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Убери лишнее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6" name="Picture 2" descr="Image result for бан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3132733" cy="1953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127000">
            <a:bevelT w="25400" h="19050"/>
            <a:contourClr>
              <a:srgbClr val="FFC000"/>
            </a:contourClr>
          </a:sp3d>
          <a:extLst/>
        </p:spPr>
      </p:pic>
      <p:pic>
        <p:nvPicPr>
          <p:cNvPr id="23" name="Picture 16" descr="ÐÐ°ÑÑÐ¸Ð½ÐºÐ¸ Ð¿Ð¾ Ð·Ð°Ð¿ÑÐ¾ÑÑ Ð´ÐµÐ½ÑÐ³Ð¸ ÑÐ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988840"/>
            <a:ext cx="3212515" cy="1953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127000">
            <a:bevelT w="25400" h="19050"/>
            <a:contourClr>
              <a:srgbClr val="FFC000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15816" y="4581128"/>
            <a:ext cx="3197826" cy="1888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127000">
            <a:bevelT w="25400" h="19050"/>
            <a:contourClr>
              <a:srgbClr val="FFC00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3426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Убери лишнее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Картинки по запросу сбережения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71259" y="2099212"/>
            <a:ext cx="2969034" cy="190421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  <p:pic>
        <p:nvPicPr>
          <p:cNvPr id="1028" name="Picture 4" descr="Картинки по запросу копилк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5" y="4437112"/>
            <a:ext cx="3096344" cy="20882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127000" contourW="127000">
            <a:extrusionClr>
              <a:schemeClr val="bg1"/>
            </a:extrusionClr>
            <a:contourClr>
              <a:srgbClr val="FFC000"/>
            </a:contourClr>
          </a:sp3d>
        </p:spPr>
      </p:pic>
      <p:pic>
        <p:nvPicPr>
          <p:cNvPr id="1030" name="Picture 6" descr="Картинки по запросу траты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2060848"/>
            <a:ext cx="2952328" cy="193954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3426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Убери лишнее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7108" name="Picture 4" descr="Картинки по запросу национальный банк республики беларусь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364088" y="1889218"/>
            <a:ext cx="2592288" cy="187220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  <p:pic>
        <p:nvPicPr>
          <p:cNvPr id="47110" name="Picture 6" descr="Картинки по запросу беларусбанк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051968" y="4221088"/>
            <a:ext cx="2701203" cy="20882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  <p:pic>
        <p:nvPicPr>
          <p:cNvPr id="17412" name="Picture 4" descr="Картинки по запросу бвфб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1889218"/>
            <a:ext cx="2597477" cy="1872208"/>
          </a:xfrm>
          <a:prstGeom prst="rect">
            <a:avLst/>
          </a:prstGeom>
          <a:noFill/>
          <a:ln w="111125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53426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Убери лишнее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4" name="AutoShape 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6" name="AutoShape 6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Рисунок 18" descr="201304064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700808"/>
            <a:ext cx="2304256" cy="2327298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  <p:pic>
        <p:nvPicPr>
          <p:cNvPr id="20" name="Рисунок 19" descr="карта1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7984" y="1916832"/>
            <a:ext cx="3096344" cy="1875793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  <p:pic>
        <p:nvPicPr>
          <p:cNvPr id="21" name="Рисунок 20" descr="telefo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5856" y="4293096"/>
            <a:ext cx="2304256" cy="2167986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3426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Убери лишнее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8130" name="Picture 2" descr="Картинки по запросу чип на карт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978" y="1802418"/>
            <a:ext cx="2857500" cy="209550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  <p:pic>
        <p:nvPicPr>
          <p:cNvPr id="48132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9561" y="1836625"/>
            <a:ext cx="2746591" cy="209550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  <p:pic>
        <p:nvPicPr>
          <p:cNvPr id="48140" name="Picture 12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85546" y="4283968"/>
            <a:ext cx="2304256" cy="230425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3426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8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Убери лишнее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Заголовок 3"/>
          <p:cNvSpPr txBox="1">
            <a:spLocks/>
          </p:cNvSpPr>
          <p:nvPr/>
        </p:nvSpPr>
        <p:spPr>
          <a:xfrm>
            <a:off x="3059832" y="4293096"/>
            <a:ext cx="51949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sngStrike" kern="1200" cap="none" spc="0" normalizeH="0" baseline="0" noProof="0" dirty="0">
              <a:ln>
                <a:noFill/>
              </a:ln>
              <a:solidFill>
                <a:srgbClr val="AD173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49154" name="AutoShape 2" descr="Картинки по запросу нд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6" name="AutoShape 4" descr="Картинки по запросу нд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8" name="AutoShape 6" descr="Картинки по запросу нд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9160" name="Picture 8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916832"/>
            <a:ext cx="3731385" cy="216024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  <p:pic>
        <p:nvPicPr>
          <p:cNvPr id="49164" name="Picture 12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844824"/>
            <a:ext cx="3456384" cy="220176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  <p:pic>
        <p:nvPicPr>
          <p:cNvPr id="14340" name="Picture 4" descr="Картинки по запросу налог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4293096"/>
            <a:ext cx="3672408" cy="232968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3426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Убери лишнее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4" name="AutoShape 2" descr="Картинки по запросу нд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6" name="AutoShape 4" descr="Картинки по запросу нд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8" name="AutoShape 6" descr="Картинки по запросу нд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" name="Picture 10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88840"/>
            <a:ext cx="2331514" cy="20882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Картинки по запросу монета 2 рубля белорусск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1916832"/>
            <a:ext cx="2153488" cy="20882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  <p:pic>
        <p:nvPicPr>
          <p:cNvPr id="12292" name="Picture 4" descr="Картинки по запросу коньг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4293096"/>
            <a:ext cx="2448272" cy="230210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3426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</a:rPr>
              <a:t>Убери лишнее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Заголовок 3"/>
          <p:cNvSpPr txBox="1">
            <a:spLocks/>
          </p:cNvSpPr>
          <p:nvPr/>
        </p:nvSpPr>
        <p:spPr>
          <a:xfrm>
            <a:off x="3059832" y="4293096"/>
            <a:ext cx="51949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sngStrike" kern="1200" cap="none" spc="0" normalizeH="0" baseline="0" noProof="0" dirty="0">
              <a:ln>
                <a:noFill/>
              </a:ln>
              <a:solidFill>
                <a:srgbClr val="AD173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49154" name="AutoShape 2" descr="Картинки по запросу нд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6" name="AutoShape 4" descr="Картинки по запросу нд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8" name="AutoShape 6" descr="Картинки по запросу нд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04" name="Picture 4" descr="Картинки по запросу путешественник с карто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4221088"/>
            <a:ext cx="3024336" cy="191010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  <p:pic>
        <p:nvPicPr>
          <p:cNvPr id="51206" name="Picture 6" descr="Картинки по запросу карту вставить в банкома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844824"/>
            <a:ext cx="2880320" cy="18002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0">
            <a:contourClr>
              <a:srgbClr val="FFC000"/>
            </a:contourClr>
          </a:sp3d>
        </p:spPr>
      </p:pic>
      <p:pic>
        <p:nvPicPr>
          <p:cNvPr id="11268" name="Picture 4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1844824"/>
            <a:ext cx="2880320" cy="187220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0">
            <a:bevelT w="127000"/>
            <a:contourClr>
              <a:srgbClr val="FFC00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3426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204864"/>
            <a:ext cx="6120680" cy="2736304"/>
          </a:xfrm>
        </p:spPr>
        <p:txBody>
          <a:bodyPr>
            <a:normAutofit/>
          </a:bodyPr>
          <a:lstStyle/>
          <a:p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четвертый: </a:t>
            </a:r>
            <a:b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alt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Формула всего</a:t>
            </a:r>
            <a:endParaRPr lang="ru-RU" alt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7864" y="1052736"/>
            <a:ext cx="2224899" cy="1440160"/>
          </a:xfrm>
          <a:prstGeom prst="rect">
            <a:avLst/>
          </a:prstGeom>
        </p:spPr>
      </p:pic>
      <p:pic>
        <p:nvPicPr>
          <p:cNvPr id="4" name="Picture 1" descr="C:\Users\sakovich\Downloads\kisspng-owl-computer-icons-clip-art-owl-clipart-5b3011c6ea1fb9.57948236152987693495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4725144"/>
            <a:ext cx="1197545" cy="13585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259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Формула всего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18745" y="5512876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AD1730"/>
                </a:solidFill>
                <a:latin typeface="Comic Sans MS" pitchFamily="66" charset="0"/>
              </a:rPr>
              <a:t>Кредит</a:t>
            </a:r>
            <a:endParaRPr 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6" name="Picture 6" descr="https://static.life.ru/posts/2018/11/1170362/gr/north/ca6db663679e3b9690c4287c61febd2b__1440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0074" y="2298963"/>
            <a:ext cx="2221691" cy="21855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8" name="Picture 8" descr="Image result for процен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3499" y="2291983"/>
            <a:ext cx="2170298" cy="2258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3877" y="2059585"/>
            <a:ext cx="2472290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2503" y="2031999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люс 20"/>
          <p:cNvSpPr/>
          <p:nvPr/>
        </p:nvSpPr>
        <p:spPr>
          <a:xfrm flipV="1">
            <a:off x="5474899" y="3028696"/>
            <a:ext cx="981823" cy="859283"/>
          </a:xfrm>
          <a:prstGeom prst="mathPlus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8" descr="Image result for кредитный договор деньг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623" y="2127688"/>
            <a:ext cx="2236380" cy="2510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Равно 2"/>
          <p:cNvSpPr/>
          <p:nvPr/>
        </p:nvSpPr>
        <p:spPr>
          <a:xfrm>
            <a:off x="8244408" y="2996952"/>
            <a:ext cx="734888" cy="886841"/>
          </a:xfrm>
          <a:prstGeom prst="mathEqual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4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108" y="2031999"/>
            <a:ext cx="249923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люс 1"/>
          <p:cNvSpPr/>
          <p:nvPr/>
        </p:nvSpPr>
        <p:spPr>
          <a:xfrm flipV="1">
            <a:off x="2595007" y="3028696"/>
            <a:ext cx="981823" cy="859283"/>
          </a:xfrm>
          <a:prstGeom prst="mathPlus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545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184576" cy="1143000"/>
          </a:xfrm>
        </p:spPr>
        <p:txBody>
          <a:bodyPr>
            <a:noAutofit/>
          </a:bodyPr>
          <a:lstStyle/>
          <a:p>
            <a:r>
              <a:rPr lang="ru-RU" sz="4000" b="1" smtClean="0">
                <a:solidFill>
                  <a:srgbClr val="AD1730"/>
                </a:solidFill>
                <a:latin typeface="Comic Sans MS" pitchFamily="66" charset="0"/>
              </a:rPr>
              <a:t>Раунд третий: </a:t>
            </a:r>
            <a:br>
              <a:rPr lang="ru-RU" sz="4000" b="1" smtClean="0">
                <a:solidFill>
                  <a:srgbClr val="AD1730"/>
                </a:solidFill>
                <a:latin typeface="Comic Sans MS" pitchFamily="66" charset="0"/>
              </a:rPr>
            </a:br>
            <a:r>
              <a:rPr lang="ru-RU" sz="4000" b="1" smtClean="0">
                <a:solidFill>
                  <a:srgbClr val="AD1730"/>
                </a:solidFill>
                <a:latin typeface="Comic Sans MS" pitchFamily="66" charset="0"/>
              </a:rPr>
              <a:t>Формула всего</a:t>
            </a:r>
            <a:endParaRPr lang="ru-RU" alt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7664" y="5013176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3200" dirty="0" smtClean="0">
                <a:solidFill>
                  <a:srgbClr val="AD1730"/>
                </a:solidFill>
                <a:latin typeface="Comic Sans MS" pitchFamily="66" charset="0"/>
              </a:rPr>
              <a:t>Личный финансовый план</a:t>
            </a:r>
            <a:endParaRPr lang="ru-RU" alt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16632"/>
            <a:ext cx="1800200" cy="1165256"/>
          </a:xfrm>
          <a:prstGeom prst="rect">
            <a:avLst/>
          </a:prstGeom>
        </p:spPr>
      </p:pic>
      <p:sp>
        <p:nvSpPr>
          <p:cNvPr id="2050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8138" y="2009589"/>
            <a:ext cx="2286000" cy="2190750"/>
          </a:xfrm>
          <a:prstGeom prst="rect">
            <a:avLst/>
          </a:prstGeom>
        </p:spPr>
      </p:pic>
      <p:pic>
        <p:nvPicPr>
          <p:cNvPr id="9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7061" y="1800982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люс 15"/>
          <p:cNvSpPr/>
          <p:nvPr/>
        </p:nvSpPr>
        <p:spPr>
          <a:xfrm flipV="1">
            <a:off x="5364088" y="2780928"/>
            <a:ext cx="981823" cy="859283"/>
          </a:xfrm>
          <a:prstGeom prst="mathPlus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1152" y="2016167"/>
            <a:ext cx="2286000" cy="2190750"/>
          </a:xfrm>
          <a:prstGeom prst="rect">
            <a:avLst/>
          </a:prstGeom>
        </p:spPr>
      </p:pic>
      <p:pic>
        <p:nvPicPr>
          <p:cNvPr id="15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007" y="1772816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04848" y="2141587"/>
            <a:ext cx="2286000" cy="2295525"/>
          </a:xfrm>
          <a:prstGeom prst="rect">
            <a:avLst/>
          </a:prstGeom>
        </p:spPr>
      </p:pic>
      <p:pic>
        <p:nvPicPr>
          <p:cNvPr id="10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5288" y="1831814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люс 11"/>
          <p:cNvSpPr/>
          <p:nvPr/>
        </p:nvSpPr>
        <p:spPr>
          <a:xfrm flipV="1">
            <a:off x="2483768" y="2780928"/>
            <a:ext cx="981823" cy="859283"/>
          </a:xfrm>
          <a:prstGeom prst="mathPlus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вно 18"/>
          <p:cNvSpPr/>
          <p:nvPr/>
        </p:nvSpPr>
        <p:spPr>
          <a:xfrm>
            <a:off x="8395098" y="2767148"/>
            <a:ext cx="734888" cy="886841"/>
          </a:xfrm>
          <a:prstGeom prst="mathEqual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Формула всего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5856" y="5517232"/>
            <a:ext cx="3367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 smtClean="0">
                <a:solidFill>
                  <a:srgbClr val="AD1730"/>
                </a:solidFill>
                <a:latin typeface="Comic Sans MS" pitchFamily="66" charset="0"/>
              </a:rPr>
              <a:t>Зарплата</a:t>
            </a:r>
            <a:endParaRPr 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Равно 2"/>
          <p:cNvSpPr/>
          <p:nvPr/>
        </p:nvSpPr>
        <p:spPr>
          <a:xfrm>
            <a:off x="8409112" y="2924944"/>
            <a:ext cx="734888" cy="886841"/>
          </a:xfrm>
          <a:prstGeom prst="mathEqual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30" name="Picture 6" descr="Картинки по запросу нота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419872" y="2564904"/>
            <a:ext cx="2088232" cy="1872208"/>
          </a:xfrm>
          <a:prstGeom prst="rect">
            <a:avLst/>
          </a:prstGeom>
          <a:noFill/>
        </p:spPr>
      </p:pic>
      <p:pic>
        <p:nvPicPr>
          <p:cNvPr id="1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132856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AutoShape 8" descr="Картинки по запросу бан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Картинки по запросу бан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Картинки по запросу рабо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" name="Рисунок 24" descr="деньги-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60" y="2420888"/>
            <a:ext cx="2304256" cy="2088232"/>
          </a:xfrm>
          <a:prstGeom prst="rect">
            <a:avLst/>
          </a:prstGeom>
        </p:spPr>
      </p:pic>
      <p:pic>
        <p:nvPicPr>
          <p:cNvPr id="24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132856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люс 22"/>
          <p:cNvSpPr/>
          <p:nvPr/>
        </p:nvSpPr>
        <p:spPr>
          <a:xfrm flipV="1">
            <a:off x="5292080" y="3068960"/>
            <a:ext cx="981823" cy="859283"/>
          </a:xfrm>
          <a:prstGeom prst="mathPlus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Картинки по запросу работ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2348880"/>
            <a:ext cx="2340768" cy="2232248"/>
          </a:xfrm>
          <a:prstGeom prst="rect">
            <a:avLst/>
          </a:prstGeom>
          <a:noFill/>
        </p:spPr>
      </p:pic>
      <p:pic>
        <p:nvPicPr>
          <p:cNvPr id="27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люс 27"/>
          <p:cNvSpPr/>
          <p:nvPr/>
        </p:nvSpPr>
        <p:spPr>
          <a:xfrm flipV="1">
            <a:off x="2483768" y="3068960"/>
            <a:ext cx="981823" cy="859283"/>
          </a:xfrm>
          <a:prstGeom prst="mathPlus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545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Формула всего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15816" y="5517232"/>
            <a:ext cx="3367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 smtClean="0">
                <a:solidFill>
                  <a:srgbClr val="AD1730"/>
                </a:solidFill>
                <a:latin typeface="Comic Sans MS" pitchFamily="66" charset="0"/>
              </a:rPr>
              <a:t>Банкноты</a:t>
            </a:r>
            <a:endParaRPr 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люс 1"/>
          <p:cNvSpPr/>
          <p:nvPr/>
        </p:nvSpPr>
        <p:spPr>
          <a:xfrm flipV="1">
            <a:off x="3563888" y="3140968"/>
            <a:ext cx="981823" cy="859283"/>
          </a:xfrm>
          <a:prstGeom prst="mathPlus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Равно 2"/>
          <p:cNvSpPr/>
          <p:nvPr/>
        </p:nvSpPr>
        <p:spPr>
          <a:xfrm>
            <a:off x="7452320" y="3068960"/>
            <a:ext cx="734888" cy="886841"/>
          </a:xfrm>
          <a:prstGeom prst="mathEqual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30" name="Picture 6" descr="Картинки по запросу нот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420888"/>
            <a:ext cx="1894156" cy="1944216"/>
          </a:xfrm>
          <a:prstGeom prst="rect">
            <a:avLst/>
          </a:prstGeom>
          <a:noFill/>
        </p:spPr>
      </p:pic>
      <p:pic>
        <p:nvPicPr>
          <p:cNvPr id="1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132856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AutoShape 8" descr="Картинки по запросу бан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Картинки по запросу бан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Рисунок 20" descr="ban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3608" y="2420888"/>
            <a:ext cx="2300269" cy="2160240"/>
          </a:xfrm>
          <a:prstGeom prst="rect">
            <a:avLst/>
          </a:prstGeom>
        </p:spPr>
      </p:pic>
      <p:pic>
        <p:nvPicPr>
          <p:cNvPr id="22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2545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Формула всего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1800" y="5517232"/>
            <a:ext cx="3367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AD1730"/>
                </a:solidFill>
                <a:latin typeface="Comic Sans MS" pitchFamily="66" charset="0"/>
              </a:rPr>
              <a:t>Ценные бумаги</a:t>
            </a:r>
            <a:endParaRPr 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" name="Picture 16" descr="ÐÐ°ÑÑÐ¸Ð½ÐºÐ¸ Ð¿Ð¾ Ð·Ð°Ð¿ÑÐ¾ÑÑ Ð´ÐµÐ½ÑÐ³Ð¸ ÑÐ±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932041" y="2204864"/>
            <a:ext cx="2088232" cy="2431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6" name="Picture 6" descr="https://static.life.ru/posts/2018/11/1170362/gr/north/ca6db663679e3b9690c4287c61febd2b__1440x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043608" y="2204864"/>
            <a:ext cx="2232248" cy="24015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люс 1"/>
          <p:cNvSpPr/>
          <p:nvPr/>
        </p:nvSpPr>
        <p:spPr>
          <a:xfrm flipV="1">
            <a:off x="3563888" y="3068960"/>
            <a:ext cx="981823" cy="859283"/>
          </a:xfrm>
          <a:prstGeom prst="mathPlus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Равно 2"/>
          <p:cNvSpPr/>
          <p:nvPr/>
        </p:nvSpPr>
        <p:spPr>
          <a:xfrm>
            <a:off x="7740352" y="2852936"/>
            <a:ext cx="734888" cy="886841"/>
          </a:xfrm>
          <a:prstGeom prst="mathEqual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5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060848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2545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261" y="2461528"/>
            <a:ext cx="1845467" cy="1900704"/>
          </a:xfrm>
          <a:prstGeom prst="rect">
            <a:avLst/>
          </a:prstGeom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26828" y="2560720"/>
            <a:ext cx="1831358" cy="1702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 descr="деньги мал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2455" y="2408873"/>
            <a:ext cx="1818390" cy="1807628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Формула всего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13539" y="5147106"/>
            <a:ext cx="4015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 smtClean="0">
                <a:solidFill>
                  <a:srgbClr val="AD1730"/>
                </a:solidFill>
                <a:latin typeface="Comic Sans MS" pitchFamily="66" charset="0"/>
              </a:rPr>
              <a:t>Вклад (депозит)</a:t>
            </a:r>
            <a:endParaRPr 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Картинки по запросу бан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Картинки по запросу бан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Картинки по запросу рабо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" name="Рисунок 26" descr="банк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04859" y="2442633"/>
            <a:ext cx="1852403" cy="1761061"/>
          </a:xfrm>
          <a:prstGeom prst="rect">
            <a:avLst/>
          </a:prstGeom>
        </p:spPr>
      </p:pic>
      <p:pic>
        <p:nvPicPr>
          <p:cNvPr id="26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926" y="2372918"/>
            <a:ext cx="1931850" cy="208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9152" y="2347746"/>
            <a:ext cx="1931850" cy="208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2687" y="2347746"/>
            <a:ext cx="1931850" cy="208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6336" y="2282221"/>
            <a:ext cx="1931850" cy="208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люс 29"/>
          <p:cNvSpPr/>
          <p:nvPr/>
        </p:nvSpPr>
        <p:spPr>
          <a:xfrm flipV="1">
            <a:off x="1886606" y="2883045"/>
            <a:ext cx="981823" cy="859283"/>
          </a:xfrm>
          <a:prstGeom prst="mathPlus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люс 1"/>
          <p:cNvSpPr/>
          <p:nvPr/>
        </p:nvSpPr>
        <p:spPr>
          <a:xfrm flipV="1">
            <a:off x="4011776" y="2967187"/>
            <a:ext cx="981823" cy="859283"/>
          </a:xfrm>
          <a:prstGeom prst="mathPlus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Равно 2"/>
          <p:cNvSpPr/>
          <p:nvPr/>
        </p:nvSpPr>
        <p:spPr>
          <a:xfrm>
            <a:off x="6361392" y="2996820"/>
            <a:ext cx="734888" cy="886841"/>
          </a:xfrm>
          <a:prstGeom prst="mathEqual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077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868145" y="2787372"/>
            <a:ext cx="2160239" cy="1361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 descr="деньги мал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837474"/>
            <a:ext cx="2088231" cy="1386715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Формула всего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27784" y="5517232"/>
            <a:ext cx="4015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smtClean="0">
                <a:solidFill>
                  <a:srgbClr val="AD1730"/>
                </a:solidFill>
                <a:latin typeface="Comic Sans MS" pitchFamily="66" charset="0"/>
              </a:rPr>
              <a:t>Деноминация</a:t>
            </a:r>
            <a:endParaRPr 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Равно 2"/>
          <p:cNvSpPr/>
          <p:nvPr/>
        </p:nvSpPr>
        <p:spPr>
          <a:xfrm>
            <a:off x="8316416" y="2924944"/>
            <a:ext cx="734888" cy="886841"/>
          </a:xfrm>
          <a:prstGeom prst="mathEqual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32" name="AutoShape 8" descr="Картинки по запросу бан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Картинки по запросу бан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Картинки по запросу рабо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32856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 descr="банк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2445068"/>
            <a:ext cx="2272286" cy="1967864"/>
          </a:xfrm>
          <a:prstGeom prst="rect">
            <a:avLst/>
          </a:prstGeom>
        </p:spPr>
      </p:pic>
      <p:pic>
        <p:nvPicPr>
          <p:cNvPr id="26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132856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люс 1"/>
          <p:cNvSpPr/>
          <p:nvPr/>
        </p:nvSpPr>
        <p:spPr>
          <a:xfrm flipV="1">
            <a:off x="2411760" y="3068960"/>
            <a:ext cx="981823" cy="859283"/>
          </a:xfrm>
          <a:prstGeom prst="mathPlus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132856"/>
            <a:ext cx="244827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Минус 23"/>
          <p:cNvSpPr/>
          <p:nvPr/>
        </p:nvSpPr>
        <p:spPr>
          <a:xfrm>
            <a:off x="5148064" y="2996952"/>
            <a:ext cx="864096" cy="936104"/>
          </a:xfrm>
          <a:prstGeom prst="mathMinus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545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http://fingramota.by/files/thumbnails/6370322835621964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564904"/>
            <a:ext cx="2371725" cy="1728192"/>
          </a:xfrm>
          <a:prstGeom prst="rect">
            <a:avLst/>
          </a:prstGeom>
          <a:noFill/>
        </p:spPr>
      </p:pic>
      <p:pic>
        <p:nvPicPr>
          <p:cNvPr id="41986" name="Picture 2" descr="Картинки по запросу кредитный догово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2348880"/>
            <a:ext cx="2232248" cy="216024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19492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Раунд третий: </a:t>
            </a:r>
            <a:br>
              <a:rPr lang="ru-RU" sz="4000" b="1" dirty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Формула всего</a:t>
            </a:r>
            <a:endParaRPr lang="ru-RU" sz="4000" b="1" dirty="0">
              <a:solidFill>
                <a:srgbClr val="AD173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27784" y="5517232"/>
            <a:ext cx="4015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 smtClean="0">
                <a:solidFill>
                  <a:srgbClr val="AD1730"/>
                </a:solidFill>
                <a:latin typeface="Comic Sans MS" pitchFamily="66" charset="0"/>
              </a:rPr>
              <a:t>Кредитная история</a:t>
            </a:r>
            <a:endParaRPr lang="ru-RU" sz="3200" dirty="0">
              <a:solidFill>
                <a:srgbClr val="AD1730"/>
              </a:solidFill>
              <a:latin typeface="Comic Sans MS" pitchFamily="66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2"/>
            <a:ext cx="1874983" cy="1213662"/>
          </a:xfrm>
          <a:prstGeom prst="rect">
            <a:avLst/>
          </a:prstGeom>
        </p:spPr>
      </p:pic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ÐÐ¿ÐµÑÐ°ÑÐ¸Ð²Ð½Ð¾Ðµ Ð¿ÑÐµÐ´ÑÐ¿ÑÐµÐ¶Ð´ÐµÐ½Ð¸Ðµ ÑÑÐ¸Ð»ÐµÐ½Ð¸Ðµ ÑÐµÐ²ÐµÑÐ½Ð¾Ð³Ð¾ Ð²ÐµÑÑ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Равно 2"/>
          <p:cNvSpPr/>
          <p:nvPr/>
        </p:nvSpPr>
        <p:spPr>
          <a:xfrm>
            <a:off x="8409112" y="2924944"/>
            <a:ext cx="734888" cy="886841"/>
          </a:xfrm>
          <a:prstGeom prst="mathEqual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8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203848" y="2492896"/>
            <a:ext cx="232827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AutoShape 8" descr="Картинки по запросу бан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Картинки по запросу бан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Картинки по запросу рабо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132856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люс 1"/>
          <p:cNvSpPr/>
          <p:nvPr/>
        </p:nvSpPr>
        <p:spPr>
          <a:xfrm flipV="1">
            <a:off x="2411760" y="3068960"/>
            <a:ext cx="981823" cy="859283"/>
          </a:xfrm>
          <a:prstGeom prst="mathPlus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Картинки по запросу нб рб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2348880"/>
            <a:ext cx="2304256" cy="2264626"/>
          </a:xfrm>
          <a:prstGeom prst="rect">
            <a:avLst/>
          </a:prstGeom>
          <a:noFill/>
        </p:spPr>
      </p:pic>
      <p:pic>
        <p:nvPicPr>
          <p:cNvPr id="25" name="Picture 8" descr="http://www.clker.com/cliparts/A/K/K/K/g/y/red-frame-icon-md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132856"/>
            <a:ext cx="24722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люс 26"/>
          <p:cNvSpPr/>
          <p:nvPr/>
        </p:nvSpPr>
        <p:spPr>
          <a:xfrm flipV="1">
            <a:off x="5292080" y="3068960"/>
            <a:ext cx="981823" cy="859283"/>
          </a:xfrm>
          <a:prstGeom prst="mathPlus">
            <a:avLst/>
          </a:prstGeom>
          <a:solidFill>
            <a:srgbClr val="C00000"/>
          </a:solidFill>
          <a:ln>
            <a:solidFill>
              <a:srgbClr val="72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545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ctrTitle"/>
          </p:nvPr>
        </p:nvSpPr>
        <p:spPr>
          <a:xfrm>
            <a:off x="611560" y="4797152"/>
            <a:ext cx="7992888" cy="1296144"/>
          </a:xfrm>
          <a:prstGeom prst="rect">
            <a:avLst/>
          </a:prstGeom>
        </p:spPr>
        <p:txBody>
          <a:bodyPr anchor="t">
            <a:normAutofit fontScale="90000"/>
          </a:bodyPr>
          <a:lstStyle>
            <a:lvl1pPr>
              <a:defRPr sz="4400" b="1">
                <a:solidFill>
                  <a:srgbClr val="D9562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rPr lang="ru-RU" altLang="ru-RU" sz="4000" dirty="0" smtClean="0">
                <a:solidFill>
                  <a:srgbClr val="AD1730"/>
                </a:solidFill>
                <a:latin typeface="Comic Sans MS" pitchFamily="66" charset="0"/>
                <a:ea typeface="+mn-ea"/>
                <a:cs typeface="+mn-cs"/>
              </a:rPr>
              <a:t>Спасибо за игру!</a:t>
            </a:r>
            <a:r>
              <a:rPr lang="ru-RU" dirty="0" smtClean="0"/>
              <a:t/>
            </a:r>
            <a:br>
              <a:rPr lang="ru-RU" dirty="0" smtClean="0"/>
            </a:br>
            <a:endParaRPr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9792" y="1772816"/>
            <a:ext cx="3782328" cy="244827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1726</TotalTime>
  <Words>179</Words>
  <Application>Microsoft Office PowerPoint</Application>
  <PresentationFormat>Экран (4:3)</PresentationFormat>
  <Paragraphs>70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Слайд 1</vt:lpstr>
      <vt:lpstr>Раунд первый:  Найди общее</vt:lpstr>
      <vt:lpstr>Раунд первый:  Найди общее</vt:lpstr>
      <vt:lpstr>Раунд первый:  Найди общее</vt:lpstr>
      <vt:lpstr>Раунд первый:  Найди общее</vt:lpstr>
      <vt:lpstr>Раунд первый:   Найди общее</vt:lpstr>
      <vt:lpstr>Раунд первый:   Найди общее </vt:lpstr>
      <vt:lpstr>Раунд первый:   Найди общее </vt:lpstr>
      <vt:lpstr>Раунд первый:   Найди общее </vt:lpstr>
      <vt:lpstr>Раунд первый:   Найди общее </vt:lpstr>
      <vt:lpstr>Раунд первый:   Найди общее </vt:lpstr>
      <vt:lpstr>Раунд первый:   Найди общее </vt:lpstr>
      <vt:lpstr>Раунд первый:   Найди общее </vt:lpstr>
      <vt:lpstr>Раунд первый:   Найди общее </vt:lpstr>
      <vt:lpstr>Раунд второй:  Угадай пословицу (поговорку)</vt:lpstr>
      <vt:lpstr>Раунд второй:  Угадай пословицу</vt:lpstr>
      <vt:lpstr>Раунд второй:  Угадай пословицу</vt:lpstr>
      <vt:lpstr>Раунд второй:  Угадай пословицу</vt:lpstr>
      <vt:lpstr>Раунд второй:  Угадай пословицу</vt:lpstr>
      <vt:lpstr>Раунд третий:  Угадай пословицу</vt:lpstr>
      <vt:lpstr>Раунд второй:  Угадай пословицу</vt:lpstr>
      <vt:lpstr>Раунд второй:  Угадай пословицу</vt:lpstr>
      <vt:lpstr>Раунд третий:  Угадай пословицу</vt:lpstr>
      <vt:lpstr>Раунд третий:  Убери лишнее</vt:lpstr>
      <vt:lpstr>Раунд третий:  Убери лишнее</vt:lpstr>
      <vt:lpstr>Раунд третий:  Убери лишнее</vt:lpstr>
      <vt:lpstr>Раунд третий:  Убери лишнее</vt:lpstr>
      <vt:lpstr>Раунд третий:  Убери лишнее</vt:lpstr>
      <vt:lpstr>Раунд третий:  Убери лишнее</vt:lpstr>
      <vt:lpstr>Раунд третий:  Убери лишнее</vt:lpstr>
      <vt:lpstr>Раунд третий:  Убери лишнее</vt:lpstr>
      <vt:lpstr>Раунд третий:  Убери лишнее</vt:lpstr>
      <vt:lpstr>Раунд четвертый:  Формула всего</vt:lpstr>
      <vt:lpstr>Раунд третий:  Формула всего</vt:lpstr>
      <vt:lpstr>Раунд третий:  Формула всего</vt:lpstr>
      <vt:lpstr>Раунд третий:  Формула всего</vt:lpstr>
      <vt:lpstr>Раунд третий:  Формула всего</vt:lpstr>
      <vt:lpstr>Раунд третий:  Формула всего</vt:lpstr>
      <vt:lpstr>Раунд третий:  Формула всего</vt:lpstr>
      <vt:lpstr>Раунд третий:  Формула всего</vt:lpstr>
      <vt:lpstr>Раунд третий:  Формула всего</vt:lpstr>
      <vt:lpstr>Спасибо за игру!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Неделя финансовой грамотности</dc:title>
  <dc:creator>Оксана</dc:creator>
  <cp:lastModifiedBy>sakovich</cp:lastModifiedBy>
  <cp:revision>154</cp:revision>
  <dcterms:created xsi:type="dcterms:W3CDTF">2017-10-30T14:07:06Z</dcterms:created>
  <dcterms:modified xsi:type="dcterms:W3CDTF">2019-11-13T12:46:19Z</dcterms:modified>
</cp:coreProperties>
</file>