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73" r:id="rId3"/>
    <p:sldId id="257" r:id="rId4"/>
    <p:sldId id="258" r:id="rId5"/>
    <p:sldId id="259" r:id="rId6"/>
    <p:sldId id="260" r:id="rId7"/>
    <p:sldId id="261" r:id="rId8"/>
    <p:sldId id="279" r:id="rId9"/>
    <p:sldId id="276" r:id="rId10"/>
    <p:sldId id="283" r:id="rId11"/>
    <p:sldId id="286" r:id="rId12"/>
    <p:sldId id="264" r:id="rId13"/>
    <p:sldId id="268" r:id="rId14"/>
    <p:sldId id="278" r:id="rId15"/>
    <p:sldId id="281" r:id="rId16"/>
    <p:sldId id="277" r:id="rId17"/>
    <p:sldId id="287" r:id="rId18"/>
    <p:sldId id="265" r:id="rId19"/>
    <p:sldId id="266" r:id="rId20"/>
    <p:sldId id="272" r:id="rId21"/>
    <p:sldId id="282" r:id="rId22"/>
    <p:sldId id="269" r:id="rId23"/>
  </p:sldIdLst>
  <p:sldSz cx="20104100" cy="11309350"/>
  <p:notesSz cx="20104100" cy="113093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51" autoAdjust="0"/>
    <p:restoredTop sz="89219" autoAdjust="0"/>
  </p:normalViewPr>
  <p:slideViewPr>
    <p:cSldViewPr>
      <p:cViewPr varScale="1">
        <p:scale>
          <a:sx n="62" d="100"/>
          <a:sy n="62" d="100"/>
        </p:scale>
        <p:origin x="-396" y="-7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30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8712200" cy="56515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1387138" y="0"/>
            <a:ext cx="8712200" cy="565150"/>
          </a:xfrm>
          <a:prstGeom prst="rect">
            <a:avLst/>
          </a:prstGeom>
        </p:spPr>
        <p:txBody>
          <a:bodyPr vert="horz" lIns="91440" tIns="45720" rIns="91440" bIns="45720" rtlCol="0"/>
          <a:lstStyle>
            <a:lvl1pPr algn="r">
              <a:defRPr sz="1200"/>
            </a:lvl1pPr>
          </a:lstStyle>
          <a:p>
            <a:fld id="{BC993F26-7FEE-45A8-B4A6-EEC54F2EB30F}" type="datetimeFigureOut">
              <a:rPr lang="ru-RU" smtClean="0"/>
              <a:pPr/>
              <a:t>28.02.2020</a:t>
            </a:fld>
            <a:endParaRPr lang="ru-RU"/>
          </a:p>
        </p:txBody>
      </p:sp>
      <p:sp>
        <p:nvSpPr>
          <p:cNvPr id="4" name="Образ слайда 3"/>
          <p:cNvSpPr>
            <a:spLocks noGrp="1" noRot="1" noChangeAspect="1"/>
          </p:cNvSpPr>
          <p:nvPr>
            <p:ph type="sldImg" idx="2"/>
          </p:nvPr>
        </p:nvSpPr>
        <p:spPr>
          <a:xfrm>
            <a:off x="6281738" y="847725"/>
            <a:ext cx="7540625" cy="42418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2009775" y="5372100"/>
            <a:ext cx="16084550" cy="50895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0742613"/>
            <a:ext cx="8712200" cy="5651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1387138" y="10742613"/>
            <a:ext cx="8712200" cy="565150"/>
          </a:xfrm>
          <a:prstGeom prst="rect">
            <a:avLst/>
          </a:prstGeom>
        </p:spPr>
        <p:txBody>
          <a:bodyPr vert="horz" lIns="91440" tIns="45720" rIns="91440" bIns="45720" rtlCol="0" anchor="b"/>
          <a:lstStyle>
            <a:lvl1pPr algn="r">
              <a:defRPr sz="1200"/>
            </a:lvl1pPr>
          </a:lstStyle>
          <a:p>
            <a:fld id="{44FF6D69-1F07-4C59-973C-2348A0D84138}" type="slidenum">
              <a:rPr lang="ru-RU" smtClean="0"/>
              <a:pPr/>
              <a:t>‹#›</a:t>
            </a:fld>
            <a:endParaRPr lang="ru-RU"/>
          </a:p>
        </p:txBody>
      </p:sp>
    </p:spTree>
    <p:extLst>
      <p:ext uri="{BB962C8B-B14F-4D97-AF65-F5344CB8AC3E}">
        <p14:creationId xmlns="" xmlns:p14="http://schemas.microsoft.com/office/powerpoint/2010/main" val="3719309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 Приветствие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Дорогие друзья!</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Цифровая реальность, в которой мы все сегодня живем, уже давно распространила свое действие и на денежные отношения. Технический прогресс облегчает нашу жизнь, упрощает рутинные действия, предлагая нам больше свободного времени для полезных и приятных дел. В настоящее время к нашим услугам – разнообразные банковские и платежные сервисы, которыми мы можем воспользоваться в рамках </a:t>
            </a:r>
            <a:r>
              <a:rPr lang="ru-RU" sz="1200" kern="1200" dirty="0" err="1" smtClean="0">
                <a:solidFill>
                  <a:schemeClr val="tx1"/>
                </a:solidFill>
                <a:latin typeface="+mn-lt"/>
                <a:ea typeface="+mn-ea"/>
                <a:cs typeface="+mn-cs"/>
              </a:rPr>
              <a:t>онлайн-услуг</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и т.д. Чтобы пользоваться этим многообразием предложений и функций, человеку надо ориентироваться в них. Кроме того, как и в любой сфере, здесь есть свои правила безопасности, которые совсем несложно соблюдать. Они минимизируют риски быть обманутыми мошенниками, которые пытаются добраться до чужих денег с помощью цифровых технологий.</a:t>
            </a:r>
          </a:p>
          <a:p>
            <a:r>
              <a:rPr lang="ru-RU" sz="1200" kern="1200" dirty="0" smtClean="0">
                <a:solidFill>
                  <a:schemeClr val="tx1"/>
                </a:solidFill>
                <a:latin typeface="+mn-lt"/>
                <a:ea typeface="+mn-ea"/>
                <a:cs typeface="+mn-cs"/>
              </a:rPr>
              <a:t>Что надо делать, чтобы наши деньги в цифровом мире были в сохранности, а жулики остались ни с чем? Чтобы ответить на этот вопрос, надо иметь знания о цифровых услугах, предоставляемых на финансовом рынке, уметь ими пользоваться и обеспечить при этом себе цифровую безопасность. Далее в нашей презентации именно с учетом этих моментов мы рассмотрим самые распространенные финансовые инструменты, которыми большинство из нас пользуется сегодня практически каждый день.</a:t>
            </a:r>
          </a:p>
          <a:p>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a:t>
            </a:fld>
            <a:endParaRPr lang="ru-RU"/>
          </a:p>
        </p:txBody>
      </p:sp>
    </p:spTree>
    <p:extLst>
      <p:ext uri="{BB962C8B-B14F-4D97-AF65-F5344CB8AC3E}">
        <p14:creationId xmlns="" xmlns:p14="http://schemas.microsoft.com/office/powerpoint/2010/main" val="377832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 Банковская платежная карточка</a:t>
            </a:r>
            <a:endParaRPr lang="ru-RU" sz="120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 наше время банковские платежные карточки получили широкое распространение во всем мире. В Беларуси большинство граждан – от ребенка до пенсионера – пользуется этим современным банковским продуктом.</a:t>
            </a:r>
          </a:p>
          <a:p>
            <a:r>
              <a:rPr lang="ru-RU" sz="1200" kern="1200" dirty="0" smtClean="0">
                <a:solidFill>
                  <a:schemeClr val="tx1"/>
                </a:solidFill>
                <a:latin typeface="+mn-lt"/>
                <a:ea typeface="+mn-ea"/>
                <a:cs typeface="+mn-cs"/>
              </a:rPr>
              <a:t>Взрослым людям банки открывают счета для перечисления зарплат, пособий, пенсий и выдают к ним платежные карточки. Дети с 6 до 14 лет могут пользоваться только дополнительными карточками, которые родители выпускают к своему банковскому счету. Открыть свой собственный счет в банке и завести личную карточку можно после 14 лет.</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a:t>
            </a:fld>
            <a:endParaRPr lang="ru-RU"/>
          </a:p>
        </p:txBody>
      </p:sp>
    </p:spTree>
    <p:extLst>
      <p:ext uri="{BB962C8B-B14F-4D97-AF65-F5344CB8AC3E}">
        <p14:creationId xmlns="" xmlns:p14="http://schemas.microsoft.com/office/powerpoint/2010/main" val="655772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3. Возможности и преимущества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Банковская платежная карточка – это универсальный инструмент для совершения широкого спектра финансовых операций. Она позволяет ее держателю производить оплату товаров и услуг в организациях торговли и сервиса, в сети интернет, совершать множество операций посредством каналов дистанционного банковского обслуживания, получать наличные денежные средства в пунктах выдачи наличных и банкоматах. Ее основные функции – это замена наличных при расчетах и средство для хранения денег и обеспечения доступа к их получению.</a:t>
            </a:r>
          </a:p>
          <a:p>
            <a:r>
              <a:rPr lang="ru-RU" sz="1200" kern="1200" dirty="0" smtClean="0">
                <a:solidFill>
                  <a:schemeClr val="tx1"/>
                </a:solidFill>
                <a:latin typeface="+mn-lt"/>
                <a:ea typeface="+mn-ea"/>
                <a:cs typeface="+mn-cs"/>
              </a:rPr>
              <a:t>Так как денежные средства находятся не на самой карточке, а хранятся на счете человека в банке, то банковская платежная карточка как бы удостоверяет право собственности этого человека и является своеобразным ключом к деньгам. Держателю карточки доступны все удобства и преимущества использования этого банковского продукта, к которым можно отнести следующее:</a:t>
            </a:r>
          </a:p>
          <a:p>
            <a:r>
              <a:rPr lang="ru-RU" sz="1200" b="1" kern="1200" dirty="0" smtClean="0">
                <a:solidFill>
                  <a:schemeClr val="tx1"/>
                </a:solidFill>
                <a:latin typeface="+mn-lt"/>
                <a:ea typeface="+mn-ea"/>
                <a:cs typeface="+mn-cs"/>
              </a:rPr>
              <a:t>Удобство.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Имея карточку, можно не носить с собой большие суммы наличности, но в то же время всегда иметь возможность совершить необходимую покупку. Банковская платежная карточка весьма компактна и занимает мало места в кошельке. И она предоставляет возможность осуществлять широкий диапазон финансовых операций дистанционно и совершать покупки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Безопасность.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Банковская карточка – более безопасный способ пользования денежными средствами, но только при правильном ее использовании (мы сейчас будем говорить об этом подробнее). В случае утраты (кражи, утери, физического уничтожения) наличных денег  – их скорее всего вернуть не удастся. Деньги, находящиеся на счете, к которому выпущена банковская карточка, можно сохранить если своевременно ее заблокировать.</a:t>
            </a:r>
          </a:p>
          <a:p>
            <a:r>
              <a:rPr lang="ru-RU" sz="1200" b="1" kern="1200" dirty="0" smtClean="0">
                <a:solidFill>
                  <a:schemeClr val="tx1"/>
                </a:solidFill>
                <a:latin typeface="+mn-lt"/>
                <a:ea typeface="+mn-ea"/>
                <a:cs typeface="+mn-cs"/>
              </a:rPr>
              <a:t>Широкая география платежей.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Карточки международных платежных систем действуют не только в стране, в которой находится выпустивший их банк, но и за рубежом, что </a:t>
            </a:r>
            <a:r>
              <a:rPr lang="ru-RU" sz="1200" kern="1200" dirty="0" err="1" smtClean="0">
                <a:solidFill>
                  <a:schemeClr val="tx1"/>
                </a:solidFill>
                <a:latin typeface="+mn-lt"/>
                <a:ea typeface="+mn-ea"/>
                <a:cs typeface="+mn-cs"/>
              </a:rPr>
              <a:t>позволя</a:t>
            </a:r>
            <a:r>
              <a:rPr lang="be-BY" sz="1200" kern="1200" dirty="0" smtClean="0">
                <a:solidFill>
                  <a:schemeClr val="tx1"/>
                </a:solidFill>
                <a:latin typeface="+mn-lt"/>
                <a:ea typeface="+mn-ea"/>
                <a:cs typeface="+mn-cs"/>
              </a:rPr>
              <a:t>е</a:t>
            </a:r>
            <a:r>
              <a:rPr lang="ru-RU" sz="1200" kern="1200" dirty="0" smtClean="0">
                <a:solidFill>
                  <a:schemeClr val="tx1"/>
                </a:solidFill>
                <a:latin typeface="+mn-lt"/>
                <a:ea typeface="+mn-ea"/>
                <a:cs typeface="+mn-cs"/>
              </a:rPr>
              <a:t>т оплачивать товары и услуги в большинстве стран мира. Кроме того, ввоз и вывоз наличных денежных средств законодательно ограничивается и пристально контролируется в большинстве стран мира.</a:t>
            </a:r>
          </a:p>
          <a:p>
            <a:r>
              <a:rPr lang="ru-RU" sz="1200" b="1" kern="1200" dirty="0" err="1" smtClean="0">
                <a:solidFill>
                  <a:schemeClr val="tx1"/>
                </a:solidFill>
                <a:latin typeface="+mn-lt"/>
                <a:ea typeface="+mn-ea"/>
                <a:cs typeface="+mn-cs"/>
              </a:rPr>
              <a:t>Беспроблемное</a:t>
            </a:r>
            <a:r>
              <a:rPr lang="ru-RU" sz="1200" b="1" kern="1200" dirty="0" smtClean="0">
                <a:solidFill>
                  <a:schemeClr val="tx1"/>
                </a:solidFill>
                <a:latin typeface="+mn-lt"/>
                <a:ea typeface="+mn-ea"/>
                <a:cs typeface="+mn-cs"/>
              </a:rPr>
              <a:t> пополнение счета в случае необходимости.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Если возникла непредвиденная трудная финансовая ситуация, держатель банковской платежной карточки, даже находясь в другом городе или вообще стране, может попросить помощи у своих родственников или друзей, которые смогут быстро пополнить его счет на нужную сумму.</a:t>
            </a:r>
          </a:p>
          <a:p>
            <a:r>
              <a:rPr lang="ru-RU" sz="1200" b="1" kern="1200" dirty="0" smtClean="0">
                <a:solidFill>
                  <a:schemeClr val="tx1"/>
                </a:solidFill>
                <a:latin typeface="+mn-lt"/>
                <a:ea typeface="+mn-ea"/>
                <a:cs typeface="+mn-cs"/>
              </a:rPr>
              <a:t>Финансовый контроль.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Приучив себя совершать покупки преимущественно по карточке вы получаете возможность анализировать свои расходы, используя ежемесячные банковские выписки. А анализ совершаемых покупок позволяет определить ключевые статьи расходов и при необходимости осознанно их ограничить.</a:t>
            </a:r>
          </a:p>
          <a:p>
            <a:r>
              <a:rPr lang="ru-RU" sz="1200" b="1" kern="1200" dirty="0" smtClean="0">
                <a:solidFill>
                  <a:schemeClr val="tx1"/>
                </a:solidFill>
                <a:latin typeface="+mn-lt"/>
                <a:ea typeface="+mn-ea"/>
                <a:cs typeface="+mn-cs"/>
              </a:rPr>
              <a:t>Гигиена.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Что касается гигиены, карточка, в отличие от наличных денег, более ”приватна“ и ее чистоту проще контролировать.</a:t>
            </a:r>
          </a:p>
          <a:p>
            <a:r>
              <a:rPr lang="ru-RU" sz="1200" kern="1200" dirty="0" smtClean="0">
                <a:solidFill>
                  <a:schemeClr val="tx1"/>
                </a:solidFill>
                <a:latin typeface="+mn-lt"/>
                <a:ea typeface="+mn-ea"/>
                <a:cs typeface="+mn-cs"/>
              </a:rPr>
              <a:t>А вот после соприкосновения с наличными деньгами медицинские работники советуют каждый раз мыть руки с мылом, так как банкноты и монеты в процессе обращения могут побывать в руках у множества совершенно разных людей. Однако мы все знаем, что в реальных жизненных ситуациях не всегда есть возможность следовать этой рекомендации.</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Бонусы.</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При оплате карточкой иногда дают разные приятные бонусы. Например, можно копить баллы за покупки и потом обменивать их на подарок. Или получать в конце месяца обратно часть потраченных денег – это называется </a:t>
            </a:r>
            <a:r>
              <a:rPr lang="ru-RU" sz="1200" kern="1200" dirty="0" err="1" smtClean="0">
                <a:solidFill>
                  <a:schemeClr val="tx1"/>
                </a:solidFill>
                <a:latin typeface="+mn-lt"/>
                <a:ea typeface="+mn-ea"/>
                <a:cs typeface="+mn-cs"/>
              </a:rPr>
              <a:t>манибэк</a:t>
            </a:r>
            <a:r>
              <a:rPr lang="ru-RU" sz="1200" kern="1200" dirty="0" smtClean="0">
                <a:solidFill>
                  <a:schemeClr val="tx1"/>
                </a:solidFill>
                <a:latin typeface="+mn-lt"/>
                <a:ea typeface="+mn-ea"/>
                <a:cs typeface="+mn-cs"/>
              </a:rPr>
              <a:t>. Узнать о бонусных программах можно на официальных сайтах банка.</a:t>
            </a:r>
          </a:p>
          <a:p>
            <a:r>
              <a:rPr lang="ru-RU" sz="1200" kern="1200" dirty="0" smtClean="0">
                <a:solidFill>
                  <a:schemeClr val="tx1"/>
                </a:solidFill>
                <a:latin typeface="+mn-lt"/>
                <a:ea typeface="+mn-ea"/>
                <a:cs typeface="+mn-cs"/>
              </a:rPr>
              <a:t>Возможности банковских платежных карточек увеличиваются с каждым годом, однако при неаккуратном их использовании именно банковская платежная карточка может ”открыть двери“ злоумышленникам к нашим деньгам.</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a:t>
            </a:fld>
            <a:endParaRPr lang="ru-RU"/>
          </a:p>
        </p:txBody>
      </p:sp>
    </p:spTree>
    <p:extLst>
      <p:ext uri="{BB962C8B-B14F-4D97-AF65-F5344CB8AC3E}">
        <p14:creationId xmlns="" xmlns:p14="http://schemas.microsoft.com/office/powerpoint/2010/main" val="141011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4. Реквизиты банковской платежной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Каждая банковская платежная карточка имеет уникальный набор реквизитов. Реквизиты карточки – это информация, которую можно увидеть на самом ”пластике“, на его лицевой и оборотной стороне. </a:t>
            </a:r>
            <a:r>
              <a:rPr lang="be-BY" sz="1200" kern="1200" dirty="0" smtClean="0">
                <a:solidFill>
                  <a:schemeClr val="tx1"/>
                </a:solidFill>
                <a:latin typeface="+mn-lt"/>
                <a:ea typeface="+mn-ea"/>
                <a:cs typeface="+mn-cs"/>
              </a:rPr>
              <a:t>Д</a:t>
            </a:r>
            <a:r>
              <a:rPr lang="ru-RU" sz="1200" kern="1200" dirty="0" err="1" smtClean="0">
                <a:solidFill>
                  <a:schemeClr val="tx1"/>
                </a:solidFill>
                <a:latin typeface="+mn-lt"/>
                <a:ea typeface="+mn-ea"/>
                <a:cs typeface="+mn-cs"/>
              </a:rPr>
              <a:t>авайте</a:t>
            </a:r>
            <a:r>
              <a:rPr lang="ru-RU" sz="1200" kern="1200" dirty="0" smtClean="0">
                <a:solidFill>
                  <a:schemeClr val="tx1"/>
                </a:solidFill>
                <a:latin typeface="+mn-lt"/>
                <a:ea typeface="+mn-ea"/>
                <a:cs typeface="+mn-cs"/>
              </a:rPr>
              <a:t> внимательно рассмотрим, </a:t>
            </a:r>
            <a:r>
              <a:rPr lang="ru-RU" sz="1200" kern="1200" dirty="0" err="1" smtClean="0">
                <a:solidFill>
                  <a:schemeClr val="tx1"/>
                </a:solidFill>
                <a:latin typeface="+mn-lt"/>
                <a:ea typeface="+mn-ea"/>
                <a:cs typeface="+mn-cs"/>
              </a:rPr>
              <a:t>ка</a:t>
            </a:r>
            <a:r>
              <a:rPr lang="be-BY" sz="1200" kern="1200" dirty="0" smtClean="0">
                <a:solidFill>
                  <a:schemeClr val="tx1"/>
                </a:solidFill>
                <a:latin typeface="+mn-lt"/>
                <a:ea typeface="+mn-ea"/>
                <a:cs typeface="+mn-cs"/>
              </a:rPr>
              <a:t>ждый элемент банковской платежной карточки и узнаем о его предназначении</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На лицевой стороне: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номер банковской карточки (это не номер счета, к одному счету можно выпустить несколько кар</a:t>
            </a:r>
            <a:r>
              <a:rPr lang="be-BY" sz="1200" kern="1200" dirty="0" smtClean="0">
                <a:solidFill>
                  <a:schemeClr val="tx1"/>
                </a:solidFill>
                <a:latin typeface="+mn-lt"/>
                <a:ea typeface="+mn-ea"/>
                <a:cs typeface="+mn-cs"/>
              </a:rPr>
              <a:t>точек</a:t>
            </a:r>
            <a:r>
              <a:rPr lang="ru-RU" sz="1200" kern="1200" dirty="0" smtClean="0">
                <a:solidFill>
                  <a:schemeClr val="tx1"/>
                </a:solidFill>
                <a:latin typeface="+mn-lt"/>
                <a:ea typeface="+mn-ea"/>
                <a:cs typeface="+mn-cs"/>
              </a:rPr>
              <a:t>). Обычно он состоит из 16 цифр, в номере зашифрованы название платежной системы, идентификационный номер вашего банка и другая важная служебная информация;</a:t>
            </a:r>
          </a:p>
          <a:p>
            <a:r>
              <a:rPr lang="ru-RU" sz="1200" kern="1200" dirty="0" smtClean="0">
                <a:solidFill>
                  <a:schemeClr val="tx1"/>
                </a:solidFill>
                <a:latin typeface="+mn-lt"/>
                <a:ea typeface="+mn-ea"/>
                <a:cs typeface="+mn-cs"/>
              </a:rPr>
              <a:t>имя держателя карточки. Могут быть указаны имя и фамилия, однако карточка может быть и неименной;</a:t>
            </a:r>
          </a:p>
          <a:p>
            <a:r>
              <a:rPr lang="ru-RU" sz="1200" kern="1200" dirty="0" smtClean="0">
                <a:solidFill>
                  <a:schemeClr val="tx1"/>
                </a:solidFill>
                <a:latin typeface="+mn-lt"/>
                <a:ea typeface="+mn-ea"/>
                <a:cs typeface="+mn-cs"/>
              </a:rPr>
              <a:t>окончание срока действия карточки – в формате </a:t>
            </a:r>
            <a:r>
              <a:rPr lang="ru-RU" sz="1200" kern="1200" dirty="0" err="1" smtClean="0">
                <a:solidFill>
                  <a:schemeClr val="tx1"/>
                </a:solidFill>
                <a:latin typeface="+mn-lt"/>
                <a:ea typeface="+mn-ea"/>
                <a:cs typeface="+mn-cs"/>
              </a:rPr>
              <a:t>мecяц</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гoд</a:t>
            </a:r>
            <a:r>
              <a:rPr lang="ru-RU" sz="1200" kern="1200" dirty="0" smtClean="0">
                <a:solidFill>
                  <a:schemeClr val="tx1"/>
                </a:solidFill>
                <a:latin typeface="+mn-lt"/>
                <a:ea typeface="+mn-ea"/>
                <a:cs typeface="+mn-cs"/>
              </a:rPr>
              <a:t> (две последние цифры)</a:t>
            </a:r>
            <a:r>
              <a:rPr lang="be-BY" sz="1200" kern="1200" dirty="0" smtClean="0">
                <a:solidFill>
                  <a:schemeClr val="tx1"/>
                </a:solidFill>
                <a:latin typeface="+mn-lt"/>
                <a:ea typeface="+mn-ea"/>
                <a:cs typeface="+mn-cs"/>
              </a:rPr>
              <a:t>. С</a:t>
            </a:r>
            <a:r>
              <a:rPr lang="ru-RU" sz="1200" kern="1200" dirty="0" smtClean="0">
                <a:solidFill>
                  <a:schemeClr val="tx1"/>
                </a:solidFill>
                <a:latin typeface="+mn-lt"/>
                <a:ea typeface="+mn-ea"/>
                <a:cs typeface="+mn-cs"/>
              </a:rPr>
              <a:t>рок действия карточки</a:t>
            </a:r>
            <a:r>
              <a:rPr lang="be-BY"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как правило, от года до пяти лет;</a:t>
            </a:r>
          </a:p>
          <a:p>
            <a:r>
              <a:rPr lang="ru-RU" sz="1200" kern="1200" dirty="0" smtClean="0">
                <a:solidFill>
                  <a:schemeClr val="tx1"/>
                </a:solidFill>
                <a:latin typeface="+mn-lt"/>
                <a:ea typeface="+mn-ea"/>
                <a:cs typeface="+mn-cs"/>
              </a:rPr>
              <a:t>наименование банка, выпустившего карточку. Вообще-то платежная карточка – это собственность банка, а клиент банка являются владельцем счета и держателем карточки;</a:t>
            </a:r>
          </a:p>
          <a:p>
            <a:r>
              <a:rPr lang="ru-RU" sz="1200" kern="1200" dirty="0" smtClean="0">
                <a:solidFill>
                  <a:schemeClr val="tx1"/>
                </a:solidFill>
                <a:latin typeface="+mn-lt"/>
                <a:ea typeface="+mn-ea"/>
                <a:cs typeface="+mn-cs"/>
              </a:rPr>
              <a:t>логотип платежной системы. Карточки могут быть </a:t>
            </a:r>
            <a:r>
              <a:rPr lang="ru-RU" sz="1200" kern="1200" dirty="0" err="1" smtClean="0">
                <a:solidFill>
                  <a:schemeClr val="tx1"/>
                </a:solidFill>
                <a:latin typeface="+mn-lt"/>
                <a:ea typeface="+mn-ea"/>
                <a:cs typeface="+mn-cs"/>
              </a:rPr>
              <a:t>кобрендинговые</a:t>
            </a:r>
            <a:r>
              <a:rPr lang="ru-RU" sz="1200" kern="1200" dirty="0" smtClean="0">
                <a:solidFill>
                  <a:schemeClr val="tx1"/>
                </a:solidFill>
                <a:latin typeface="+mn-lt"/>
                <a:ea typeface="+mn-ea"/>
                <a:cs typeface="+mn-cs"/>
              </a:rPr>
              <a:t> (то есть совместные карточки банка с одной или несколькими компаниями-партнерами) или </a:t>
            </a:r>
            <a:r>
              <a:rPr lang="ru-RU" sz="1200" kern="1200" dirty="0" err="1" smtClean="0">
                <a:solidFill>
                  <a:schemeClr val="tx1"/>
                </a:solidFill>
                <a:latin typeface="+mn-lt"/>
                <a:ea typeface="+mn-ea"/>
                <a:cs typeface="+mn-cs"/>
              </a:rPr>
              <a:t>кобейджинговые</a:t>
            </a:r>
            <a:r>
              <a:rPr lang="ru-RU" sz="1200" kern="1200" dirty="0" smtClean="0">
                <a:solidFill>
                  <a:schemeClr val="tx1"/>
                </a:solidFill>
                <a:latin typeface="+mn-lt"/>
                <a:ea typeface="+mn-ea"/>
                <a:cs typeface="+mn-cs"/>
              </a:rPr>
              <a:t> (совместные карточки двух платежных систем). На таких карточках логотипов будет больше;</a:t>
            </a:r>
          </a:p>
          <a:p>
            <a:r>
              <a:rPr lang="ru-RU" sz="1200" kern="1200" dirty="0" smtClean="0">
                <a:solidFill>
                  <a:schemeClr val="tx1"/>
                </a:solidFill>
                <a:latin typeface="+mn-lt"/>
                <a:ea typeface="+mn-ea"/>
                <a:cs typeface="+mn-cs"/>
              </a:rPr>
              <a:t>чип – это встроенный микропроцессор, который содержит информацию о карточке и ее держателе.</a:t>
            </a:r>
          </a:p>
          <a:p>
            <a:r>
              <a:rPr lang="ru-RU" sz="1200" b="1" kern="1200" dirty="0" smtClean="0">
                <a:solidFill>
                  <a:schemeClr val="tx1"/>
                </a:solidFill>
                <a:latin typeface="+mn-lt"/>
                <a:ea typeface="+mn-ea"/>
                <a:cs typeface="+mn-cs"/>
              </a:rPr>
              <a:t>На оборотной стороне: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магнитная полоса – как и чип содержит информацию о карточке и ее </a:t>
            </a:r>
            <a:r>
              <a:rPr lang="be-BY" sz="1200" kern="1200" dirty="0" smtClean="0">
                <a:solidFill>
                  <a:schemeClr val="tx1"/>
                </a:solidFill>
                <a:latin typeface="+mn-lt"/>
                <a:ea typeface="+mn-ea"/>
                <a:cs typeface="+mn-cs"/>
              </a:rPr>
              <a:t>держателе</a:t>
            </a:r>
            <a:r>
              <a:rPr lang="ru-RU" sz="1200" kern="1200" dirty="0" smtClean="0">
                <a:solidFill>
                  <a:schemeClr val="tx1"/>
                </a:solidFill>
                <a:latin typeface="+mn-lt"/>
                <a:ea typeface="+mn-ea"/>
                <a:cs typeface="+mn-cs"/>
              </a:rPr>
              <a:t> и нужна для идентификации клиента. С магнитной полосой надо быть осторожными: такую карточку нельзя нагревать или оставлять рядом с электромагнитными приборами, она может размагнититься.</a:t>
            </a:r>
          </a:p>
          <a:p>
            <a:r>
              <a:rPr lang="ru-RU" sz="1200" kern="1200" dirty="0" smtClean="0">
                <a:solidFill>
                  <a:schemeClr val="tx1"/>
                </a:solidFill>
                <a:latin typeface="+mn-lt"/>
                <a:ea typeface="+mn-ea"/>
                <a:cs typeface="+mn-cs"/>
              </a:rPr>
              <a:t>специальная полоса для образца подписи держателя. Получив карточку, надо обязательно расписаться в этом поле, без подписи карточка будет недействительной;</a:t>
            </a:r>
          </a:p>
          <a:p>
            <a:r>
              <a:rPr lang="ru-RU" sz="1200" kern="1200" dirty="0" smtClean="0">
                <a:solidFill>
                  <a:schemeClr val="tx1"/>
                </a:solidFill>
                <a:latin typeface="+mn-lt"/>
                <a:ea typeface="+mn-ea"/>
                <a:cs typeface="+mn-cs"/>
              </a:rPr>
              <a:t>код безопасности – этот код как правило состоит из трех цифр и является одним из защитных элементов и необходим при покупках через интернет. Код безопасности позволяет подтвердить подлинность банковской карточки и то, что именно собственник карточки пользуется ей при оплате через интернет. Каждая платежная система имеет свои отличительные коды безопасности – CVC2 (CVV2, CID).</a:t>
            </a:r>
          </a:p>
          <a:p>
            <a:r>
              <a:rPr lang="ru-RU" sz="1200" kern="1200" dirty="0" smtClean="0">
                <a:solidFill>
                  <a:schemeClr val="tx1"/>
                </a:solidFill>
                <a:latin typeface="+mn-lt"/>
                <a:ea typeface="+mn-ea"/>
                <a:cs typeface="+mn-cs"/>
              </a:rPr>
              <a:t>данные банка – как правило, на карточке указаны номер телефона банка, выдавшего карточку</a:t>
            </a:r>
            <a:r>
              <a:rPr lang="be-BY" sz="1200"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и его адрес.</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4</a:t>
            </a:fld>
            <a:endParaRPr lang="ru-RU"/>
          </a:p>
        </p:txBody>
      </p:sp>
    </p:spTree>
    <p:extLst>
      <p:ext uri="{BB962C8B-B14F-4D97-AF65-F5344CB8AC3E}">
        <p14:creationId xmlns="" xmlns:p14="http://schemas.microsoft.com/office/powerpoint/2010/main" val="3495522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5. Кто и как охотится за данными банковских платежных карточек</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Украсть деньги с банковской карточки сложнее, чем вытащить из кошелька. Тем не менее с развитием цифровых технологий во всем мире с каждым годом становится все больше преступлений в сфере банковских карт. Сегодня для любого человека, использующего банковские платежные карточки, существует риск утраты своих денег </a:t>
            </a:r>
            <a:r>
              <a:rPr lang="ru-RU" sz="1200" kern="1200" dirty="0" err="1" smtClean="0">
                <a:solidFill>
                  <a:schemeClr val="tx1"/>
                </a:solidFill>
                <a:latin typeface="+mn-lt"/>
                <a:ea typeface="+mn-ea"/>
                <a:cs typeface="+mn-cs"/>
              </a:rPr>
              <a:t>вследствии</a:t>
            </a:r>
            <a:r>
              <a:rPr lang="ru-RU" sz="1200" kern="1200" dirty="0" smtClean="0">
                <a:solidFill>
                  <a:schemeClr val="tx1"/>
                </a:solidFill>
                <a:latin typeface="+mn-lt"/>
                <a:ea typeface="+mn-ea"/>
                <a:cs typeface="+mn-cs"/>
              </a:rPr>
              <a:t> мошеннических действий со стороны злоумышленников.</a:t>
            </a:r>
          </a:p>
          <a:p>
            <a:r>
              <a:rPr lang="ru-RU" sz="1200" kern="1200" dirty="0" smtClean="0">
                <a:solidFill>
                  <a:schemeClr val="tx1"/>
                </a:solidFill>
                <a:latin typeface="+mn-lt"/>
                <a:ea typeface="+mn-ea"/>
                <a:cs typeface="+mn-cs"/>
              </a:rPr>
              <a:t>Мошенничество с платежными карточками, </a:t>
            </a:r>
            <a:r>
              <a:rPr lang="ru-RU" sz="1200" kern="1200" dirty="0" err="1" smtClean="0">
                <a:solidFill>
                  <a:schemeClr val="tx1"/>
                </a:solidFill>
                <a:latin typeface="+mn-lt"/>
                <a:ea typeface="+mn-ea"/>
                <a:cs typeface="+mn-cs"/>
              </a:rPr>
              <a:t>кардинг</a:t>
            </a:r>
            <a:r>
              <a:rPr lang="ru-RU" sz="1200" kern="1200" dirty="0" smtClean="0">
                <a:solidFill>
                  <a:schemeClr val="tx1"/>
                </a:solidFill>
                <a:latin typeface="+mn-lt"/>
                <a:ea typeface="+mn-ea"/>
                <a:cs typeface="+mn-cs"/>
              </a:rPr>
              <a:t> (от английского </a:t>
            </a:r>
            <a:r>
              <a:rPr lang="ru-RU" sz="1200" kern="1200" dirty="0" err="1" smtClean="0">
                <a:solidFill>
                  <a:schemeClr val="tx1"/>
                </a:solidFill>
                <a:latin typeface="+mn-lt"/>
                <a:ea typeface="+mn-ea"/>
                <a:cs typeface="+mn-cs"/>
              </a:rPr>
              <a:t>carding</a:t>
            </a:r>
            <a:r>
              <a:rPr lang="ru-RU" sz="1200" kern="1200" dirty="0" smtClean="0">
                <a:solidFill>
                  <a:schemeClr val="tx1"/>
                </a:solidFill>
                <a:latin typeface="+mn-lt"/>
                <a:ea typeface="+mn-ea"/>
                <a:cs typeface="+mn-cs"/>
              </a:rPr>
              <a:t>) – вид мошенничества, при котором производится операция с использованием платежной карточки или ее реквизитов, не инициированная или не подтвержденная ее держателем. Преступников, которые специализируются на банковских карточках, называют </a:t>
            </a:r>
            <a:r>
              <a:rPr lang="ru-RU" sz="1200" kern="1200" dirty="0" err="1" smtClean="0">
                <a:solidFill>
                  <a:schemeClr val="tx1"/>
                </a:solidFill>
                <a:latin typeface="+mn-lt"/>
                <a:ea typeface="+mn-ea"/>
                <a:cs typeface="+mn-cs"/>
              </a:rPr>
              <a:t>кардерами</a:t>
            </a:r>
            <a:r>
              <a:rPr lang="ru-RU" sz="1200" kern="1200" dirty="0" smtClean="0">
                <a:solidFill>
                  <a:schemeClr val="tx1"/>
                </a:solidFill>
                <a:latin typeface="+mn-lt"/>
                <a:ea typeface="+mn-ea"/>
                <a:cs typeface="+mn-cs"/>
              </a:rPr>
              <a:t>. С развитием информационных технологий, повсеместным распространением дистанционных платежных услуг и доступностью в сети интернет различных информационных ресурсов </a:t>
            </a:r>
            <a:r>
              <a:rPr lang="ru-RU" sz="1200" kern="1200" dirty="0" err="1" smtClean="0">
                <a:solidFill>
                  <a:schemeClr val="tx1"/>
                </a:solidFill>
                <a:latin typeface="+mn-lt"/>
                <a:ea typeface="+mn-ea"/>
                <a:cs typeface="+mn-cs"/>
              </a:rPr>
              <a:t>кардеры</a:t>
            </a:r>
            <a:r>
              <a:rPr lang="ru-RU" sz="1200" kern="1200" dirty="0" smtClean="0">
                <a:solidFill>
                  <a:schemeClr val="tx1"/>
                </a:solidFill>
                <a:latin typeface="+mn-lt"/>
                <a:ea typeface="+mn-ea"/>
                <a:cs typeface="+mn-cs"/>
              </a:rPr>
              <a:t> уже давно перестали быть редкостью в том числе и для нашей страны.</a:t>
            </a:r>
          </a:p>
          <a:p>
            <a:r>
              <a:rPr lang="ru-RU" sz="1200" kern="1200" dirty="0" smtClean="0">
                <a:solidFill>
                  <a:schemeClr val="tx1"/>
                </a:solidFill>
                <a:latin typeface="+mn-lt"/>
                <a:ea typeface="+mn-ea"/>
                <a:cs typeface="+mn-cs"/>
              </a:rPr>
              <a:t>Для осуществления операций злоумышленникам не требуется иметь доступ к самой карточке. Им нужна информация. Давайте посмотрим, что можно, а что нельзя говорить третьим лицам.</a:t>
            </a:r>
          </a:p>
          <a:p>
            <a:r>
              <a:rPr lang="ru-RU" sz="1200" b="1" u="sng" kern="1200" dirty="0" smtClean="0">
                <a:solidFill>
                  <a:schemeClr val="tx1"/>
                </a:solidFill>
                <a:latin typeface="+mn-lt"/>
                <a:ea typeface="+mn-ea"/>
                <a:cs typeface="+mn-cs"/>
              </a:rPr>
              <a:t>Какие данные банковской платежной карточки м</a:t>
            </a:r>
            <a:r>
              <a:rPr lang="en-US" sz="1200" b="1" u="sng" kern="1200" dirty="0" smtClean="0">
                <a:solidFill>
                  <a:schemeClr val="tx1"/>
                </a:solidFill>
                <a:latin typeface="+mn-lt"/>
                <a:ea typeface="+mn-ea"/>
                <a:cs typeface="+mn-cs"/>
              </a:rPr>
              <a:t>o</a:t>
            </a:r>
            <a:r>
              <a:rPr lang="ru-RU" sz="1200" b="1" u="sng" kern="1200" dirty="0" err="1" smtClean="0">
                <a:solidFill>
                  <a:schemeClr val="tx1"/>
                </a:solidFill>
                <a:latin typeface="+mn-lt"/>
                <a:ea typeface="+mn-ea"/>
                <a:cs typeface="+mn-cs"/>
              </a:rPr>
              <a:t>жн</a:t>
            </a:r>
            <a:r>
              <a:rPr lang="en-US" sz="1200" b="1" u="sng" kern="1200" dirty="0" smtClean="0">
                <a:solidFill>
                  <a:schemeClr val="tx1"/>
                </a:solidFill>
                <a:latin typeface="+mn-lt"/>
                <a:ea typeface="+mn-ea"/>
                <a:cs typeface="+mn-cs"/>
              </a:rPr>
              <a:t>o</a:t>
            </a:r>
            <a:r>
              <a:rPr lang="ru-RU" sz="1200" b="1" u="sng" kern="1200" dirty="0" smtClean="0">
                <a:solidFill>
                  <a:schemeClr val="tx1"/>
                </a:solidFill>
                <a:latin typeface="+mn-lt"/>
                <a:ea typeface="+mn-ea"/>
                <a:cs typeface="+mn-cs"/>
              </a:rPr>
              <a:t> говорить посторонним?</a:t>
            </a:r>
            <a:endParaRPr lang="ru-RU"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Ho</a:t>
            </a:r>
            <a:r>
              <a:rPr lang="ru-RU" sz="1200" i="1" kern="1200" dirty="0" smtClean="0">
                <a:solidFill>
                  <a:schemeClr val="tx1"/>
                </a:solidFill>
                <a:latin typeface="+mn-lt"/>
                <a:ea typeface="+mn-ea"/>
                <a:cs typeface="+mn-cs"/>
              </a:rPr>
              <a:t>м</a:t>
            </a:r>
            <a:r>
              <a:rPr lang="en-US" sz="1200" i="1" kern="1200" dirty="0" err="1" smtClean="0">
                <a:solidFill>
                  <a:schemeClr val="tx1"/>
                </a:solidFill>
                <a:latin typeface="+mn-lt"/>
                <a:ea typeface="+mn-ea"/>
                <a:cs typeface="+mn-cs"/>
              </a:rPr>
              <a:t>ep</a:t>
            </a:r>
            <a:r>
              <a:rPr lang="en-US" sz="1200" i="1" kern="1200" dirty="0" smtClean="0">
                <a:solidFill>
                  <a:schemeClr val="tx1"/>
                </a:solidFill>
                <a:latin typeface="+mn-lt"/>
                <a:ea typeface="+mn-ea"/>
                <a:cs typeface="+mn-cs"/>
              </a:rPr>
              <a:t> </a:t>
            </a:r>
            <a:r>
              <a:rPr lang="ru-RU" sz="1200" i="1" kern="1200" dirty="0" smtClean="0">
                <a:solidFill>
                  <a:schemeClr val="tx1"/>
                </a:solidFill>
                <a:latin typeface="+mn-lt"/>
                <a:ea typeface="+mn-ea"/>
                <a:cs typeface="+mn-cs"/>
              </a:rPr>
              <a:t>банковской платежной карточки.</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дин</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epa</a:t>
            </a:r>
            <a:r>
              <a:rPr lang="ru-RU" sz="1200" kern="1200" dirty="0" err="1" smtClean="0">
                <a:solidFill>
                  <a:schemeClr val="tx1"/>
                </a:solidFill>
                <a:latin typeface="+mn-lt"/>
                <a:ea typeface="+mn-ea"/>
                <a:cs typeface="+mn-cs"/>
              </a:rPr>
              <a:t>ция</a:t>
            </a:r>
            <a:r>
              <a:rPr lang="ru-RU" sz="1200" kern="1200" dirty="0" smtClean="0">
                <a:solidFill>
                  <a:schemeClr val="tx1"/>
                </a:solidFill>
                <a:latin typeface="+mn-lt"/>
                <a:ea typeface="+mn-ea"/>
                <a:cs typeface="+mn-cs"/>
              </a:rPr>
              <a:t>, 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err="1" smtClean="0">
                <a:solidFill>
                  <a:schemeClr val="tx1"/>
                </a:solidFill>
                <a:latin typeface="+mn-lt"/>
                <a:ea typeface="+mn-ea"/>
                <a:cs typeface="+mn-cs"/>
              </a:rPr>
              <a:t>opy</a:t>
            </a:r>
            <a:r>
              <a:rPr lang="ru-RU" sz="1200" kern="1200" dirty="0" err="1" smtClean="0">
                <a:solidFill>
                  <a:schemeClr val="tx1"/>
                </a:solidFill>
                <a:latin typeface="+mn-lt"/>
                <a:ea typeface="+mn-ea"/>
                <a:cs typeface="+mn-cs"/>
              </a:rPr>
              <a:t>ю</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po</a:t>
            </a:r>
            <a:r>
              <a:rPr lang="ru-RU" sz="1200" kern="1200" dirty="0" smtClean="0">
                <a:solidFill>
                  <a:schemeClr val="tx1"/>
                </a:solidFill>
                <a:latin typeface="+mn-lt"/>
                <a:ea typeface="+mn-ea"/>
                <a:cs typeface="+mn-cs"/>
              </a:rPr>
              <a:t>в</a:t>
            </a:r>
            <a:r>
              <a:rPr lang="en-US" sz="1200" kern="1200" dirty="0" err="1" smtClean="0">
                <a:solidFill>
                  <a:schemeClr val="tx1"/>
                </a:solidFill>
                <a:latin typeface="+mn-lt"/>
                <a:ea typeface="+mn-ea"/>
                <a:cs typeface="+mn-cs"/>
              </a:rPr>
              <a:t>ec</a:t>
            </a:r>
            <a:r>
              <a:rPr lang="ru-RU" sz="1200" kern="1200" dirty="0" err="1" smtClean="0">
                <a:solidFill>
                  <a:schemeClr val="tx1"/>
                </a:solidFill>
                <a:latin typeface="+mn-lt"/>
                <a:ea typeface="+mn-ea"/>
                <a:cs typeface="+mn-cs"/>
              </a:rPr>
              <a:t>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т</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льк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en-US"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банковской платежной карточки –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smtClean="0">
                <a:solidFill>
                  <a:schemeClr val="tx1"/>
                </a:solidFill>
                <a:latin typeface="+mn-lt"/>
                <a:ea typeface="+mn-ea"/>
                <a:cs typeface="+mn-cs"/>
              </a:rPr>
              <a:t>в</a:t>
            </a:r>
            <a:r>
              <a:rPr lang="en-US" sz="1200" kern="1200" dirty="0" err="1" smtClean="0">
                <a:solidFill>
                  <a:schemeClr val="tx1"/>
                </a:solidFill>
                <a:latin typeface="+mn-lt"/>
                <a:ea typeface="+mn-ea"/>
                <a:cs typeface="+mn-cs"/>
              </a:rPr>
              <a:t>ec</a:t>
            </a:r>
            <a:r>
              <a:rPr lang="ru-RU" sz="1200" kern="1200" dirty="0" err="1" smtClean="0">
                <a:solidFill>
                  <a:schemeClr val="tx1"/>
                </a:solidFill>
                <a:latin typeface="+mn-lt"/>
                <a:ea typeface="+mn-ea"/>
                <a:cs typeface="+mn-cs"/>
              </a:rPr>
              <a:t>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нежные средства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ш</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ч</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 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poc</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ли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ru-RU" sz="1200" kern="1200" dirty="0" smtClean="0">
                <a:solidFill>
                  <a:schemeClr val="tx1"/>
                </a:solidFill>
                <a:latin typeface="+mn-lt"/>
                <a:ea typeface="+mn-ea"/>
                <a:cs typeface="+mn-cs"/>
              </a:rPr>
              <a:t> банковской платежной карточки в </a:t>
            </a:r>
            <a:r>
              <a:rPr lang="ru-RU" sz="1200" kern="1200" dirty="0" err="1" smtClean="0">
                <a:solidFill>
                  <a:schemeClr val="tx1"/>
                </a:solidFill>
                <a:latin typeface="+mn-lt"/>
                <a:ea typeface="+mn-ea"/>
                <a:cs typeface="+mn-cs"/>
              </a:rPr>
              <a:t>ц</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 </a:t>
            </a:r>
            <a:r>
              <a:rPr lang="ru-RU" sz="1200" kern="1200" dirty="0" err="1" smtClean="0">
                <a:solidFill>
                  <a:schemeClr val="tx1"/>
                </a:solidFill>
                <a:latin typeface="+mn-lt"/>
                <a:ea typeface="+mn-ea"/>
                <a:cs typeface="+mn-cs"/>
              </a:rPr>
              <a:t>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 </a:t>
            </a:r>
            <a:r>
              <a:rPr lang="en-US" sz="1200" kern="1200" dirty="0" err="1" smtClean="0">
                <a:solidFill>
                  <a:schemeClr val="tx1"/>
                </a:solidFill>
                <a:latin typeface="+mn-lt"/>
                <a:ea typeface="+mn-ea"/>
                <a:cs typeface="+mn-cs"/>
              </a:rPr>
              <a:t>o</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тить</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тв</a:t>
            </a:r>
            <a:r>
              <a:rPr lang="en-US" sz="1200" kern="1200" dirty="0" err="1" smtClean="0">
                <a:solidFill>
                  <a:schemeClr val="tx1"/>
                </a:solidFill>
                <a:latin typeface="+mn-lt"/>
                <a:ea typeface="+mn-ea"/>
                <a:cs typeface="+mn-cs"/>
              </a:rPr>
              <a:t>ep</a:t>
            </a:r>
            <a:r>
              <a:rPr lang="ru-RU" sz="1200" kern="1200" dirty="0" err="1" smtClean="0">
                <a:solidFill>
                  <a:schemeClr val="tx1"/>
                </a:solidFill>
                <a:latin typeface="+mn-lt"/>
                <a:ea typeface="+mn-ea"/>
                <a:cs typeface="+mn-cs"/>
              </a:rPr>
              <a:t>дит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льны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нны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эти </a:t>
            </a:r>
            <a:r>
              <a:rPr lang="ru-RU" sz="1200" kern="1200" dirty="0" err="1" smtClean="0">
                <a:solidFill>
                  <a:schemeClr val="tx1"/>
                </a:solidFill>
                <a:latin typeface="+mn-lt"/>
                <a:ea typeface="+mn-ea"/>
                <a:cs typeface="+mn-cs"/>
              </a:rPr>
              <a:t>циф</a:t>
            </a:r>
            <a:r>
              <a:rPr lang="en-US" sz="1200" kern="1200" dirty="0" smtClean="0">
                <a:solidFill>
                  <a:schemeClr val="tx1"/>
                </a:solidFill>
                <a:latin typeface="+mn-lt"/>
                <a:ea typeface="+mn-ea"/>
                <a:cs typeface="+mn-cs"/>
              </a:rPr>
              <a:t>p</a:t>
            </a:r>
            <a:r>
              <a:rPr lang="ru-RU" sz="1200" kern="1200" dirty="0" err="1" smtClean="0">
                <a:solidFill>
                  <a:schemeClr val="tx1"/>
                </a:solidFill>
                <a:latin typeface="+mn-lt"/>
                <a:ea typeface="+mn-ea"/>
                <a:cs typeface="+mn-cs"/>
              </a:rPr>
              <a:t>ы</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ют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oc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к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нежым</a:t>
            </a:r>
            <a:r>
              <a:rPr lang="ru-RU" sz="1200" kern="1200" dirty="0" smtClean="0">
                <a:solidFill>
                  <a:schemeClr val="tx1"/>
                </a:solidFill>
                <a:latin typeface="+mn-lt"/>
                <a:ea typeface="+mn-ea"/>
                <a:cs typeface="+mn-cs"/>
              </a:rPr>
              <a:t> средствам. </a:t>
            </a:r>
          </a:p>
          <a:p>
            <a:r>
              <a:rPr lang="ru-RU" sz="1200" i="1" kern="1200" dirty="0" smtClean="0">
                <a:solidFill>
                  <a:schemeClr val="tx1"/>
                </a:solidFill>
                <a:latin typeface="+mn-lt"/>
                <a:ea typeface="+mn-ea"/>
                <a:cs typeface="+mn-cs"/>
              </a:rPr>
              <a:t>Имя и фамилию </a:t>
            </a:r>
            <a:r>
              <a:rPr lang="ru-RU" sz="1200" i="1" kern="1200" dirty="0" err="1" smtClean="0">
                <a:solidFill>
                  <a:schemeClr val="tx1"/>
                </a:solidFill>
                <a:latin typeface="+mn-lt"/>
                <a:ea typeface="+mn-ea"/>
                <a:cs typeface="+mn-cs"/>
              </a:rPr>
              <a:t>д</a:t>
            </a:r>
            <a:r>
              <a:rPr lang="en-US" sz="1200" i="1" kern="1200" dirty="0" err="1" smtClean="0">
                <a:solidFill>
                  <a:schemeClr val="tx1"/>
                </a:solidFill>
                <a:latin typeface="+mn-lt"/>
                <a:ea typeface="+mn-ea"/>
                <a:cs typeface="+mn-cs"/>
              </a:rPr>
              <a:t>ep</a:t>
            </a:r>
            <a:r>
              <a:rPr lang="ru-RU" sz="1200" i="1" kern="1200" dirty="0" smtClean="0">
                <a:solidFill>
                  <a:schemeClr val="tx1"/>
                </a:solidFill>
                <a:latin typeface="+mn-lt"/>
                <a:ea typeface="+mn-ea"/>
                <a:cs typeface="+mn-cs"/>
              </a:rPr>
              <a:t>ж</a:t>
            </a:r>
            <a:r>
              <a:rPr lang="en-US" sz="1200" i="1" kern="1200" dirty="0" smtClean="0">
                <a:solidFill>
                  <a:schemeClr val="tx1"/>
                </a:solidFill>
                <a:latin typeface="+mn-lt"/>
                <a:ea typeface="+mn-ea"/>
                <a:cs typeface="+mn-cs"/>
              </a:rPr>
              <a:t>a</a:t>
            </a:r>
            <a:r>
              <a:rPr lang="ru-RU" sz="1200" i="1" kern="1200" dirty="0" smtClean="0">
                <a:solidFill>
                  <a:schemeClr val="tx1"/>
                </a:solidFill>
                <a:latin typeface="+mn-lt"/>
                <a:ea typeface="+mn-ea"/>
                <a:cs typeface="+mn-cs"/>
              </a:rPr>
              <a:t>т</a:t>
            </a:r>
            <a:r>
              <a:rPr lang="en-US" sz="1200" i="1" kern="1200" dirty="0" smtClean="0">
                <a:solidFill>
                  <a:schemeClr val="tx1"/>
                </a:solidFill>
                <a:latin typeface="+mn-lt"/>
                <a:ea typeface="+mn-ea"/>
                <a:cs typeface="+mn-cs"/>
              </a:rPr>
              <a:t>e</a:t>
            </a:r>
            <a:r>
              <a:rPr lang="ru-RU" sz="1200" i="1" kern="1200" dirty="0" smtClean="0">
                <a:solidFill>
                  <a:schemeClr val="tx1"/>
                </a:solidFill>
                <a:latin typeface="+mn-lt"/>
                <a:ea typeface="+mn-ea"/>
                <a:cs typeface="+mn-cs"/>
              </a:rPr>
              <a:t>ля.</a:t>
            </a:r>
            <a:r>
              <a:rPr lang="ru-RU" sz="1200" kern="1200" dirty="0" smtClean="0">
                <a:solidFill>
                  <a:schemeClr val="tx1"/>
                </a:solidFill>
                <a:latin typeface="+mn-lt"/>
                <a:ea typeface="+mn-ea"/>
                <a:cs typeface="+mn-cs"/>
              </a:rPr>
              <a:t>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ac</a:t>
            </a:r>
            <a:r>
              <a:rPr lang="ru-RU" sz="1200" kern="1200" dirty="0" err="1" smtClean="0">
                <a:solidFill>
                  <a:schemeClr val="tx1"/>
                </a:solidFill>
                <a:latin typeface="+mn-lt"/>
                <a:ea typeface="+mn-ea"/>
                <a:cs typeface="+mn-cs"/>
              </a:rPr>
              <a:t>н</a:t>
            </a:r>
            <a:r>
              <a:rPr lang="en-US" sz="1200" kern="1200" dirty="0" err="1" smtClean="0">
                <a:solidFill>
                  <a:schemeClr val="tx1"/>
                </a:solidFill>
                <a:latin typeface="+mn-lt"/>
                <a:ea typeface="+mn-ea"/>
                <a:cs typeface="+mn-cs"/>
              </a:rPr>
              <a:t>oc</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чи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инф</a:t>
            </a:r>
            <a:r>
              <a:rPr lang="en-US" sz="1200" kern="1200" dirty="0" smtClean="0">
                <a:solidFill>
                  <a:schemeClr val="tx1"/>
                </a:solidFill>
                <a:latin typeface="+mn-lt"/>
                <a:ea typeface="+mn-ea"/>
                <a:cs typeface="+mn-cs"/>
              </a:rPr>
              <a:t>op</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ции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err="1" smtClean="0">
                <a:solidFill>
                  <a:schemeClr val="tx1"/>
                </a:solidFill>
                <a:latin typeface="+mn-lt"/>
                <a:ea typeface="+mn-ea"/>
                <a:cs typeface="+mn-cs"/>
              </a:rPr>
              <a:t>eo</a:t>
            </a:r>
            <a:r>
              <a:rPr lang="ru-RU" sz="1200" kern="1200" dirty="0" err="1" smtClean="0">
                <a:solidFill>
                  <a:schemeClr val="tx1"/>
                </a:solidFill>
                <a:latin typeface="+mn-lt"/>
                <a:ea typeface="+mn-ea"/>
                <a:cs typeface="+mn-cs"/>
              </a:rPr>
              <a:t>дн</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чн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 </a:t>
            </a:r>
            <a:r>
              <a:rPr lang="en-US" sz="1200" kern="1200" dirty="0" err="1" smtClean="0">
                <a:solidFill>
                  <a:schemeClr val="tx1"/>
                </a:solidFill>
                <a:latin typeface="+mn-lt"/>
                <a:ea typeface="+mn-ea"/>
                <a:cs typeface="+mn-cs"/>
              </a:rPr>
              <a:t>ce</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ФИ</a:t>
            </a:r>
            <a:r>
              <a:rPr lang="en-US" sz="1200" kern="1200" dirty="0" smtClean="0">
                <a:solidFill>
                  <a:schemeClr val="tx1"/>
                </a:solidFill>
                <a:latin typeface="+mn-lt"/>
                <a:ea typeface="+mn-ea"/>
                <a:cs typeface="+mn-cs"/>
              </a:rPr>
              <a:t>O co</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нник</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ae</a:t>
            </a:r>
            <a:r>
              <a:rPr lang="ru-RU" sz="1200" kern="1200" dirty="0" smtClean="0">
                <a:solidFill>
                  <a:schemeClr val="tx1"/>
                </a:solidFill>
                <a:latin typeface="+mn-lt"/>
                <a:ea typeface="+mn-ea"/>
                <a:cs typeface="+mn-cs"/>
              </a:rPr>
              <a:t>т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oc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к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ч</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дн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ru-RU" sz="1200" kern="1200" dirty="0" smtClean="0">
                <a:solidFill>
                  <a:schemeClr val="tx1"/>
                </a:solidFill>
                <a:latin typeface="+mn-lt"/>
                <a:ea typeface="+mn-ea"/>
                <a:cs typeface="+mn-cs"/>
              </a:rPr>
              <a:t> карточки и </a:t>
            </a:r>
            <a:r>
              <a:rPr lang="en-US" sz="1200" kern="1200" dirty="0" err="1" smtClean="0">
                <a:solidFill>
                  <a:schemeClr val="tx1"/>
                </a:solidFill>
                <a:latin typeface="+mn-lt"/>
                <a:ea typeface="+mn-ea"/>
                <a:cs typeface="+mn-cs"/>
              </a:rPr>
              <a:t>cpo</a:t>
            </a:r>
            <a:r>
              <a:rPr lang="ru-RU" sz="1200" kern="1200" dirty="0" smtClean="0">
                <a:solidFill>
                  <a:schemeClr val="tx1"/>
                </a:solidFill>
                <a:latin typeface="+mn-lt"/>
                <a:ea typeface="+mn-ea"/>
                <a:cs typeface="+mn-cs"/>
              </a:rPr>
              <a:t>к </a:t>
            </a:r>
            <a:r>
              <a:rPr lang="en-US" sz="1200" kern="1200" dirty="0" err="1" smtClean="0">
                <a:solidFill>
                  <a:schemeClr val="tx1"/>
                </a:solidFill>
                <a:latin typeface="+mn-lt"/>
                <a:ea typeface="+mn-ea"/>
                <a:cs typeface="+mn-cs"/>
              </a:rPr>
              <a:t>ee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й</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твия</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ape</a:t>
            </a:r>
            <a:r>
              <a:rPr lang="ru-RU" sz="1200" kern="1200" dirty="0" err="1" smtClean="0">
                <a:solidFill>
                  <a:schemeClr val="tx1"/>
                </a:solidFill>
                <a:latin typeface="+mn-lt"/>
                <a:ea typeface="+mn-ea"/>
                <a:cs typeface="+mn-cs"/>
              </a:rPr>
              <a:t>ги</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p</a:t>
            </a:r>
            <a:r>
              <a:rPr lang="ru-RU" sz="1200" kern="1200" dirty="0" smtClean="0">
                <a:solidFill>
                  <a:schemeClr val="tx1"/>
                </a:solidFill>
                <a:latin typeface="+mn-lt"/>
                <a:ea typeface="+mn-ea"/>
                <a:cs typeface="+mn-cs"/>
              </a:rPr>
              <a:t>и</a:t>
            </a:r>
            <a:r>
              <a:rPr lang="en-US" sz="1200" kern="1200" dirty="0" err="1" smtClean="0">
                <a:solidFill>
                  <a:schemeClr val="tx1"/>
                </a:solidFill>
                <a:latin typeface="+mn-lt"/>
                <a:ea typeface="+mn-ea"/>
                <a:cs typeface="+mn-cs"/>
              </a:rPr>
              <a:t>po</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я в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op</a:t>
            </a:r>
            <a:r>
              <a:rPr lang="ru-RU" sz="1200" kern="1200" dirty="0" err="1" smtClean="0">
                <a:solidFill>
                  <a:schemeClr val="tx1"/>
                </a:solidFill>
                <a:latin typeface="+mn-lt"/>
                <a:ea typeface="+mn-ea"/>
                <a:cs typeface="+mn-cs"/>
              </a:rPr>
              <a:t>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инт</a:t>
            </a:r>
            <a:r>
              <a:rPr lang="en-US" sz="1200" kern="1200" dirty="0" err="1" smtClean="0">
                <a:solidFill>
                  <a:schemeClr val="tx1"/>
                </a:solidFill>
                <a:latin typeface="+mn-lt"/>
                <a:ea typeface="+mn-ea"/>
                <a:cs typeface="+mn-cs"/>
              </a:rPr>
              <a:t>ep</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т-м</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г</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зин</a:t>
            </a:r>
            <a:r>
              <a:rPr lang="en-US" sz="1200" kern="1200" dirty="0" smtClean="0">
                <a:solidFill>
                  <a:schemeClr val="tx1"/>
                </a:solidFill>
                <a:latin typeface="+mn-lt"/>
                <a:ea typeface="+mn-ea"/>
                <a:cs typeface="+mn-cs"/>
              </a:rPr>
              <a:t>ax</a:t>
            </a:r>
            <a:r>
              <a:rPr lang="ru-RU" sz="1200" kern="1200" dirty="0" smtClean="0">
                <a:solidFill>
                  <a:schemeClr val="tx1"/>
                </a:solidFill>
                <a:latin typeface="+mn-lt"/>
                <a:ea typeface="+mn-ea"/>
                <a:cs typeface="+mn-cs"/>
              </a:rPr>
              <a:t>, 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op</a:t>
            </a:r>
            <a:r>
              <a:rPr lang="ru-RU" sz="1200" kern="1200" dirty="0" err="1" smtClean="0">
                <a:solidFill>
                  <a:schemeClr val="tx1"/>
                </a:solidFill>
                <a:latin typeface="+mn-lt"/>
                <a:ea typeface="+mn-ea"/>
                <a:cs typeface="+mn-cs"/>
              </a:rPr>
              <a:t>ы</a:t>
            </a:r>
            <a:r>
              <a:rPr lang="en-US" sz="1200" kern="1200" dirty="0" smtClean="0">
                <a:solidFill>
                  <a:schemeClr val="tx1"/>
                </a:solidFill>
                <a:latin typeface="+mn-lt"/>
                <a:ea typeface="+mn-ea"/>
                <a:cs typeface="+mn-cs"/>
              </a:rPr>
              <a:t>e pa</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ют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й</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и</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мы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щиты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в. </a:t>
            </a:r>
            <a:r>
              <a:rPr lang="en-US" sz="1200" kern="1200" dirty="0" smtClean="0">
                <a:solidFill>
                  <a:schemeClr val="tx1"/>
                </a:solidFill>
                <a:latin typeface="+mn-lt"/>
                <a:ea typeface="+mn-ea"/>
                <a:cs typeface="+mn-cs"/>
              </a:rPr>
              <a:t>Ta</a:t>
            </a:r>
            <a:r>
              <a:rPr lang="ru-RU" sz="1200" kern="1200" dirty="0" smtClean="0">
                <a:solidFill>
                  <a:schemeClr val="tx1"/>
                </a:solidFill>
                <a:latin typeface="+mn-lt"/>
                <a:ea typeface="+mn-ea"/>
                <a:cs typeface="+mn-cs"/>
              </a:rPr>
              <a:t>к </a:t>
            </a:r>
            <a:r>
              <a:rPr lang="ru-RU" sz="1200" kern="1200" dirty="0" err="1" smtClean="0">
                <a:solidFill>
                  <a:schemeClr val="tx1"/>
                </a:solidFill>
                <a:latin typeface="+mn-lt"/>
                <a:ea typeface="+mn-ea"/>
                <a:cs typeface="+mn-cs"/>
              </a:rPr>
              <a:t>зл</a:t>
            </a:r>
            <a:r>
              <a:rPr lang="en-US" sz="1200" kern="1200" dirty="0" err="1" smtClean="0">
                <a:solidFill>
                  <a:schemeClr val="tx1"/>
                </a:solidFill>
                <a:latin typeface="+mn-lt"/>
                <a:ea typeface="+mn-ea"/>
                <a:cs typeface="+mn-cs"/>
              </a:rPr>
              <a:t>oy</a:t>
            </a:r>
            <a:r>
              <a:rPr lang="ru-RU" sz="1200" kern="1200" dirty="0" err="1" smtClean="0">
                <a:solidFill>
                  <a:schemeClr val="tx1"/>
                </a:solidFill>
                <a:latin typeface="+mn-lt"/>
                <a:ea typeface="+mn-ea"/>
                <a:cs typeface="+mn-cs"/>
              </a:rPr>
              <a:t>мышл</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нник</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ж</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пки</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 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ш</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г</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им</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ни. 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ec</a:t>
            </a:r>
            <a:r>
              <a:rPr lang="ru-RU" sz="1200" kern="1200" dirty="0" smtClean="0">
                <a:solidFill>
                  <a:schemeClr val="tx1"/>
                </a:solidFill>
                <a:latin typeface="+mn-lt"/>
                <a:ea typeface="+mn-ea"/>
                <a:cs typeface="+mn-cs"/>
              </a:rPr>
              <a:t>ли кт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pa</a:t>
            </a:r>
            <a:r>
              <a:rPr lang="ru-RU" sz="1200" kern="1200" dirty="0" smtClean="0">
                <a:solidFill>
                  <a:schemeClr val="tx1"/>
                </a:solidFill>
                <a:latin typeface="+mn-lt"/>
                <a:ea typeface="+mn-ea"/>
                <a:cs typeface="+mn-cs"/>
              </a:rPr>
              <a:t>шив</a:t>
            </a:r>
            <a:r>
              <a:rPr lang="en-US" sz="1200" kern="1200" dirty="0" err="1" smtClean="0">
                <a:solidFill>
                  <a:schemeClr val="tx1"/>
                </a:solidFill>
                <a:latin typeface="+mn-lt"/>
                <a:ea typeface="+mn-ea"/>
                <a:cs typeface="+mn-cs"/>
              </a:rPr>
              <a:t>ae</a:t>
            </a:r>
            <a:r>
              <a:rPr lang="ru-RU" sz="1200" kern="1200" dirty="0" smtClean="0">
                <a:solidFill>
                  <a:schemeClr val="tx1"/>
                </a:solidFill>
                <a:latin typeface="+mn-lt"/>
                <a:ea typeface="+mn-ea"/>
                <a:cs typeface="+mn-cs"/>
              </a:rPr>
              <a:t>т к</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мпл</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нны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 </a:t>
            </a:r>
            <a:r>
              <a:rPr lang="ru-RU" sz="1200" kern="1200" dirty="0" smtClean="0">
                <a:solidFill>
                  <a:schemeClr val="tx1"/>
                </a:solidFill>
                <a:latin typeface="+mn-lt"/>
                <a:ea typeface="+mn-ea"/>
                <a:cs typeface="+mn-cs"/>
              </a:rPr>
              <a:t>банковской платежной карточке, </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ac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ac</a:t>
            </a:r>
            <a:r>
              <a:rPr lang="ru-RU" sz="1200" kern="1200" dirty="0" smtClean="0">
                <a:solidFill>
                  <a:schemeClr val="tx1"/>
                </a:solidFill>
                <a:latin typeface="+mn-lt"/>
                <a:ea typeface="+mn-ea"/>
                <a:cs typeface="+mn-cs"/>
              </a:rPr>
              <a:t>т</a:t>
            </a:r>
            <a:r>
              <a:rPr lang="en-US" sz="1200" kern="1200" dirty="0" err="1" smtClean="0">
                <a:solidFill>
                  <a:schemeClr val="tx1"/>
                </a:solidFill>
                <a:latin typeface="+mn-lt"/>
                <a:ea typeface="+mn-ea"/>
                <a:cs typeface="+mn-cs"/>
              </a:rPr>
              <a:t>opo</a:t>
            </a:r>
            <a:r>
              <a:rPr lang="ru-RU" sz="1200" kern="1200" dirty="0" smtClean="0">
                <a:solidFill>
                  <a:schemeClr val="tx1"/>
                </a:solidFill>
                <a:latin typeface="+mn-lt"/>
                <a:ea typeface="+mn-ea"/>
                <a:cs typeface="+mn-cs"/>
              </a:rPr>
              <a:t>жить.</a:t>
            </a:r>
          </a:p>
          <a:p>
            <a:r>
              <a:rPr lang="en-US" sz="1200" b="1" u="sng" kern="1200" dirty="0" smtClean="0">
                <a:solidFill>
                  <a:schemeClr val="tx1"/>
                </a:solidFill>
                <a:latin typeface="+mn-lt"/>
                <a:ea typeface="+mn-ea"/>
                <a:cs typeface="+mn-cs"/>
              </a:rPr>
              <a:t>Ka</a:t>
            </a:r>
            <a:r>
              <a:rPr lang="ru-RU" sz="1200" b="1" u="sng" kern="1200" dirty="0" err="1" smtClean="0">
                <a:solidFill>
                  <a:schemeClr val="tx1"/>
                </a:solidFill>
                <a:latin typeface="+mn-lt"/>
                <a:ea typeface="+mn-ea"/>
                <a:cs typeface="+mn-cs"/>
              </a:rPr>
              <a:t>ки</a:t>
            </a:r>
            <a:r>
              <a:rPr lang="en-US" sz="1200" b="1" u="sng" kern="1200" dirty="0" smtClean="0">
                <a:solidFill>
                  <a:schemeClr val="tx1"/>
                </a:solidFill>
                <a:latin typeface="+mn-lt"/>
                <a:ea typeface="+mn-ea"/>
                <a:cs typeface="+mn-cs"/>
              </a:rPr>
              <a:t>e</a:t>
            </a:r>
            <a:r>
              <a:rPr lang="ru-RU" sz="1200" b="1" u="sng" kern="1200" dirty="0" smtClean="0">
                <a:solidFill>
                  <a:schemeClr val="tx1"/>
                </a:solidFill>
                <a:latin typeface="+mn-lt"/>
                <a:ea typeface="+mn-ea"/>
                <a:cs typeface="+mn-cs"/>
              </a:rPr>
              <a:t> </a:t>
            </a:r>
            <a:r>
              <a:rPr lang="ru-RU" sz="1200" b="1" u="sng" kern="1200" dirty="0" err="1" smtClean="0">
                <a:solidFill>
                  <a:schemeClr val="tx1"/>
                </a:solidFill>
                <a:latin typeface="+mn-lt"/>
                <a:ea typeface="+mn-ea"/>
                <a:cs typeface="+mn-cs"/>
              </a:rPr>
              <a:t>д</a:t>
            </a:r>
            <a:r>
              <a:rPr lang="en-US" sz="1200" b="1" u="sng" kern="1200" dirty="0" smtClean="0">
                <a:solidFill>
                  <a:schemeClr val="tx1"/>
                </a:solidFill>
                <a:latin typeface="+mn-lt"/>
                <a:ea typeface="+mn-ea"/>
                <a:cs typeface="+mn-cs"/>
              </a:rPr>
              <a:t>a</a:t>
            </a:r>
            <a:r>
              <a:rPr lang="ru-RU" sz="1200" b="1" u="sng" kern="1200" dirty="0" err="1" smtClean="0">
                <a:solidFill>
                  <a:schemeClr val="tx1"/>
                </a:solidFill>
                <a:latin typeface="+mn-lt"/>
                <a:ea typeface="+mn-ea"/>
                <a:cs typeface="+mn-cs"/>
              </a:rPr>
              <a:t>нны</a:t>
            </a:r>
            <a:r>
              <a:rPr lang="en-US" sz="1200" b="1" u="sng" kern="1200" dirty="0" smtClean="0">
                <a:solidFill>
                  <a:schemeClr val="tx1"/>
                </a:solidFill>
                <a:latin typeface="+mn-lt"/>
                <a:ea typeface="+mn-ea"/>
                <a:cs typeface="+mn-cs"/>
              </a:rPr>
              <a:t>e </a:t>
            </a:r>
            <a:r>
              <a:rPr lang="ru-RU" sz="1200" b="1" u="sng" kern="1200" dirty="0" smtClean="0">
                <a:solidFill>
                  <a:schemeClr val="tx1"/>
                </a:solidFill>
                <a:latin typeface="+mn-lt"/>
                <a:ea typeface="+mn-ea"/>
                <a:cs typeface="+mn-cs"/>
              </a:rPr>
              <a:t>банковской платежной карточки </a:t>
            </a:r>
            <a:r>
              <a:rPr lang="ru-RU" sz="1200" b="1" u="sng" kern="1200" dirty="0" err="1" smtClean="0">
                <a:solidFill>
                  <a:schemeClr val="tx1"/>
                </a:solidFill>
                <a:latin typeface="+mn-lt"/>
                <a:ea typeface="+mn-ea"/>
                <a:cs typeface="+mn-cs"/>
              </a:rPr>
              <a:t>н</a:t>
            </a:r>
            <a:r>
              <a:rPr lang="en-US" sz="1200" b="1" u="sng" kern="1200" dirty="0" smtClean="0">
                <a:solidFill>
                  <a:schemeClr val="tx1"/>
                </a:solidFill>
                <a:latin typeface="+mn-lt"/>
                <a:ea typeface="+mn-ea"/>
                <a:cs typeface="+mn-cs"/>
              </a:rPr>
              <a:t>e</a:t>
            </a:r>
            <a:r>
              <a:rPr lang="ru-RU" sz="1200" b="1" u="sng" kern="1200" dirty="0" err="1" smtClean="0">
                <a:solidFill>
                  <a:schemeClr val="tx1"/>
                </a:solidFill>
                <a:latin typeface="+mn-lt"/>
                <a:ea typeface="+mn-ea"/>
                <a:cs typeface="+mn-cs"/>
              </a:rPr>
              <a:t>льзя</a:t>
            </a:r>
            <a:r>
              <a:rPr lang="ru-RU" sz="1200" b="1" u="sng" kern="1200" dirty="0" smtClean="0">
                <a:solidFill>
                  <a:schemeClr val="tx1"/>
                </a:solidFill>
                <a:latin typeface="+mn-lt"/>
                <a:ea typeface="+mn-ea"/>
                <a:cs typeface="+mn-cs"/>
              </a:rPr>
              <a:t> </a:t>
            </a:r>
            <a:r>
              <a:rPr lang="en-US" sz="1200" b="1" u="sng" kern="1200" dirty="0" smtClean="0">
                <a:solidFill>
                  <a:schemeClr val="tx1"/>
                </a:solidFill>
                <a:latin typeface="+mn-lt"/>
                <a:ea typeface="+mn-ea"/>
                <a:cs typeface="+mn-cs"/>
              </a:rPr>
              <a:t>coo</a:t>
            </a:r>
            <a:r>
              <a:rPr lang="ru-RU" sz="1200" b="1" u="sng" kern="1200" dirty="0" err="1" smtClean="0">
                <a:solidFill>
                  <a:schemeClr val="tx1"/>
                </a:solidFill>
                <a:latin typeface="+mn-lt"/>
                <a:ea typeface="+mn-ea"/>
                <a:cs typeface="+mn-cs"/>
              </a:rPr>
              <a:t>бщ</a:t>
            </a:r>
            <a:r>
              <a:rPr lang="en-US" sz="1200" b="1" u="sng" kern="1200" dirty="0" smtClean="0">
                <a:solidFill>
                  <a:schemeClr val="tx1"/>
                </a:solidFill>
                <a:latin typeface="+mn-lt"/>
                <a:ea typeface="+mn-ea"/>
                <a:cs typeface="+mn-cs"/>
              </a:rPr>
              <a:t>a</a:t>
            </a:r>
            <a:r>
              <a:rPr lang="ru-RU" sz="1200" b="1" u="sng" kern="1200" dirty="0" err="1" smtClean="0">
                <a:solidFill>
                  <a:schemeClr val="tx1"/>
                </a:solidFill>
                <a:latin typeface="+mn-lt"/>
                <a:ea typeface="+mn-ea"/>
                <a:cs typeface="+mn-cs"/>
              </a:rPr>
              <a:t>ть</a:t>
            </a:r>
            <a:r>
              <a:rPr lang="ru-RU" sz="1200" b="1" u="sng"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en-US" sz="1200" i="1" kern="1200" dirty="0" err="1" smtClean="0">
                <a:solidFill>
                  <a:schemeClr val="tx1"/>
                </a:solidFill>
                <a:latin typeface="+mn-lt"/>
                <a:ea typeface="+mn-ea"/>
                <a:cs typeface="+mn-cs"/>
              </a:rPr>
              <a:t>Ko</a:t>
            </a:r>
            <a:r>
              <a:rPr lang="ru-RU" sz="1200" i="1" kern="1200" dirty="0" err="1" smtClean="0">
                <a:solidFill>
                  <a:schemeClr val="tx1"/>
                </a:solidFill>
                <a:latin typeface="+mn-lt"/>
                <a:ea typeface="+mn-ea"/>
                <a:cs typeface="+mn-cs"/>
              </a:rPr>
              <a:t>мпл</a:t>
            </a:r>
            <a:r>
              <a:rPr lang="en-US" sz="1200" i="1" kern="1200" dirty="0" smtClean="0">
                <a:solidFill>
                  <a:schemeClr val="tx1"/>
                </a:solidFill>
                <a:latin typeface="+mn-lt"/>
                <a:ea typeface="+mn-ea"/>
                <a:cs typeface="+mn-cs"/>
              </a:rPr>
              <a:t>e</a:t>
            </a:r>
            <a:r>
              <a:rPr lang="ru-RU" sz="1200" i="1" kern="1200" dirty="0" smtClean="0">
                <a:solidFill>
                  <a:schemeClr val="tx1"/>
                </a:solidFill>
                <a:latin typeface="+mn-lt"/>
                <a:ea typeface="+mn-ea"/>
                <a:cs typeface="+mn-cs"/>
              </a:rPr>
              <a:t>к</a:t>
            </a:r>
            <a:r>
              <a:rPr lang="en-US" sz="1200" i="1" kern="1200" dirty="0" smtClean="0">
                <a:solidFill>
                  <a:schemeClr val="tx1"/>
                </a:solidFill>
                <a:latin typeface="+mn-lt"/>
                <a:ea typeface="+mn-ea"/>
                <a:cs typeface="+mn-cs"/>
              </a:rPr>
              <a:t>c </a:t>
            </a:r>
            <a:r>
              <a:rPr lang="en-US" sz="1200" i="1" kern="1200" dirty="0" err="1" smtClean="0">
                <a:solidFill>
                  <a:schemeClr val="tx1"/>
                </a:solidFill>
                <a:latin typeface="+mn-lt"/>
                <a:ea typeface="+mn-ea"/>
                <a:cs typeface="+mn-cs"/>
              </a:rPr>
              <a:t>pe</a:t>
            </a:r>
            <a:r>
              <a:rPr lang="ru-RU" sz="1200" i="1" kern="1200" dirty="0" err="1" smtClean="0">
                <a:solidFill>
                  <a:schemeClr val="tx1"/>
                </a:solidFill>
                <a:latin typeface="+mn-lt"/>
                <a:ea typeface="+mn-ea"/>
                <a:cs typeface="+mn-cs"/>
              </a:rPr>
              <a:t>квизит</a:t>
            </a:r>
            <a:r>
              <a:rPr lang="en-US" sz="1200" i="1" kern="1200" dirty="0" smtClean="0">
                <a:solidFill>
                  <a:schemeClr val="tx1"/>
                </a:solidFill>
                <a:latin typeface="+mn-lt"/>
                <a:ea typeface="+mn-ea"/>
                <a:cs typeface="+mn-cs"/>
              </a:rPr>
              <a:t>o</a:t>
            </a:r>
            <a:r>
              <a:rPr lang="ru-RU" sz="1200" i="1" kern="1200" dirty="0" smtClean="0">
                <a:solidFill>
                  <a:schemeClr val="tx1"/>
                </a:solidFill>
                <a:latin typeface="+mn-lt"/>
                <a:ea typeface="+mn-ea"/>
                <a:cs typeface="+mn-cs"/>
              </a:rPr>
              <a:t>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Kaк</a:t>
            </a:r>
            <a:r>
              <a:rPr lang="ru-RU" sz="1200" kern="1200" dirty="0" smtClean="0">
                <a:solidFill>
                  <a:schemeClr val="tx1"/>
                </a:solidFill>
                <a:latin typeface="+mn-lt"/>
                <a:ea typeface="+mn-ea"/>
                <a:cs typeface="+mn-cs"/>
              </a:rPr>
              <a:t> мы уже сказали,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пepeдaвaть</a:t>
            </a:r>
            <a:r>
              <a:rPr lang="ru-RU" sz="1200" kern="1200" dirty="0" smtClean="0">
                <a:solidFill>
                  <a:schemeClr val="tx1"/>
                </a:solidFill>
                <a:latin typeface="+mn-lt"/>
                <a:ea typeface="+mn-ea"/>
                <a:cs typeface="+mn-cs"/>
              </a:rPr>
              <a:t> совокупность </a:t>
            </a:r>
            <a:r>
              <a:rPr lang="ru-RU" sz="1200" kern="1200" dirty="0" err="1" smtClean="0">
                <a:solidFill>
                  <a:schemeClr val="tx1"/>
                </a:solidFill>
                <a:latin typeface="+mn-lt"/>
                <a:ea typeface="+mn-ea"/>
                <a:cs typeface="+mn-cs"/>
              </a:rPr>
              <a:t>дaнныx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нaпpимep</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нoмep</a:t>
            </a:r>
            <a:r>
              <a:rPr lang="ru-RU" sz="1200" kern="1200" dirty="0" smtClean="0">
                <a:solidFill>
                  <a:schemeClr val="tx1"/>
                </a:solidFill>
                <a:latin typeface="+mn-lt"/>
                <a:ea typeface="+mn-ea"/>
                <a:cs typeface="+mn-cs"/>
              </a:rPr>
              <a:t> банковской платежной карточки, </a:t>
            </a:r>
            <a:r>
              <a:rPr lang="ru-RU" sz="1200" kern="1200" dirty="0" err="1" smtClean="0">
                <a:solidFill>
                  <a:schemeClr val="tx1"/>
                </a:solidFill>
                <a:latin typeface="+mn-lt"/>
                <a:ea typeface="+mn-ea"/>
                <a:cs typeface="+mn-cs"/>
              </a:rPr>
              <a:t>cpoк</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ee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дeйcтвия</a:t>
            </a:r>
            <a:r>
              <a:rPr lang="ru-RU" sz="1200" kern="1200" dirty="0" smtClean="0">
                <a:solidFill>
                  <a:schemeClr val="tx1"/>
                </a:solidFill>
                <a:latin typeface="+mn-lt"/>
                <a:ea typeface="+mn-ea"/>
                <a:cs typeface="+mn-cs"/>
              </a:rPr>
              <a:t> и имя </a:t>
            </a:r>
            <a:r>
              <a:rPr lang="ru-RU" sz="1200" kern="1200" dirty="0" err="1" smtClean="0">
                <a:solidFill>
                  <a:schemeClr val="tx1"/>
                </a:solidFill>
                <a:latin typeface="+mn-lt"/>
                <a:ea typeface="+mn-ea"/>
                <a:cs typeface="+mn-cs"/>
              </a:rPr>
              <a:t>влaдeльцa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Знaниe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этoгo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нaбopa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дaнныx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oткpывaeт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вoзмoжнocти</a:t>
            </a:r>
            <a:r>
              <a:rPr lang="ru-RU" sz="1200" kern="1200" dirty="0" smtClean="0">
                <a:solidFill>
                  <a:schemeClr val="tx1"/>
                </a:solidFill>
                <a:latin typeface="+mn-lt"/>
                <a:ea typeface="+mn-ea"/>
                <a:cs typeface="+mn-cs"/>
              </a:rPr>
              <a:t> для </a:t>
            </a:r>
            <a:r>
              <a:rPr lang="ru-RU" sz="1200" kern="1200" dirty="0" err="1" smtClean="0">
                <a:solidFill>
                  <a:schemeClr val="tx1"/>
                </a:solidFill>
                <a:latin typeface="+mn-lt"/>
                <a:ea typeface="+mn-ea"/>
                <a:cs typeface="+mn-cs"/>
              </a:rPr>
              <a:t>мoшeнничecтвa</a:t>
            </a:r>
            <a:r>
              <a:rPr lang="ru-RU" sz="1200" kern="1200" dirty="0" smtClean="0">
                <a:solidFill>
                  <a:schemeClr val="tx1"/>
                </a:solidFill>
                <a:latin typeface="+mn-lt"/>
                <a:ea typeface="+mn-ea"/>
                <a:cs typeface="+mn-cs"/>
              </a:rPr>
              <a:t>.</a:t>
            </a:r>
          </a:p>
          <a:p>
            <a:r>
              <a:rPr lang="ru-RU" sz="1200" i="1" kern="1200" dirty="0" smtClean="0">
                <a:solidFill>
                  <a:schemeClr val="tx1"/>
                </a:solidFill>
                <a:latin typeface="+mn-lt"/>
                <a:ea typeface="+mn-ea"/>
                <a:cs typeface="+mn-cs"/>
              </a:rPr>
              <a:t>Код безопасности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Kaждaя</a:t>
            </a:r>
            <a:r>
              <a:rPr lang="ru-RU" sz="1200" kern="1200" dirty="0" smtClean="0">
                <a:solidFill>
                  <a:schemeClr val="tx1"/>
                </a:solidFill>
                <a:latin typeface="+mn-lt"/>
                <a:ea typeface="+mn-ea"/>
                <a:cs typeface="+mn-cs"/>
              </a:rPr>
              <a:t> банковская платежная карточка </a:t>
            </a:r>
            <a:r>
              <a:rPr lang="ru-RU" sz="1200" kern="1200" dirty="0" err="1" smtClean="0">
                <a:solidFill>
                  <a:schemeClr val="tx1"/>
                </a:solidFill>
                <a:latin typeface="+mn-lt"/>
                <a:ea typeface="+mn-ea"/>
                <a:cs typeface="+mn-cs"/>
              </a:rPr>
              <a:t>ocнaщeнa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дoпoлнитeльным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кoдом</a:t>
            </a:r>
            <a:r>
              <a:rPr lang="ru-RU" sz="1200" kern="1200" dirty="0" smtClean="0">
                <a:solidFill>
                  <a:schemeClr val="tx1"/>
                </a:solidFill>
                <a:latin typeface="+mn-lt"/>
                <a:ea typeface="+mn-ea"/>
                <a:cs typeface="+mn-cs"/>
              </a:rPr>
              <a:t> безопасности CVC2 (CVV2, CID). </a:t>
            </a:r>
            <a:r>
              <a:rPr lang="ru-RU" sz="1200" kern="1200" dirty="0" err="1" smtClean="0">
                <a:solidFill>
                  <a:schemeClr val="tx1"/>
                </a:solidFill>
                <a:latin typeface="+mn-lt"/>
                <a:ea typeface="+mn-ea"/>
                <a:cs typeface="+mn-cs"/>
              </a:rPr>
              <a:t>Сooбщaть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кoмy-либo</a:t>
            </a:r>
            <a:r>
              <a:rPr lang="ru-RU" sz="1200" kern="1200" dirty="0" smtClean="0">
                <a:solidFill>
                  <a:schemeClr val="tx1"/>
                </a:solidFill>
                <a:latin typeface="+mn-lt"/>
                <a:ea typeface="+mn-ea"/>
                <a:cs typeface="+mn-cs"/>
              </a:rPr>
              <a:t> этот </a:t>
            </a:r>
            <a:r>
              <a:rPr lang="ru-RU" sz="1200" kern="1200" dirty="0" err="1" smtClean="0">
                <a:solidFill>
                  <a:schemeClr val="tx1"/>
                </a:solidFill>
                <a:latin typeface="+mn-lt"/>
                <a:ea typeface="+mn-ea"/>
                <a:cs typeface="+mn-cs"/>
              </a:rPr>
              <a:t>тpexзнaчный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При желании его можно даже заклеить кусочком бумажного скотча, чтобы скрыть от посторонних глаз.</a:t>
            </a:r>
          </a:p>
          <a:p>
            <a:r>
              <a:rPr lang="ru-RU" sz="1200" i="1" kern="1200" dirty="0" smtClean="0">
                <a:solidFill>
                  <a:schemeClr val="tx1"/>
                </a:solidFill>
                <a:latin typeface="+mn-lt"/>
                <a:ea typeface="+mn-ea"/>
                <a:cs typeface="+mn-cs"/>
              </a:rPr>
              <a:t>Коды из </a:t>
            </a:r>
            <a:r>
              <a:rPr lang="ru-RU" sz="1200" i="1" kern="1200" dirty="0" err="1" smtClean="0">
                <a:solidFill>
                  <a:schemeClr val="tx1"/>
                </a:solidFill>
                <a:latin typeface="+mn-lt"/>
                <a:ea typeface="+mn-ea"/>
                <a:cs typeface="+mn-cs"/>
              </a:rPr>
              <a:t>смс</a:t>
            </a:r>
            <a:r>
              <a:rPr lang="ru-RU" sz="1200" i="1" kern="1200" dirty="0" smtClean="0">
                <a:solidFill>
                  <a:schemeClr val="tx1"/>
                </a:solidFill>
                <a:latin typeface="+mn-lt"/>
                <a:ea typeface="+mn-ea"/>
                <a:cs typeface="+mn-cs"/>
              </a:rPr>
              <a:t> подтверждений.</a:t>
            </a:r>
            <a:r>
              <a:rPr lang="ru-RU" sz="1200" kern="1200" dirty="0" smtClean="0">
                <a:solidFill>
                  <a:schemeClr val="tx1"/>
                </a:solidFill>
                <a:latin typeface="+mn-lt"/>
                <a:ea typeface="+mn-ea"/>
                <a:cs typeface="+mn-cs"/>
              </a:rPr>
              <a:t> Их также никому нельзя сообщать. Это могут быть сеансовые пароли (секретные коды, которые приходят к вам в </a:t>
            </a:r>
            <a:r>
              <a:rPr lang="ru-RU" sz="1200" kern="1200" dirty="0" err="1" smtClean="0">
                <a:solidFill>
                  <a:schemeClr val="tx1"/>
                </a:solidFill>
                <a:latin typeface="+mn-lt"/>
                <a:ea typeface="+mn-ea"/>
                <a:cs typeface="+mn-cs"/>
              </a:rPr>
              <a:t>смс-сообщениях</a:t>
            </a:r>
            <a:r>
              <a:rPr lang="ru-RU" sz="1200" kern="1200" dirty="0" smtClean="0">
                <a:solidFill>
                  <a:schemeClr val="tx1"/>
                </a:solidFill>
                <a:latin typeface="+mn-lt"/>
                <a:ea typeface="+mn-ea"/>
                <a:cs typeface="+mn-cs"/>
              </a:rPr>
              <a:t> при входе в системы банка) или пароль 3-D </a:t>
            </a:r>
            <a:r>
              <a:rPr lang="ru-RU" sz="1200" kern="1200" dirty="0" err="1" smtClean="0">
                <a:solidFill>
                  <a:schemeClr val="tx1"/>
                </a:solidFill>
                <a:latin typeface="+mn-lt"/>
                <a:ea typeface="+mn-ea"/>
                <a:cs typeface="+mn-cs"/>
              </a:rPr>
              <a:t>Secure</a:t>
            </a:r>
            <a:r>
              <a:rPr lang="ru-RU" sz="1200" kern="1200" dirty="0" smtClean="0">
                <a:solidFill>
                  <a:schemeClr val="tx1"/>
                </a:solidFill>
                <a:latin typeface="+mn-lt"/>
                <a:ea typeface="+mn-ea"/>
                <a:cs typeface="+mn-cs"/>
              </a:rPr>
              <a:t> (секретный код, который приходит вам в </a:t>
            </a:r>
            <a:r>
              <a:rPr lang="ru-RU" sz="1200" kern="1200" dirty="0" err="1" smtClean="0">
                <a:solidFill>
                  <a:schemeClr val="tx1"/>
                </a:solidFill>
                <a:latin typeface="+mn-lt"/>
                <a:ea typeface="+mn-ea"/>
                <a:cs typeface="+mn-cs"/>
              </a:rPr>
              <a:t>смс-сообщениях</a:t>
            </a:r>
            <a:r>
              <a:rPr lang="ru-RU" sz="1200" kern="1200" dirty="0" smtClean="0">
                <a:solidFill>
                  <a:schemeClr val="tx1"/>
                </a:solidFill>
                <a:latin typeface="+mn-lt"/>
                <a:ea typeface="+mn-ea"/>
                <a:cs typeface="+mn-cs"/>
              </a:rPr>
              <a:t> на телефон при проведении какого-либо платежа). </a:t>
            </a:r>
          </a:p>
          <a:p>
            <a:r>
              <a:rPr lang="ru-RU" sz="1200" i="1" kern="1200" dirty="0" err="1" smtClean="0">
                <a:solidFill>
                  <a:schemeClr val="tx1"/>
                </a:solidFill>
                <a:latin typeface="+mn-lt"/>
                <a:ea typeface="+mn-ea"/>
                <a:cs typeface="+mn-cs"/>
              </a:rPr>
              <a:t>ПИН-кoд</a:t>
            </a:r>
            <a:r>
              <a:rPr lang="ru-RU" sz="1200" i="1"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Пpи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oфopмлeнии</a:t>
            </a:r>
            <a:r>
              <a:rPr lang="ru-RU" sz="1200" kern="1200" dirty="0" smtClean="0">
                <a:solidFill>
                  <a:schemeClr val="tx1"/>
                </a:solidFill>
                <a:latin typeface="+mn-lt"/>
                <a:ea typeface="+mn-ea"/>
                <a:cs typeface="+mn-cs"/>
              </a:rPr>
              <a:t> банковской платежной карточки </a:t>
            </a:r>
            <a:r>
              <a:rPr lang="ru-RU" sz="1200" kern="1200" dirty="0" err="1" smtClean="0">
                <a:solidFill>
                  <a:schemeClr val="tx1"/>
                </a:solidFill>
                <a:latin typeface="+mn-lt"/>
                <a:ea typeface="+mn-ea"/>
                <a:cs typeface="+mn-cs"/>
              </a:rPr>
              <a:t>coтpyдники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бaнкa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oбpaщaют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ocoбoe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внимaниe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чтo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ПИН-кoд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oзвyчивaть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никoмy</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тoм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чиcлe</a:t>
            </a:r>
            <a:r>
              <a:rPr lang="ru-RU" sz="1200" kern="1200" dirty="0" smtClean="0">
                <a:solidFill>
                  <a:schemeClr val="tx1"/>
                </a:solidFill>
                <a:latin typeface="+mn-lt"/>
                <a:ea typeface="+mn-ea"/>
                <a:cs typeface="+mn-cs"/>
              </a:rPr>
              <a:t> близким </a:t>
            </a:r>
            <a:r>
              <a:rPr lang="ru-RU" sz="1200" kern="1200" dirty="0" err="1" smtClean="0">
                <a:solidFill>
                  <a:schemeClr val="tx1"/>
                </a:solidFill>
                <a:latin typeface="+mn-lt"/>
                <a:ea typeface="+mn-ea"/>
                <a:cs typeface="+mn-cs"/>
              </a:rPr>
              <a:t>poдcтвeнникaм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дpyзьям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знaкoмым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тpeтьим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лицaм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кoтopыe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зaпpaшивaют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вaш</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ПИН-кoд</a:t>
            </a:r>
            <a:r>
              <a:rPr lang="ru-RU" sz="1200" kern="1200" dirty="0" smtClean="0">
                <a:solidFill>
                  <a:schemeClr val="tx1"/>
                </a:solidFill>
                <a:latin typeface="+mn-lt"/>
                <a:ea typeface="+mn-ea"/>
                <a:cs typeface="+mn-cs"/>
              </a:rPr>
              <a:t> для </a:t>
            </a:r>
            <a:r>
              <a:rPr lang="ru-RU" sz="1200" kern="1200" dirty="0" err="1" smtClean="0">
                <a:solidFill>
                  <a:schemeClr val="tx1"/>
                </a:solidFill>
                <a:latin typeface="+mn-lt"/>
                <a:ea typeface="+mn-ea"/>
                <a:cs typeface="+mn-cs"/>
              </a:rPr>
              <a:t>пepeвoдa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cpeдcтв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oплaты</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пoкyпки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ycилeния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бeзoпacнocти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пepeoфopмлeния</a:t>
            </a:r>
            <a:r>
              <a:rPr lang="ru-RU" sz="1200" kern="1200" dirty="0" smtClean="0">
                <a:solidFill>
                  <a:schemeClr val="tx1"/>
                </a:solidFill>
                <a:latin typeface="+mn-lt"/>
                <a:ea typeface="+mn-ea"/>
                <a:cs typeface="+mn-cs"/>
              </a:rPr>
              <a:t> или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дpyгoй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цeлью</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Kpoмe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этoгo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peкoмeндyeтcя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нocить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вмecтe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банковской платежной карточкой, </a:t>
            </a:r>
            <a:r>
              <a:rPr lang="ru-RU" sz="1200" kern="1200" dirty="0" err="1" smtClean="0">
                <a:solidFill>
                  <a:schemeClr val="tx1"/>
                </a:solidFill>
                <a:latin typeface="+mn-lt"/>
                <a:ea typeface="+mn-ea"/>
                <a:cs typeface="+mn-cs"/>
              </a:rPr>
              <a:t>нaпpимep</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oтдeльнoй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бyмaжкe</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кoшeлькe</a:t>
            </a:r>
            <a:r>
              <a:rPr lang="ru-RU" sz="1200" kern="1200" dirty="0" smtClean="0">
                <a:solidFill>
                  <a:schemeClr val="tx1"/>
                </a:solidFill>
                <a:latin typeface="+mn-lt"/>
                <a:ea typeface="+mn-ea"/>
                <a:cs typeface="+mn-cs"/>
              </a:rPr>
              <a:t> или писать его на самой банковской платежной карточке.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Наше государство обеспечивает защиту интересов и имущественных прав держателей банковских платежных карточек: для них в Беларуси на законодательном уровне установлен принцип ”нулевой ответственности“. Это значит, что если у вас с карточки украли деньги, то вы можете в течение 30 дней обратиться в банк, и деньги вам должны вернуть за 45 дней (в случае, если это произошло в Беларуси), а если операция по списанию денег произошла за пределами нашей страны, то срок возврата удлиняется до 90 дней. Однако следует помнить, что ”нулевая ответственность“ действует только при условии, если были соблюдены все правила безопасного использования банковских платежных карточек. Конечно же, и сами банки постоянно совершенствуют свои системы по минимизации рисков и противодействию махинациям с банковскими карточками, так как такие мошеннические действия приводят к финансовым издержкам и наносят ущерб деловой репутации банков.</a:t>
            </a:r>
          </a:p>
          <a:p>
            <a:r>
              <a:rPr lang="ru-RU" sz="1200" kern="1200" dirty="0" smtClean="0">
                <a:solidFill>
                  <a:schemeClr val="tx1"/>
                </a:solidFill>
                <a:latin typeface="+mn-lt"/>
                <a:ea typeface="+mn-ea"/>
                <a:cs typeface="+mn-cs"/>
              </a:rPr>
              <a:t>Для того, чтобы уберечь свои личные финансы от посягательства мошенников, давайте ознакомимся с самыми распространенными способами, с помощью которых злоумышленники могут попытаться воспользоваться чужими деньгами.</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5</a:t>
            </a:fld>
            <a:endParaRPr lang="ru-RU"/>
          </a:p>
        </p:txBody>
      </p:sp>
    </p:spTree>
    <p:extLst>
      <p:ext uri="{BB962C8B-B14F-4D97-AF65-F5344CB8AC3E}">
        <p14:creationId xmlns="" xmlns:p14="http://schemas.microsoft.com/office/powerpoint/2010/main" val="42189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6. </a:t>
            </a:r>
            <a:r>
              <a:rPr lang="ru-RU" sz="1200" b="1" kern="1200" dirty="0" err="1" smtClean="0">
                <a:solidFill>
                  <a:schemeClr val="tx1"/>
                </a:solidFill>
                <a:latin typeface="+mn-lt"/>
                <a:ea typeface="+mn-ea"/>
                <a:cs typeface="+mn-cs"/>
              </a:rPr>
              <a:t>Вишинг</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Знаете, что такое ”</a:t>
            </a:r>
            <a:r>
              <a:rPr lang="ru-RU" sz="1200" kern="1200" dirty="0" err="1" smtClean="0">
                <a:solidFill>
                  <a:schemeClr val="tx1"/>
                </a:solidFill>
                <a:latin typeface="+mn-lt"/>
                <a:ea typeface="+mn-ea"/>
                <a:cs typeface="+mn-cs"/>
              </a:rPr>
              <a:t>вишинг</a:t>
            </a:r>
            <a:r>
              <a:rPr lang="ru-RU" sz="1200" kern="1200" dirty="0" smtClean="0">
                <a:solidFill>
                  <a:schemeClr val="tx1"/>
                </a:solidFill>
                <a:latin typeface="+mn-lt"/>
                <a:ea typeface="+mn-ea"/>
                <a:cs typeface="+mn-cs"/>
              </a:rPr>
              <a:t>“? Это когда злоумышленники, используя телефонную связь, под разными предлогами выманивают у хозяина платежной карточки конфиденциальную информацию.</a:t>
            </a:r>
          </a:p>
          <a:p>
            <a:r>
              <a:rPr lang="ru-RU" sz="1200" kern="1200" dirty="0" err="1" smtClean="0">
                <a:solidFill>
                  <a:schemeClr val="tx1"/>
                </a:solidFill>
                <a:latin typeface="+mn-lt"/>
                <a:ea typeface="+mn-ea"/>
                <a:cs typeface="+mn-cs"/>
              </a:rPr>
              <a:t>Вишинг-мошенники</a:t>
            </a:r>
            <a:r>
              <a:rPr lang="ru-RU" sz="1200" kern="1200" dirty="0" smtClean="0">
                <a:solidFill>
                  <a:schemeClr val="tx1"/>
                </a:solidFill>
                <a:latin typeface="+mn-lt"/>
                <a:ea typeface="+mn-ea"/>
                <a:cs typeface="+mn-cs"/>
              </a:rPr>
              <a:t> могут представляться сотрудниками банка, работниками госучреждений, или, например, покупателями, которые звонят по объявлению о продаже, размещенному на виртуальных торговых площадках или в социальных сетях. Самое главное – выведать у будущей жертвы необходимые им данные.</a:t>
            </a:r>
          </a:p>
          <a:p>
            <a:r>
              <a:rPr lang="ru-RU" sz="1200" kern="1200" dirty="0" smtClean="0">
                <a:solidFill>
                  <a:schemeClr val="tx1"/>
                </a:solidFill>
                <a:latin typeface="+mn-lt"/>
                <a:ea typeface="+mn-ea"/>
                <a:cs typeface="+mn-cs"/>
              </a:rPr>
              <a:t>Для этого используются различные схемы: сообщение о якобы оформленном кредите, отмена ”ошибочно“ выполненного перевода на карточку жертвы, возможность устранить проблему с неожиданно списанными деньгами, история о преступниках, которые пытаются незаконно использовать карточку, угроза ”блокировки“ карты и др. И, конечно же, по их словам, избежать всех этих неприятностей можно только сообщив ”сотруднику банка“ ваши персональные данные – реквизиты платежных карт, коды авторизации, пароли.</a:t>
            </a:r>
          </a:p>
          <a:p>
            <a:r>
              <a:rPr lang="ru-RU" sz="1200" kern="1200" dirty="0" smtClean="0">
                <a:solidFill>
                  <a:schemeClr val="tx1"/>
                </a:solidFill>
                <a:latin typeface="+mn-lt"/>
                <a:ea typeface="+mn-ea"/>
                <a:cs typeface="+mn-cs"/>
              </a:rPr>
              <a:t>Для убедительности и правдоподобия мошенники пользуются профессиональной терминологией, при разговоре слышен офисный шум, например, разговор другого ”специалиста“ с ”клиентом“. С помощью специальных программ изменяют номер, с которого звонят, чтобы он отличался от телефона реального банка только одной цифрой.</a:t>
            </a:r>
          </a:p>
          <a:p>
            <a:r>
              <a:rPr lang="ru-RU" sz="1200" kern="1200" dirty="0" smtClean="0">
                <a:solidFill>
                  <a:schemeClr val="tx1"/>
                </a:solidFill>
                <a:latin typeface="+mn-lt"/>
                <a:ea typeface="+mn-ea"/>
                <a:cs typeface="+mn-cs"/>
              </a:rPr>
              <a:t>На самом деле сотрудник банка при звонке клиенту заранее должен знать все необходимые ему данные. Поэтому сообщать кому-то информацию о своей банковской платежной карточке, пароли и коды доступа, паспортные данные ни в коем случае нельзя.</a:t>
            </a:r>
          </a:p>
          <a:p>
            <a:r>
              <a:rPr lang="ru-RU" sz="1200" kern="1200" dirty="0" smtClean="0">
                <a:solidFill>
                  <a:schemeClr val="tx1"/>
                </a:solidFill>
                <a:latin typeface="+mn-lt"/>
                <a:ea typeface="+mn-ea"/>
                <a:cs typeface="+mn-cs"/>
              </a:rPr>
              <a:t>Также при </a:t>
            </a:r>
            <a:r>
              <a:rPr lang="ru-RU" sz="1200" kern="1200" dirty="0" err="1" smtClean="0">
                <a:solidFill>
                  <a:schemeClr val="tx1"/>
                </a:solidFill>
                <a:latin typeface="+mn-lt"/>
                <a:ea typeface="+mn-ea"/>
                <a:cs typeface="+mn-cs"/>
              </a:rPr>
              <a:t>вишинге</a:t>
            </a:r>
            <a:r>
              <a:rPr lang="ru-RU" sz="1200" kern="1200" dirty="0" smtClean="0">
                <a:solidFill>
                  <a:schemeClr val="tx1"/>
                </a:solidFill>
                <a:latin typeface="+mn-lt"/>
                <a:ea typeface="+mn-ea"/>
                <a:cs typeface="+mn-cs"/>
              </a:rPr>
              <a:t> мошенник может предложить ”выгодную“ покупку с огромной скидкой или сообщить вам о выигрыше в какой-либо ”крутой“ акции. </a:t>
            </a:r>
          </a:p>
          <a:p>
            <a:r>
              <a:rPr lang="ru-RU" sz="1200" kern="1200" dirty="0" smtClean="0">
                <a:solidFill>
                  <a:schemeClr val="tx1"/>
                </a:solidFill>
                <a:latin typeface="+mn-lt"/>
                <a:ea typeface="+mn-ea"/>
                <a:cs typeface="+mn-cs"/>
              </a:rPr>
              <a:t>Однако в таких случаях не нужно терять голову от удачной покупки или выгодной акции, необходимо перепроверить информацию, позвонив в контакт-центр организации, которую якобы представляет собеседник. После этого сразу будет понятно, по какому поводу радоваться: реальному неожиданному счастью или тому, что удалось не стать жертвой </a:t>
            </a:r>
            <a:r>
              <a:rPr lang="ru-RU" sz="1200" kern="1200" dirty="0" err="1" smtClean="0">
                <a:solidFill>
                  <a:schemeClr val="tx1"/>
                </a:solidFill>
                <a:latin typeface="+mn-lt"/>
                <a:ea typeface="+mn-ea"/>
                <a:cs typeface="+mn-cs"/>
              </a:rPr>
              <a:t>вишинга</a:t>
            </a:r>
            <a:r>
              <a:rPr lang="ru-RU" sz="1200" kern="1200" dirty="0" smtClean="0">
                <a:solidFill>
                  <a:schemeClr val="tx1"/>
                </a:solidFill>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6</a:t>
            </a:fld>
            <a:endParaRPr lang="ru-RU"/>
          </a:p>
        </p:txBody>
      </p:sp>
    </p:spTree>
    <p:extLst>
      <p:ext uri="{BB962C8B-B14F-4D97-AF65-F5344CB8AC3E}">
        <p14:creationId xmlns="" xmlns:p14="http://schemas.microsoft.com/office/powerpoint/2010/main" val="187772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7. </a:t>
            </a:r>
            <a:r>
              <a:rPr lang="ru-RU" sz="1200" b="1" kern="1200" dirty="0" err="1" smtClean="0">
                <a:solidFill>
                  <a:schemeClr val="tx1"/>
                </a:solidFill>
                <a:latin typeface="+mn-lt"/>
                <a:ea typeface="+mn-ea"/>
                <a:cs typeface="+mn-cs"/>
              </a:rPr>
              <a:t>Скимминг</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Еще одним хитроумным способом получения мошенниками вашей конфиденциальной информации является ”</a:t>
            </a:r>
            <a:r>
              <a:rPr lang="ru-RU" sz="1200" kern="1200" dirty="0" err="1" smtClean="0">
                <a:solidFill>
                  <a:schemeClr val="tx1"/>
                </a:solidFill>
                <a:latin typeface="+mn-lt"/>
                <a:ea typeface="+mn-ea"/>
                <a:cs typeface="+mn-cs"/>
              </a:rPr>
              <a:t>скимминг</a:t>
            </a:r>
            <a:r>
              <a:rPr lang="ru-RU" sz="1200" kern="1200" dirty="0" smtClean="0">
                <a:solidFill>
                  <a:schemeClr val="tx1"/>
                </a:solidFill>
                <a:latin typeface="+mn-lt"/>
                <a:ea typeface="+mn-ea"/>
                <a:cs typeface="+mn-cs"/>
              </a:rPr>
              <a:t>“ – это установка специального оборудования на банкомат с целью считывания и записи данных банковской карточки для дальнейшего изготовления ее копии.</a:t>
            </a:r>
          </a:p>
          <a:p>
            <a:r>
              <a:rPr lang="ru-RU" sz="1200" kern="1200" dirty="0" err="1" smtClean="0">
                <a:solidFill>
                  <a:schemeClr val="tx1"/>
                </a:solidFill>
                <a:latin typeface="+mn-lt"/>
                <a:ea typeface="+mn-ea"/>
                <a:cs typeface="+mn-cs"/>
              </a:rPr>
              <a:t>Скиммер</a:t>
            </a:r>
            <a:r>
              <a:rPr lang="ru-RU" sz="1200" kern="1200" dirty="0" smtClean="0">
                <a:solidFill>
                  <a:schemeClr val="tx1"/>
                </a:solidFill>
                <a:latin typeface="+mn-lt"/>
                <a:ea typeface="+mn-ea"/>
                <a:cs typeface="+mn-cs"/>
              </a:rPr>
              <a:t> представляет собой устройство, которое крепится к банкомату и с помощью которого мошенники воруют данные банковских карт: реквизиты и </a:t>
            </a:r>
            <a:r>
              <a:rPr lang="ru-RU" sz="1200" kern="1200" dirty="0" err="1" smtClean="0">
                <a:solidFill>
                  <a:schemeClr val="tx1"/>
                </a:solidFill>
                <a:latin typeface="+mn-lt"/>
                <a:ea typeface="+mn-ea"/>
                <a:cs typeface="+mn-cs"/>
              </a:rPr>
              <a:t>пин-код</a:t>
            </a:r>
            <a:r>
              <a:rPr lang="ru-RU" sz="1200" kern="1200" dirty="0" smtClean="0">
                <a:solidFill>
                  <a:schemeClr val="tx1"/>
                </a:solidFill>
                <a:latin typeface="+mn-lt"/>
                <a:ea typeface="+mn-ea"/>
                <a:cs typeface="+mn-cs"/>
              </a:rPr>
              <a:t>. Это может быть пластиковая накладка, прикрепляемая к </a:t>
            </a:r>
            <a:r>
              <a:rPr lang="ru-RU" sz="1200" kern="1200" dirty="0" err="1" smtClean="0">
                <a:solidFill>
                  <a:schemeClr val="tx1"/>
                </a:solidFill>
                <a:latin typeface="+mn-lt"/>
                <a:ea typeface="+mn-ea"/>
                <a:cs typeface="+mn-cs"/>
              </a:rPr>
              <a:t>картоприемнику</a:t>
            </a:r>
            <a:r>
              <a:rPr lang="ru-RU" sz="1200" kern="1200" dirty="0" smtClean="0">
                <a:solidFill>
                  <a:schemeClr val="tx1"/>
                </a:solidFill>
                <a:latin typeface="+mn-lt"/>
                <a:ea typeface="+mn-ea"/>
                <a:cs typeface="+mn-cs"/>
              </a:rPr>
              <a:t>, миниатюрная видеокамера рядом с банкоматом, а также специальная накладка на клавиатуру, которая запоминает порядок набора </a:t>
            </a:r>
            <a:r>
              <a:rPr lang="ru-RU" sz="1200" kern="1200" dirty="0" err="1" smtClean="0">
                <a:solidFill>
                  <a:schemeClr val="tx1"/>
                </a:solidFill>
                <a:latin typeface="+mn-lt"/>
                <a:ea typeface="+mn-ea"/>
                <a:cs typeface="+mn-cs"/>
              </a:rPr>
              <a:t>пин-кода</a:t>
            </a:r>
            <a:r>
              <a:rPr lang="ru-RU" sz="1200" kern="1200" dirty="0" smtClean="0">
                <a:solidFill>
                  <a:schemeClr val="tx1"/>
                </a:solidFill>
                <a:latin typeface="+mn-lt"/>
                <a:ea typeface="+mn-ea"/>
                <a:cs typeface="+mn-cs"/>
              </a:rPr>
              <a:t>. К банкоматам </a:t>
            </a:r>
            <a:r>
              <a:rPr lang="ru-RU" sz="1200" kern="1200" dirty="0" err="1" smtClean="0">
                <a:solidFill>
                  <a:schemeClr val="tx1"/>
                </a:solidFill>
                <a:latin typeface="+mn-lt"/>
                <a:ea typeface="+mn-ea"/>
                <a:cs typeface="+mn-cs"/>
              </a:rPr>
              <a:t>скиммеры</a:t>
            </a:r>
            <a:r>
              <a:rPr lang="ru-RU" sz="1200" kern="1200" dirty="0" smtClean="0">
                <a:solidFill>
                  <a:schemeClr val="tx1"/>
                </a:solidFill>
                <a:latin typeface="+mn-lt"/>
                <a:ea typeface="+mn-ea"/>
                <a:cs typeface="+mn-cs"/>
              </a:rPr>
              <a:t> крепятся с помощью обычного двустороннего скотча.</a:t>
            </a:r>
          </a:p>
          <a:p>
            <a:r>
              <a:rPr lang="ru-RU" sz="1200" kern="1200" dirty="0" smtClean="0">
                <a:solidFill>
                  <a:schemeClr val="tx1"/>
                </a:solidFill>
                <a:latin typeface="+mn-lt"/>
                <a:ea typeface="+mn-ea"/>
                <a:cs typeface="+mn-cs"/>
              </a:rPr>
              <a:t>Существуют также портативные </a:t>
            </a:r>
            <a:r>
              <a:rPr lang="ru-RU" sz="1200" kern="1200" dirty="0" err="1" smtClean="0">
                <a:solidFill>
                  <a:schemeClr val="tx1"/>
                </a:solidFill>
                <a:latin typeface="+mn-lt"/>
                <a:ea typeface="+mn-ea"/>
                <a:cs typeface="+mn-cs"/>
              </a:rPr>
              <a:t>скиммеры</a:t>
            </a:r>
            <a:r>
              <a:rPr lang="ru-RU" sz="1200" kern="1200" dirty="0" smtClean="0">
                <a:solidFill>
                  <a:schemeClr val="tx1"/>
                </a:solidFill>
                <a:latin typeface="+mn-lt"/>
                <a:ea typeface="+mn-ea"/>
                <a:cs typeface="+mn-cs"/>
              </a:rPr>
              <a:t>, позволяющие делать копию карты, когда она оказалась в руках злоумышленника, если он, например, работает официантом в ресторане или продавцом в магазине, где клиенты часто расплачиваются банковскими платежными карточками.</a:t>
            </a:r>
          </a:p>
          <a:p>
            <a:r>
              <a:rPr lang="ru-RU" sz="1200" kern="1200" dirty="0" smtClean="0">
                <a:solidFill>
                  <a:schemeClr val="tx1"/>
                </a:solidFill>
                <a:latin typeface="+mn-lt"/>
                <a:ea typeface="+mn-ea"/>
                <a:cs typeface="+mn-cs"/>
              </a:rPr>
              <a:t>При пользовании банкоматами следует проявлять разумную осмотрительность и внимательность, чтобы заметить следы их мошеннической ”модернизации“. Например, если изначально клавиатура была вогнутой, то специальная накладка сделает панель более плоской. Также </a:t>
            </a:r>
            <a:r>
              <a:rPr lang="ru-RU" sz="1200" kern="1200" dirty="0" err="1" smtClean="0">
                <a:solidFill>
                  <a:schemeClr val="tx1"/>
                </a:solidFill>
                <a:latin typeface="+mn-lt"/>
                <a:ea typeface="+mn-ea"/>
                <a:cs typeface="+mn-cs"/>
              </a:rPr>
              <a:t>скимминговое</a:t>
            </a:r>
            <a:r>
              <a:rPr lang="ru-RU" sz="1200" kern="1200" dirty="0" smtClean="0">
                <a:solidFill>
                  <a:schemeClr val="tx1"/>
                </a:solidFill>
                <a:latin typeface="+mn-lt"/>
                <a:ea typeface="+mn-ea"/>
                <a:cs typeface="+mn-cs"/>
              </a:rPr>
              <a:t> устройство может изменить сами клавиши: они будут либо утоплены в панель клавиатуры, либо, наоборот, слишком сильно выпирать.</a:t>
            </a:r>
          </a:p>
          <a:p>
            <a:r>
              <a:rPr lang="ru-RU" sz="1200" kern="1200" dirty="0" smtClean="0">
                <a:solidFill>
                  <a:schemeClr val="tx1"/>
                </a:solidFill>
                <a:latin typeface="+mn-lt"/>
                <a:ea typeface="+mn-ea"/>
                <a:cs typeface="+mn-cs"/>
              </a:rPr>
              <a:t>Обнаружить </a:t>
            </a:r>
            <a:r>
              <a:rPr lang="ru-RU" sz="1200" kern="1200" dirty="0" err="1" smtClean="0">
                <a:solidFill>
                  <a:schemeClr val="tx1"/>
                </a:solidFill>
                <a:latin typeface="+mn-lt"/>
                <a:ea typeface="+mn-ea"/>
                <a:cs typeface="+mn-cs"/>
              </a:rPr>
              <a:t>скиммер</a:t>
            </a:r>
            <a:r>
              <a:rPr lang="ru-RU" sz="1200" kern="1200" dirty="0" smtClean="0">
                <a:solidFill>
                  <a:schemeClr val="tx1"/>
                </a:solidFill>
                <a:latin typeface="+mn-lt"/>
                <a:ea typeface="+mn-ea"/>
                <a:cs typeface="+mn-cs"/>
              </a:rPr>
              <a:t> на банкомате для неподготовленного человека непросто, поэтому рекомендуется при выборе банкомата избегать плохо освещенных и безлюдных мест и отдавать предпочтение тем из них, которые установлены в отделениях банков, торговых центрах, на охраняемой территории.</a:t>
            </a:r>
          </a:p>
          <a:p>
            <a:r>
              <a:rPr lang="ru-RU" sz="1200" kern="1200" dirty="0" smtClean="0">
                <a:solidFill>
                  <a:schemeClr val="tx1"/>
                </a:solidFill>
                <a:latin typeface="+mn-lt"/>
                <a:ea typeface="+mn-ea"/>
                <a:cs typeface="+mn-cs"/>
              </a:rPr>
              <a:t>Обнаружив следующие признаки, лучше выбрать другой банкомат:</a:t>
            </a:r>
          </a:p>
          <a:p>
            <a:r>
              <a:rPr lang="ru-RU" sz="1200" kern="1200" dirty="0" smtClean="0">
                <a:solidFill>
                  <a:schemeClr val="tx1"/>
                </a:solidFill>
                <a:latin typeface="+mn-lt"/>
                <a:ea typeface="+mn-ea"/>
                <a:cs typeface="+mn-cs"/>
              </a:rPr>
              <a:t>механические повреждения на корпусе банкомата, такие как трещины, царапины и сколы;</a:t>
            </a:r>
          </a:p>
          <a:p>
            <a:r>
              <a:rPr lang="ru-RU" sz="1200" kern="1200" dirty="0" smtClean="0">
                <a:solidFill>
                  <a:schemeClr val="tx1"/>
                </a:solidFill>
                <a:latin typeface="+mn-lt"/>
                <a:ea typeface="+mn-ea"/>
                <a:cs typeface="+mn-cs"/>
              </a:rPr>
              <a:t>неровный </a:t>
            </a:r>
            <a:r>
              <a:rPr lang="ru-RU" sz="1200" kern="1200" dirty="0" err="1" smtClean="0">
                <a:solidFill>
                  <a:schemeClr val="tx1"/>
                </a:solidFill>
                <a:latin typeface="+mn-lt"/>
                <a:ea typeface="+mn-ea"/>
                <a:cs typeface="+mn-cs"/>
              </a:rPr>
              <a:t>картоприемник</a:t>
            </a:r>
            <a:r>
              <a:rPr lang="ru-RU" sz="1200" kern="1200" dirty="0" smtClean="0">
                <a:solidFill>
                  <a:schemeClr val="tx1"/>
                </a:solidFill>
                <a:latin typeface="+mn-lt"/>
                <a:ea typeface="+mn-ea"/>
                <a:cs typeface="+mn-cs"/>
              </a:rPr>
              <a:t> или наличие выступов на нем;</a:t>
            </a:r>
          </a:p>
          <a:p>
            <a:r>
              <a:rPr lang="ru-RU" sz="1200" kern="1200" dirty="0" smtClean="0">
                <a:solidFill>
                  <a:schemeClr val="tx1"/>
                </a:solidFill>
                <a:latin typeface="+mn-lt"/>
                <a:ea typeface="+mn-ea"/>
                <a:cs typeface="+mn-cs"/>
              </a:rPr>
              <a:t>посторонние детали, прикрепленные к банкомату, например, магнит;</a:t>
            </a:r>
          </a:p>
          <a:p>
            <a:r>
              <a:rPr lang="ru-RU" sz="1200" kern="1200" dirty="0" smtClean="0">
                <a:solidFill>
                  <a:schemeClr val="tx1"/>
                </a:solidFill>
                <a:latin typeface="+mn-lt"/>
                <a:ea typeface="+mn-ea"/>
                <a:cs typeface="+mn-cs"/>
              </a:rPr>
              <a:t>несовпадение контуров деталей, даже самых небольших. А также явное отличие в цвете или материале.</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7</a:t>
            </a:fld>
            <a:endParaRPr lang="ru-RU"/>
          </a:p>
        </p:txBody>
      </p:sp>
    </p:spTree>
    <p:extLst>
      <p:ext uri="{BB962C8B-B14F-4D97-AF65-F5344CB8AC3E}">
        <p14:creationId xmlns="" xmlns:p14="http://schemas.microsoft.com/office/powerpoint/2010/main" val="180275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8. Основные правила безопасного использования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Таким образом, банковская платежная карточка предоставляет ее владельцу неоценимые удобства и широкие возможности по управлению личными денежными средствами. При этом всегда найдутся недобросовестные люди, которые пытаются незаконно завладеть чужими деньгами, используя для этого хитроумные приемы и приспособления.</a:t>
            </a:r>
          </a:p>
          <a:p>
            <a:r>
              <a:rPr lang="ru-RU" sz="1200" kern="1200" dirty="0" smtClean="0">
                <a:solidFill>
                  <a:schemeClr val="tx1"/>
                </a:solidFill>
                <a:latin typeface="+mn-lt"/>
                <a:ea typeface="+mn-ea"/>
                <a:cs typeface="+mn-cs"/>
              </a:rPr>
              <a:t>Для противодействия «цифровым» преступникам следует неукоснительно соблюдать простые правила безопасности.</a:t>
            </a:r>
          </a:p>
          <a:p>
            <a:pPr lvl="0"/>
            <a:r>
              <a:rPr lang="ru-RU" sz="1200" kern="1200" dirty="0" smtClean="0">
                <a:solidFill>
                  <a:schemeClr val="tx1"/>
                </a:solidFill>
                <a:latin typeface="+mn-lt"/>
                <a:ea typeface="+mn-ea"/>
                <a:cs typeface="+mn-cs"/>
              </a:rPr>
              <a:t>Никому нельзя говорить реквизиты карточки и другую информацию, связанную с ней.</a:t>
            </a:r>
          </a:p>
          <a:p>
            <a:pPr lvl="0"/>
            <a:r>
              <a:rPr lang="ru-RU" sz="1200" kern="1200" dirty="0" smtClean="0">
                <a:solidFill>
                  <a:schemeClr val="tx1"/>
                </a:solidFill>
                <a:latin typeface="+mn-lt"/>
                <a:ea typeface="+mn-ea"/>
                <a:cs typeface="+mn-cs"/>
              </a:rPr>
              <a:t>Хранить карточку следует в надежном месте. Это нужно, чтобы избежать незаконного ее использования или копирования реквизитов.</a:t>
            </a:r>
          </a:p>
          <a:p>
            <a:pPr lvl="0"/>
            <a:r>
              <a:rPr lang="ru-RU" sz="1200" kern="1200" dirty="0" smtClean="0">
                <a:solidFill>
                  <a:schemeClr val="tx1"/>
                </a:solidFill>
                <a:latin typeface="+mn-lt"/>
                <a:ea typeface="+mn-ea"/>
                <a:cs typeface="+mn-cs"/>
              </a:rPr>
              <a:t>Если вы все-таки потеряли карточку или оставили ее в банкомате, необходимо немедленно ее заблокировать через интернет- или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или позвонив в банк.</a:t>
            </a:r>
          </a:p>
          <a:p>
            <a:pPr lvl="0"/>
            <a:r>
              <a:rPr lang="ru-RU" sz="1200" kern="1200" dirty="0" smtClean="0">
                <a:solidFill>
                  <a:schemeClr val="tx1"/>
                </a:solidFill>
                <a:latin typeface="+mn-lt"/>
                <a:ea typeface="+mn-ea"/>
                <a:cs typeface="+mn-cs"/>
              </a:rPr>
              <a:t>Чтобы обезопасить свои денежные средства, также возможно установление лимитов, что убережет ваши деньги хотя бы от потери всей суммы – пока вы не заблокируете свою платежную карточку. Полезно также подключить услугу </a:t>
            </a:r>
            <a:r>
              <a:rPr lang="ru-RU" sz="1200" kern="1200" dirty="0" err="1" smtClean="0">
                <a:solidFill>
                  <a:schemeClr val="tx1"/>
                </a:solidFill>
                <a:latin typeface="+mn-lt"/>
                <a:ea typeface="+mn-ea"/>
                <a:cs typeface="+mn-cs"/>
              </a:rPr>
              <a:t>смс-оповещения</a:t>
            </a:r>
            <a:r>
              <a:rPr lang="ru-RU" sz="1200" kern="1200" dirty="0" smtClean="0">
                <a:solidFill>
                  <a:schemeClr val="tx1"/>
                </a:solidFill>
                <a:latin typeface="+mn-lt"/>
                <a:ea typeface="+mn-ea"/>
                <a:cs typeface="+mn-cs"/>
              </a:rPr>
              <a:t>, которая позволит получать уведомления о совершенных по карточке операциям и отслеживать движение денежных средств, что предоставляет держателю карточки возможность мгновенно узнать о неправомерных действиях с ней, а значит, и своевременно отреагировать на угрозу.</a:t>
            </a:r>
          </a:p>
          <a:p>
            <a:pPr lvl="0"/>
            <a:r>
              <a:rPr lang="ru-RU" sz="1200" kern="1200" dirty="0" smtClean="0">
                <a:solidFill>
                  <a:schemeClr val="tx1"/>
                </a:solidFill>
                <a:latin typeface="+mn-lt"/>
                <a:ea typeface="+mn-ea"/>
                <a:cs typeface="+mn-cs"/>
              </a:rPr>
              <a:t>Также разумно обезопасить свои деньги путем использования нескольких карточек – разных для разных целей (для повседневных расчетов, для оплаты в интернете, для зарубежных поездок).</a:t>
            </a:r>
          </a:p>
          <a:p>
            <a:pPr lvl="0"/>
            <a:r>
              <a:rPr lang="ru-RU" sz="1200" kern="1200" dirty="0" smtClean="0">
                <a:solidFill>
                  <a:schemeClr val="tx1"/>
                </a:solidFill>
                <a:latin typeface="+mn-lt"/>
                <a:ea typeface="+mn-ea"/>
                <a:cs typeface="+mn-cs"/>
              </a:rPr>
              <a:t>Для защиты от </a:t>
            </a:r>
            <a:r>
              <a:rPr lang="ru-RU" sz="1200" kern="1200" dirty="0" err="1" smtClean="0">
                <a:solidFill>
                  <a:schemeClr val="tx1"/>
                </a:solidFill>
                <a:latin typeface="+mn-lt"/>
                <a:ea typeface="+mn-ea"/>
                <a:cs typeface="+mn-cs"/>
              </a:rPr>
              <a:t>скимминга</a:t>
            </a:r>
            <a:r>
              <a:rPr lang="ru-RU" sz="1200" kern="1200" dirty="0" smtClean="0">
                <a:solidFill>
                  <a:schemeClr val="tx1"/>
                </a:solidFill>
                <a:latin typeface="+mn-lt"/>
                <a:ea typeface="+mn-ea"/>
                <a:cs typeface="+mn-cs"/>
              </a:rPr>
              <a:t> рекомендуется не выпускать карточку из вида при оплате в кафе или ресторане, и пользоваться банкоматами, расположенными на охраняемой территории.</a:t>
            </a:r>
          </a:p>
          <a:p>
            <a:r>
              <a:rPr lang="ru-RU" sz="1200" kern="1200" dirty="0" smtClean="0">
                <a:solidFill>
                  <a:schemeClr val="tx1"/>
                </a:solidFill>
                <a:latin typeface="+mn-lt"/>
                <a:ea typeface="+mn-ea"/>
                <a:cs typeface="+mn-cs"/>
              </a:rPr>
              <a:t>Соблюдение этих элементарных правил поможет вам не стать жертвой мошенников и в полной мере наслаждаться удобствами и преимуществами, связанными с использованием банковской платежной карточки.</a:t>
            </a:r>
          </a:p>
          <a:p>
            <a:endParaRPr lang="ru-RU" b="0"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8</a:t>
            </a:fld>
            <a:endParaRPr lang="ru-RU"/>
          </a:p>
        </p:txBody>
      </p:sp>
    </p:spTree>
    <p:extLst>
      <p:ext uri="{BB962C8B-B14F-4D97-AF65-F5344CB8AC3E}">
        <p14:creationId xmlns="" xmlns:p14="http://schemas.microsoft.com/office/powerpoint/2010/main" val="294281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9.</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А ведь еще не так давно, чтобы оплатить счет за коммунальные услуги, надо было идти с бумажной квитанцией в банк или на почту и ожидать в очереди, а, чтобы купить билет на поезд, надо было ехать на вокзал, где, отстояв очередь, можно было узнать, что билетов на нужную дату уже нет. Теперь ситуация кардинально поменялась. Сегодня с помощью систем дистанционного банковского обслуживания мы можем управлять своими деньгами, не выходя из дома.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9</a:t>
            </a:fld>
            <a:endParaRPr lang="ru-RU"/>
          </a:p>
        </p:txBody>
      </p:sp>
    </p:spTree>
    <p:extLst>
      <p:ext uri="{BB962C8B-B14F-4D97-AF65-F5344CB8AC3E}">
        <p14:creationId xmlns="" xmlns:p14="http://schemas.microsoft.com/office/powerpoint/2010/main" val="3178492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10. Банк без очереди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 это технологии, позволяющие клиенту получить доступ к своим счетам и совершать операции с ними в любое время с любого устройства, имеющего доступ в интернет (в случае </a:t>
            </a:r>
            <a:r>
              <a:rPr lang="ru-RU" sz="1200" kern="1200" dirty="0" err="1" smtClean="0">
                <a:solidFill>
                  <a:schemeClr val="tx1"/>
                </a:solidFill>
                <a:latin typeface="+mn-lt"/>
                <a:ea typeface="+mn-ea"/>
                <a:cs typeface="+mn-cs"/>
              </a:rPr>
              <a:t>интернет-банкинга</a:t>
            </a:r>
            <a:r>
              <a:rPr lang="ru-RU" sz="1200" kern="1200" dirty="0" smtClean="0">
                <a:solidFill>
                  <a:schemeClr val="tx1"/>
                </a:solidFill>
                <a:latin typeface="+mn-lt"/>
                <a:ea typeface="+mn-ea"/>
                <a:cs typeface="+mn-cs"/>
              </a:rPr>
              <a:t> для выполнения операций используется специальный интернет-сайт, в случае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 мобильное приложение для смартфонов и планшетов). Не снимая тапочек, можно оформить кредит и открыть вклад, оплатить коммунальные услуги, перевести деньги, купить товары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и многое другое.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Сегодня, если человек посетит один из банков и пройдет в нем процедуру идентификации, он может получать банковское обслуживание с помощью цифровых каналов в любом банке Беларуси.</a:t>
            </a:r>
          </a:p>
          <a:p>
            <a:r>
              <a:rPr lang="ru-RU" sz="1200" kern="1200" dirty="0" smtClean="0">
                <a:solidFill>
                  <a:schemeClr val="tx1"/>
                </a:solidFill>
                <a:latin typeface="+mn-lt"/>
                <a:ea typeface="+mn-ea"/>
                <a:cs typeface="+mn-cs"/>
              </a:rPr>
              <a:t>Межбанковская система идентификации – это специальная база данных, используемая для удаленной идентификации клиентов и предоставления им услуг с помощью цифровых каналов обслуживания.</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 настоящее время банки при обслуживании своих клиентов активно используют современные тенденции автоматизации и роботизации различных процессов, что позволяет исключить рутинный и однообразный труд, обрабатывать и передавать информацию быстрее, сделать работу более эффективной. Например, тенденциями роботизации </a:t>
            </a:r>
            <a:r>
              <a:rPr lang="ru-RU" sz="1200" kern="1200" dirty="0" err="1" smtClean="0">
                <a:solidFill>
                  <a:schemeClr val="tx1"/>
                </a:solidFill>
                <a:latin typeface="+mn-lt"/>
                <a:ea typeface="+mn-ea"/>
                <a:cs typeface="+mn-cs"/>
              </a:rPr>
              <a:t>мобут</a:t>
            </a:r>
            <a:r>
              <a:rPr lang="ru-RU" sz="1200" kern="1200" dirty="0" smtClean="0">
                <a:solidFill>
                  <a:schemeClr val="tx1"/>
                </a:solidFill>
                <a:latin typeface="+mn-lt"/>
                <a:ea typeface="+mn-ea"/>
                <a:cs typeface="+mn-cs"/>
              </a:rPr>
              <a:t> быть:</a:t>
            </a:r>
          </a:p>
          <a:p>
            <a:pPr lvl="0"/>
            <a:r>
              <a:rPr lang="ru-RU" sz="1200" kern="1200" dirty="0" err="1" smtClean="0">
                <a:solidFill>
                  <a:schemeClr val="tx1"/>
                </a:solidFill>
                <a:latin typeface="+mn-lt"/>
                <a:ea typeface="+mn-ea"/>
                <a:cs typeface="+mn-cs"/>
              </a:rPr>
              <a:t>чат-боты</a:t>
            </a:r>
            <a:r>
              <a:rPr lang="ru-RU" sz="1200" kern="1200" dirty="0" smtClean="0">
                <a:solidFill>
                  <a:schemeClr val="tx1"/>
                </a:solidFill>
                <a:latin typeface="+mn-lt"/>
                <a:ea typeface="+mn-ea"/>
                <a:cs typeface="+mn-cs"/>
              </a:rPr>
              <a:t> – применение голосовых автоответчиков (когда, позвонив в банк, вам отвечает, например, робот, Алиса);</a:t>
            </a:r>
          </a:p>
          <a:p>
            <a:pPr lvl="0"/>
            <a:r>
              <a:rPr lang="ru-RU" sz="1200" kern="1200" dirty="0" smtClean="0">
                <a:solidFill>
                  <a:schemeClr val="tx1"/>
                </a:solidFill>
                <a:latin typeface="+mn-lt"/>
                <a:ea typeface="+mn-ea"/>
                <a:cs typeface="+mn-cs"/>
              </a:rPr>
              <a:t>роботы – </a:t>
            </a:r>
            <a:r>
              <a:rPr lang="ru-RU" sz="1200" kern="1200" dirty="0" err="1" smtClean="0">
                <a:solidFill>
                  <a:schemeClr val="tx1"/>
                </a:solidFill>
                <a:latin typeface="+mn-lt"/>
                <a:ea typeface="+mn-ea"/>
                <a:cs typeface="+mn-cs"/>
              </a:rPr>
              <a:t>операционисты</a:t>
            </a:r>
            <a:r>
              <a:rPr lang="ru-RU" sz="1200" kern="1200" dirty="0" smtClean="0">
                <a:solidFill>
                  <a:schemeClr val="tx1"/>
                </a:solidFill>
                <a:latin typeface="+mn-lt"/>
                <a:ea typeface="+mn-ea"/>
                <a:cs typeface="+mn-cs"/>
              </a:rPr>
              <a:t>;</a:t>
            </a:r>
          </a:p>
          <a:p>
            <a:pPr lvl="0"/>
            <a:r>
              <a:rPr lang="ru-RU" sz="1200" kern="1200" dirty="0" smtClean="0">
                <a:solidFill>
                  <a:schemeClr val="tx1"/>
                </a:solidFill>
                <a:latin typeface="+mn-lt"/>
                <a:ea typeface="+mn-ea"/>
                <a:cs typeface="+mn-cs"/>
              </a:rPr>
              <a:t>автоматические запросы на выставление оценок за обслуживание и др.</a:t>
            </a:r>
          </a:p>
          <a:p>
            <a:r>
              <a:rPr lang="ru-RU" sz="1200" kern="1200" dirty="0" smtClean="0">
                <a:solidFill>
                  <a:schemeClr val="tx1"/>
                </a:solidFill>
                <a:latin typeface="+mn-lt"/>
                <a:ea typeface="+mn-ea"/>
                <a:cs typeface="+mn-cs"/>
              </a:rPr>
              <a:t>Развитие цифровых технологий способствует:</a:t>
            </a:r>
          </a:p>
          <a:p>
            <a:pPr lvl="0"/>
            <a:r>
              <a:rPr lang="ru-RU" sz="1200" kern="1200" dirty="0" smtClean="0">
                <a:solidFill>
                  <a:schemeClr val="tx1"/>
                </a:solidFill>
                <a:latin typeface="+mn-lt"/>
                <a:ea typeface="+mn-ea"/>
                <a:cs typeface="+mn-cs"/>
              </a:rPr>
              <a:t>Сокращению временных и финансовых издержек по предоставлению финансовых услуг;</a:t>
            </a:r>
          </a:p>
          <a:p>
            <a:pPr lvl="0"/>
            <a:r>
              <a:rPr lang="ru-RU" sz="1200" kern="1200" dirty="0" smtClean="0">
                <a:solidFill>
                  <a:schemeClr val="tx1"/>
                </a:solidFill>
                <a:latin typeface="+mn-lt"/>
                <a:ea typeface="+mn-ea"/>
                <a:cs typeface="+mn-cs"/>
              </a:rPr>
              <a:t>Повышению качества предоставляемых услуг</a:t>
            </a:r>
            <a:r>
              <a:rPr lang="en-US" sz="1200"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pPr lvl="0"/>
            <a:r>
              <a:rPr lang="ru-RU" sz="1200" kern="1200" dirty="0" smtClean="0">
                <a:solidFill>
                  <a:schemeClr val="tx1"/>
                </a:solidFill>
                <a:latin typeface="+mn-lt"/>
                <a:ea typeface="+mn-ea"/>
                <a:cs typeface="+mn-cs"/>
              </a:rPr>
              <a:t>Снижению стоимости услуг для конечного пользователя;</a:t>
            </a:r>
          </a:p>
          <a:p>
            <a:pPr lvl="0"/>
            <a:r>
              <a:rPr lang="ru-RU" sz="1200" kern="1200" dirty="0" smtClean="0">
                <a:solidFill>
                  <a:schemeClr val="tx1"/>
                </a:solidFill>
                <a:latin typeface="+mn-lt"/>
                <a:ea typeface="+mn-ea"/>
                <a:cs typeface="+mn-cs"/>
              </a:rPr>
              <a:t>Повышению прозрачности финансов и многое другое.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Цифровые технологии дают больше возможностей в жизни и свободного времени на любимые дела. Пользоваться ими удобно и приятно.</a:t>
            </a:r>
          </a:p>
          <a:p>
            <a:r>
              <a:rPr lang="ru-RU" sz="1200" kern="1200" dirty="0" smtClean="0">
                <a:solidFill>
                  <a:schemeClr val="tx1"/>
                </a:solidFill>
                <a:latin typeface="+mn-lt"/>
                <a:ea typeface="+mn-ea"/>
                <a:cs typeface="+mn-cs"/>
              </a:rPr>
              <a:t>Но и тут тоже надо быть бдительными и не забывать о безопасности, потому что преступники не дремлют, и очень желают улучшить свое финансовое положение. Давай посмотрим, где нас могут обмануть?</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10</a:t>
            </a:fld>
            <a:endParaRPr lang="ru-RU"/>
          </a:p>
        </p:txBody>
      </p:sp>
    </p:spTree>
    <p:extLst>
      <p:ext uri="{BB962C8B-B14F-4D97-AF65-F5344CB8AC3E}">
        <p14:creationId xmlns="" xmlns:p14="http://schemas.microsoft.com/office/powerpoint/2010/main" val="2550598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11. Поддельный сайт (</a:t>
            </a:r>
            <a:r>
              <a:rPr lang="ru-RU" sz="1200" b="1" kern="1200" dirty="0" err="1" smtClean="0">
                <a:solidFill>
                  <a:schemeClr val="tx1"/>
                </a:solidFill>
                <a:latin typeface="+mn-lt"/>
                <a:ea typeface="+mn-ea"/>
                <a:cs typeface="+mn-cs"/>
              </a:rPr>
              <a:t>фишинг</a:t>
            </a:r>
            <a:r>
              <a:rPr lang="ru-RU" sz="1200" b="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Например, на </a:t>
            </a:r>
            <a:r>
              <a:rPr lang="ru-RU" sz="1200" kern="1200" dirty="0" err="1" smtClean="0">
                <a:solidFill>
                  <a:schemeClr val="tx1"/>
                </a:solidFill>
                <a:latin typeface="+mn-lt"/>
                <a:ea typeface="+mn-ea"/>
                <a:cs typeface="+mn-cs"/>
              </a:rPr>
              <a:t>фишинговом</a:t>
            </a:r>
            <a:r>
              <a:rPr lang="ru-RU" sz="1200" kern="1200" dirty="0" smtClean="0">
                <a:solidFill>
                  <a:schemeClr val="tx1"/>
                </a:solidFill>
                <a:latin typeface="+mn-lt"/>
                <a:ea typeface="+mn-ea"/>
                <a:cs typeface="+mn-cs"/>
              </a:rPr>
              <a:t> (поддельном) сайте. Злоумышленники могут создать подделку сайта, очень-очень похожую внешне на официальный сайт, а его URL-адрес (символы, которые вводятся в адресную строку браузера) будет отличаться всего на одну букву или цифру. Мошенники надеются, что человек, ничего не подозревая, введет свои данные на таком сайте, а они получат их. Недаром ”</a:t>
            </a:r>
            <a:r>
              <a:rPr lang="ru-RU" sz="1200" kern="1200" dirty="0" err="1" smtClean="0">
                <a:solidFill>
                  <a:schemeClr val="tx1"/>
                </a:solidFill>
                <a:latin typeface="+mn-lt"/>
                <a:ea typeface="+mn-ea"/>
                <a:cs typeface="+mn-cs"/>
              </a:rPr>
              <a:t>фишинг</a:t>
            </a:r>
            <a:r>
              <a:rPr lang="ru-RU" sz="1200" kern="1200" dirty="0" smtClean="0">
                <a:solidFill>
                  <a:schemeClr val="tx1"/>
                </a:solidFill>
                <a:latin typeface="+mn-lt"/>
                <a:ea typeface="+mn-ea"/>
                <a:cs typeface="+mn-cs"/>
              </a:rPr>
              <a:t>“ в переводе с английского значит ”рыбалка“. Так рыбаки-мошенники ловят на свою удочку невнимательных и доверчивых пользователей.</a:t>
            </a:r>
          </a:p>
          <a:p>
            <a:r>
              <a:rPr lang="ru-RU" sz="1200" kern="1200" dirty="0" smtClean="0">
                <a:solidFill>
                  <a:schemeClr val="tx1"/>
                </a:solidFill>
                <a:latin typeface="+mn-lt"/>
                <a:ea typeface="+mn-ea"/>
                <a:cs typeface="+mn-cs"/>
              </a:rPr>
              <a:t>Человек может изначально попасть на </a:t>
            </a:r>
            <a:r>
              <a:rPr lang="ru-RU" sz="1200" kern="1200" dirty="0" err="1" smtClean="0">
                <a:solidFill>
                  <a:schemeClr val="tx1"/>
                </a:solidFill>
                <a:latin typeface="+mn-lt"/>
                <a:ea typeface="+mn-ea"/>
                <a:cs typeface="+mn-cs"/>
              </a:rPr>
              <a:t>фишинговый</a:t>
            </a:r>
            <a:r>
              <a:rPr lang="ru-RU" sz="1200" kern="1200" dirty="0" smtClean="0">
                <a:solidFill>
                  <a:schemeClr val="tx1"/>
                </a:solidFill>
                <a:latin typeface="+mn-lt"/>
                <a:ea typeface="+mn-ea"/>
                <a:cs typeface="+mn-cs"/>
              </a:rPr>
              <a:t> сайт, являющийся копией оригинала. Но может быть и так, что преступник встраивает ссылку на свою страницу в подлинный сайт, и, </a:t>
            </a:r>
            <a:r>
              <a:rPr lang="ru-RU" sz="1200" kern="1200" dirty="0" err="1" smtClean="0">
                <a:solidFill>
                  <a:schemeClr val="tx1"/>
                </a:solidFill>
                <a:latin typeface="+mn-lt"/>
                <a:ea typeface="+mn-ea"/>
                <a:cs typeface="+mn-cs"/>
              </a:rPr>
              <a:t>кликая</a:t>
            </a:r>
            <a:r>
              <a:rPr lang="ru-RU" sz="1200" kern="1200" dirty="0" smtClean="0">
                <a:solidFill>
                  <a:schemeClr val="tx1"/>
                </a:solidFill>
                <a:latin typeface="+mn-lt"/>
                <a:ea typeface="+mn-ea"/>
                <a:cs typeface="+mn-cs"/>
              </a:rPr>
              <a:t> мышью на какой-то раздел (чаще всего платежный), человек оказывается на имитаторе этой страницы. При этом все остальные ссылки – настоящие. В обоих случаях пользователь оставляет на сайте свои данные и они становятся доступны мошенникам.</a:t>
            </a:r>
          </a:p>
          <a:p>
            <a:r>
              <a:rPr lang="ru-RU" sz="1200" kern="1200" dirty="0" smtClean="0">
                <a:solidFill>
                  <a:schemeClr val="tx1"/>
                </a:solidFill>
                <a:latin typeface="+mn-lt"/>
                <a:ea typeface="+mn-ea"/>
                <a:cs typeface="+mn-cs"/>
              </a:rPr>
              <a:t>Для того чтобы заманить на поддельный сайт, мошенники используют социальные сети,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или электронную почту. Зачастую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оказываются в первых строках поисковой выдачи в интернете. Мошенники применяют инструменты </a:t>
            </a:r>
            <a:r>
              <a:rPr lang="ru-RU" sz="1200" kern="1200" dirty="0" err="1" smtClean="0">
                <a:solidFill>
                  <a:schemeClr val="tx1"/>
                </a:solidFill>
                <a:latin typeface="+mn-lt"/>
                <a:ea typeface="+mn-ea"/>
                <a:cs typeface="+mn-cs"/>
              </a:rPr>
              <a:t>веб-маркетинга</a:t>
            </a:r>
            <a:r>
              <a:rPr lang="ru-RU" sz="1200" kern="1200" dirty="0" smtClean="0">
                <a:solidFill>
                  <a:schemeClr val="tx1"/>
                </a:solidFill>
                <a:latin typeface="+mn-lt"/>
                <a:ea typeface="+mn-ea"/>
                <a:cs typeface="+mn-cs"/>
              </a:rPr>
              <a:t>, чтобы эффективно продвигать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a:t>
            </a:r>
          </a:p>
          <a:p>
            <a:r>
              <a:rPr lang="ru-RU" sz="1200" kern="1200" dirty="0" smtClean="0">
                <a:solidFill>
                  <a:schemeClr val="tx1"/>
                </a:solidFill>
                <a:latin typeface="+mn-lt"/>
                <a:ea typeface="+mn-ea"/>
                <a:cs typeface="+mn-cs"/>
              </a:rPr>
              <a:t>Зная, как определить мошеннический сайт, вы сможете без опаски совершать денежные переводы и платежи в интернете. Итак, обращаем внимание на следующие моменты.</a:t>
            </a:r>
          </a:p>
          <a:p>
            <a:r>
              <a:rPr lang="ru-RU" sz="1200" b="1" kern="1200" dirty="0" smtClean="0">
                <a:solidFill>
                  <a:schemeClr val="tx1"/>
                </a:solidFill>
                <a:latin typeface="+mn-lt"/>
                <a:ea typeface="+mn-ea"/>
                <a:cs typeface="+mn-cs"/>
              </a:rPr>
              <a:t>Внимательно посмотрите на </a:t>
            </a:r>
            <a:r>
              <a:rPr lang="ru-RU" sz="1200" b="1" kern="1200" dirty="0" err="1" smtClean="0">
                <a:solidFill>
                  <a:schemeClr val="tx1"/>
                </a:solidFill>
                <a:latin typeface="+mn-lt"/>
                <a:ea typeface="+mn-ea"/>
                <a:cs typeface="+mn-cs"/>
              </a:rPr>
              <a:t>веб-адрес</a:t>
            </a:r>
            <a:r>
              <a:rPr lang="ru-RU" sz="1200" b="1" kern="1200" dirty="0" smtClean="0">
                <a:solidFill>
                  <a:schemeClr val="tx1"/>
                </a:solidFill>
                <a:latin typeface="+mn-lt"/>
                <a:ea typeface="+mn-ea"/>
                <a:cs typeface="+mn-cs"/>
              </a:rPr>
              <a:t> сайта.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Вы можете узнать, является ли сайт </a:t>
            </a:r>
            <a:r>
              <a:rPr lang="ru-RU" sz="1200" kern="1200" dirty="0" err="1" smtClean="0">
                <a:solidFill>
                  <a:schemeClr val="tx1"/>
                </a:solidFill>
                <a:latin typeface="+mn-lt"/>
                <a:ea typeface="+mn-ea"/>
                <a:cs typeface="+mn-cs"/>
              </a:rPr>
              <a:t>фишинговым</a:t>
            </a:r>
            <a:r>
              <a:rPr lang="ru-RU" sz="1200" kern="1200" dirty="0" smtClean="0">
                <a:solidFill>
                  <a:schemeClr val="tx1"/>
                </a:solidFill>
                <a:latin typeface="+mn-lt"/>
                <a:ea typeface="+mn-ea"/>
                <a:cs typeface="+mn-cs"/>
              </a:rPr>
              <a:t>, проверив домен в адресной строке и сравнив его с изначальным адресом домена. Как мы говорили,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очень часто используют похожие домены для обмана пользователей. Например, ваш домен выглядит так: </a:t>
            </a:r>
            <a:r>
              <a:rPr lang="ru-RU" sz="1200" kern="1200" dirty="0" err="1" smtClean="0">
                <a:solidFill>
                  <a:schemeClr val="tx1"/>
                </a:solidFill>
                <a:latin typeface="+mn-lt"/>
                <a:ea typeface="+mn-ea"/>
                <a:cs typeface="+mn-cs"/>
              </a:rPr>
              <a:t>yourbank</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 Домен </a:t>
            </a:r>
            <a:r>
              <a:rPr lang="ru-RU" sz="1200" kern="1200" dirty="0" err="1" smtClean="0">
                <a:solidFill>
                  <a:schemeClr val="tx1"/>
                </a:solidFill>
                <a:latin typeface="+mn-lt"/>
                <a:ea typeface="+mn-ea"/>
                <a:cs typeface="+mn-cs"/>
              </a:rPr>
              <a:t>фишингового</a:t>
            </a:r>
            <a:r>
              <a:rPr lang="ru-RU" sz="1200" kern="1200" dirty="0" smtClean="0">
                <a:solidFill>
                  <a:schemeClr val="tx1"/>
                </a:solidFill>
                <a:latin typeface="+mn-lt"/>
                <a:ea typeface="+mn-ea"/>
                <a:cs typeface="+mn-cs"/>
              </a:rPr>
              <a:t> сайта может выглядеть так </a:t>
            </a:r>
            <a:r>
              <a:rPr lang="ru-RU" sz="1200" kern="1200" dirty="0" err="1" smtClean="0">
                <a:solidFill>
                  <a:schemeClr val="tx1"/>
                </a:solidFill>
                <a:latin typeface="+mn-lt"/>
                <a:ea typeface="+mn-ea"/>
                <a:cs typeface="+mn-cs"/>
              </a:rPr>
              <a:t>your.bank</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 или так </a:t>
            </a:r>
            <a:r>
              <a:rPr lang="ru-RU" sz="1200" kern="1200" dirty="0" err="1" smtClean="0">
                <a:solidFill>
                  <a:schemeClr val="tx1"/>
                </a:solidFill>
                <a:latin typeface="+mn-lt"/>
                <a:ea typeface="+mn-ea"/>
                <a:cs typeface="+mn-cs"/>
              </a:rPr>
              <a:t>yourbanc</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Проверьте</a:t>
            </a:r>
            <a:r>
              <a:rPr lang="be-BY" sz="1200" b="1"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имеет ли сайт безопасное соединение.</a:t>
            </a:r>
          </a:p>
          <a:p>
            <a:r>
              <a:rPr lang="ru-RU" sz="1200" kern="1200" dirty="0" smtClean="0">
                <a:solidFill>
                  <a:schemeClr val="tx1"/>
                </a:solidFill>
                <a:latin typeface="+mn-lt"/>
                <a:ea typeface="+mn-ea"/>
                <a:cs typeface="+mn-cs"/>
              </a:rPr>
              <a:t>Адрес сайта, через который вы хотите провести оплату, должен начинаться с ”https://“ и иметь пиктограмму в виде закрытого замка зеленого цвета. Этот замочек означает, что информация, которую вы вводите, передается через безопасный канал связи или через защищенное соединение. Не делай покупок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которые не имеют этого замочка рядом с </a:t>
            </a:r>
            <a:r>
              <a:rPr lang="ru-RU" sz="1200" kern="1200" dirty="0" err="1" smtClean="0">
                <a:solidFill>
                  <a:schemeClr val="tx1"/>
                </a:solidFill>
                <a:latin typeface="+mn-lt"/>
                <a:ea typeface="+mn-ea"/>
                <a:cs typeface="+mn-cs"/>
              </a:rPr>
              <a:t>веб-адресом</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Проверьте, когда и на кого зарегистрирован сайт.</a:t>
            </a:r>
            <a:endParaRPr lang="ru-RU" sz="1200" kern="1200" dirty="0" smtClean="0">
              <a:solidFill>
                <a:schemeClr val="tx1"/>
              </a:solidFill>
              <a:latin typeface="+mn-lt"/>
              <a:ea typeface="+mn-ea"/>
              <a:cs typeface="+mn-cs"/>
            </a:endParaRPr>
          </a:p>
          <a:p>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обычно существуют недолго, их быстро вычисляют специалисты по борьбе с </a:t>
            </a:r>
            <a:r>
              <a:rPr lang="ru-RU" sz="1200" kern="1200" dirty="0" err="1" smtClean="0">
                <a:solidFill>
                  <a:schemeClr val="tx1"/>
                </a:solidFill>
                <a:latin typeface="+mn-lt"/>
                <a:ea typeface="+mn-ea"/>
                <a:cs typeface="+mn-cs"/>
              </a:rPr>
              <a:t>киберпреступностью</a:t>
            </a:r>
            <a:r>
              <a:rPr lang="ru-RU" sz="1200" kern="1200" dirty="0" smtClean="0">
                <a:solidFill>
                  <a:schemeClr val="tx1"/>
                </a:solidFill>
                <a:latin typeface="+mn-lt"/>
                <a:ea typeface="+mn-ea"/>
                <a:cs typeface="+mn-cs"/>
              </a:rPr>
              <a:t>. Но и за свое недолгое существование они могут нанести большой вред множеству людей. Поэтому стоит проверить, когда зарегистрирован сайт. Быстро получить всю информацию о домене, например, дату регистрации, контакты для связи с организацией, можно с помощью специальных программ в интернете.</a:t>
            </a:r>
          </a:p>
          <a:p>
            <a:r>
              <a:rPr lang="ru-RU" sz="1200" b="1" kern="1200" dirty="0" smtClean="0">
                <a:solidFill>
                  <a:schemeClr val="tx1"/>
                </a:solidFill>
                <a:latin typeface="+mn-lt"/>
                <a:ea typeface="+mn-ea"/>
                <a:cs typeface="+mn-cs"/>
              </a:rPr>
              <a:t>Сайт содержит грамматические или орфографические ошибки.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Крупные компании имеют в штате или привлекают профессиональных дизайнеров, </a:t>
            </a:r>
            <a:r>
              <a:rPr lang="ru-RU" sz="1200" kern="1200" dirty="0" err="1" smtClean="0">
                <a:solidFill>
                  <a:schemeClr val="tx1"/>
                </a:solidFill>
                <a:latin typeface="+mn-lt"/>
                <a:ea typeface="+mn-ea"/>
                <a:cs typeface="+mn-cs"/>
              </a:rPr>
              <a:t>копирайтеров</a:t>
            </a:r>
            <a:r>
              <a:rPr lang="ru-RU" sz="1200" kern="1200" dirty="0" smtClean="0">
                <a:solidFill>
                  <a:schemeClr val="tx1"/>
                </a:solidFill>
                <a:latin typeface="+mn-lt"/>
                <a:ea typeface="+mn-ea"/>
                <a:cs typeface="+mn-cs"/>
              </a:rPr>
              <a:t>, редакторов и корректоров, которые строго следят за соблюдением правил оформления сайта. Насторожить должны неправильное название организации, обилие опечаток и ошибок, ”поехавшая“ верстка и др.</a:t>
            </a:r>
          </a:p>
          <a:p>
            <a:r>
              <a:rPr lang="ru-RU" sz="1200" kern="1200" dirty="0" smtClean="0">
                <a:solidFill>
                  <a:schemeClr val="tx1"/>
                </a:solidFill>
                <a:latin typeface="+mn-lt"/>
                <a:ea typeface="+mn-ea"/>
                <a:cs typeface="+mn-cs"/>
              </a:rPr>
              <a:t>В любом случае надо быть очень осторожными, если запрашивается ваша личная информация, даже если вам приходят сообщения с адресов, которые могут показаться официальными. </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11</a:t>
            </a:fld>
            <a:endParaRPr lang="ru-RU"/>
          </a:p>
        </p:txBody>
      </p:sp>
    </p:spTree>
    <p:extLst>
      <p:ext uri="{BB962C8B-B14F-4D97-AF65-F5344CB8AC3E}">
        <p14:creationId xmlns="" xmlns:p14="http://schemas.microsoft.com/office/powerpoint/2010/main" val="3415573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12. Надежный пароль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Пароль – залог безопасности, он защищает наши финансы в цифровой среде от различных угроз, не дает злоумышленникам узнать конфиденциальную информацию и использовать ее в своих целях. И поэтому к паролям – отдельные требования.</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Для разных </a:t>
            </a:r>
            <a:r>
              <a:rPr lang="ru-RU" sz="1200" b="1" kern="1200" dirty="0" err="1" smtClean="0">
                <a:solidFill>
                  <a:schemeClr val="tx1"/>
                </a:solidFill>
                <a:latin typeface="+mn-lt"/>
                <a:ea typeface="+mn-ea"/>
                <a:cs typeface="+mn-cs"/>
              </a:rPr>
              <a:t>аккаунтов</a:t>
            </a:r>
            <a:r>
              <a:rPr lang="ru-RU" sz="1200" b="1" kern="1200" dirty="0" smtClean="0">
                <a:solidFill>
                  <a:schemeClr val="tx1"/>
                </a:solidFill>
                <a:latin typeface="+mn-lt"/>
                <a:ea typeface="+mn-ea"/>
                <a:cs typeface="+mn-cs"/>
              </a:rPr>
              <a:t> должны быть разные пароли.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Некоторые люди используют один и тот же пароль для всех сайтов. На самом деле, если использовать только один пароль для всех своих </a:t>
            </a:r>
            <a:r>
              <a:rPr lang="ru-RU" sz="1200" kern="1200" dirty="0" err="1" smtClean="0">
                <a:solidFill>
                  <a:schemeClr val="tx1"/>
                </a:solidFill>
                <a:latin typeface="+mn-lt"/>
                <a:ea typeface="+mn-ea"/>
                <a:cs typeface="+mn-cs"/>
              </a:rPr>
              <a:t>аккаунтов</a:t>
            </a:r>
            <a:r>
              <a:rPr lang="ru-RU" sz="1200" kern="1200" dirty="0" smtClean="0">
                <a:solidFill>
                  <a:schemeClr val="tx1"/>
                </a:solidFill>
                <a:latin typeface="+mn-lt"/>
                <a:ea typeface="+mn-ea"/>
                <a:cs typeface="+mn-cs"/>
              </a:rPr>
              <a:t>, то хакерам или ворам намного проще причинить вам вред. Преступнику нужно взломать только один пароль, чтобы получить доступ сразу к нескольким </a:t>
            </a:r>
            <a:r>
              <a:rPr lang="ru-RU" sz="1200" kern="1200" dirty="0" err="1" smtClean="0">
                <a:solidFill>
                  <a:schemeClr val="tx1"/>
                </a:solidFill>
                <a:latin typeface="+mn-lt"/>
                <a:ea typeface="+mn-ea"/>
                <a:cs typeface="+mn-cs"/>
              </a:rPr>
              <a:t>аккаунтам</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Пароли надо периодически менять.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Оптимальная частота смены пароля составляет в среднем раз в полгода для важных для вас сервисов, вроде почты, электронных кошельков, мобильного и интернет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и тому подобного.</a:t>
            </a:r>
          </a:p>
          <a:p>
            <a:r>
              <a:rPr lang="ru-RU" sz="1200" b="1" kern="1200" dirty="0" smtClean="0">
                <a:solidFill>
                  <a:schemeClr val="tx1"/>
                </a:solidFill>
                <a:latin typeface="+mn-lt"/>
                <a:ea typeface="+mn-ea"/>
                <a:cs typeface="+mn-cs"/>
              </a:rPr>
              <a:t>Пароль для входа в платежные сервисы должен быть сложным.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Нельзя использовать в качестве пароля личные данные, которые есть в любой социальной сети: например, свое имя и фамилию, дату своего рождения, клички животных и др. Если ваш пароль ”</a:t>
            </a:r>
            <a:r>
              <a:rPr lang="ru-RU" sz="1200" kern="1200" dirty="0" err="1" smtClean="0">
                <a:solidFill>
                  <a:schemeClr val="tx1"/>
                </a:solidFill>
                <a:latin typeface="+mn-lt"/>
                <a:ea typeface="+mn-ea"/>
                <a:cs typeface="+mn-cs"/>
              </a:rPr>
              <a:t>Мурзик</a:t>
            </a:r>
            <a:r>
              <a:rPr lang="ru-RU" sz="1200" kern="1200" dirty="0" smtClean="0">
                <a:solidFill>
                  <a:schemeClr val="tx1"/>
                </a:solidFill>
                <a:latin typeface="+mn-lt"/>
                <a:ea typeface="+mn-ea"/>
                <a:cs typeface="+mn-cs"/>
              </a:rPr>
              <a:t>“, а в </a:t>
            </a:r>
            <a:r>
              <a:rPr lang="ru-RU" sz="1200" kern="1200" dirty="0" err="1" smtClean="0">
                <a:solidFill>
                  <a:schemeClr val="tx1"/>
                </a:solidFill>
                <a:latin typeface="+mn-lt"/>
                <a:ea typeface="+mn-ea"/>
                <a:cs typeface="+mn-cs"/>
              </a:rPr>
              <a:t>соцсетях</a:t>
            </a:r>
            <a:r>
              <a:rPr lang="ru-RU" sz="1200" kern="1200" dirty="0" smtClean="0">
                <a:solidFill>
                  <a:schemeClr val="tx1"/>
                </a:solidFill>
                <a:latin typeface="+mn-lt"/>
                <a:ea typeface="+mn-ea"/>
                <a:cs typeface="+mn-cs"/>
              </a:rPr>
              <a:t> фотография, которая подписана ”Я с любимым котом </a:t>
            </a:r>
            <a:r>
              <a:rPr lang="ru-RU" sz="1200" kern="1200" dirty="0" err="1" smtClean="0">
                <a:solidFill>
                  <a:schemeClr val="tx1"/>
                </a:solidFill>
                <a:latin typeface="+mn-lt"/>
                <a:ea typeface="+mn-ea"/>
                <a:cs typeface="+mn-cs"/>
              </a:rPr>
              <a:t>Мурзиком</a:t>
            </a:r>
            <a:r>
              <a:rPr lang="ru-RU" sz="1200" kern="1200" dirty="0" smtClean="0">
                <a:solidFill>
                  <a:schemeClr val="tx1"/>
                </a:solidFill>
                <a:latin typeface="+mn-lt"/>
                <a:ea typeface="+mn-ea"/>
                <a:cs typeface="+mn-cs"/>
              </a:rPr>
              <a:t> на диване“, то всякая конфиденциальность отсутствует, и мошеннику проще простого подобрать такой пароль.</a:t>
            </a:r>
          </a:p>
          <a:p>
            <a:r>
              <a:rPr lang="ru-RU" sz="1200" kern="1200" dirty="0" smtClean="0">
                <a:solidFill>
                  <a:schemeClr val="tx1"/>
                </a:solidFill>
                <a:latin typeface="+mn-lt"/>
                <a:ea typeface="+mn-ea"/>
                <a:cs typeface="+mn-cs"/>
              </a:rPr>
              <a:t>Для того чтобы придумать сложный пароль, надо сделать его длинным – как минимум 8 знаков, даже если сайт не требует этого. Кроме длины сложный пароль должен состоять из заглавных и прописных букв, чисел и символов. При такой комбинации знаков мошенникам будет сложнее подобрать пароль. Не очень хорошая идея – создавать пароль путем набора русских слов при включенной английской раскладке. Хакеры уже давно создали специальный словарь, позволяющий перебирать такие пароли.</a:t>
            </a:r>
          </a:p>
          <a:p>
            <a:r>
              <a:rPr lang="ru-RU" sz="1200" b="1" kern="1200" dirty="0" smtClean="0">
                <a:solidFill>
                  <a:schemeClr val="tx1"/>
                </a:solidFill>
                <a:latin typeface="+mn-lt"/>
                <a:ea typeface="+mn-ea"/>
                <a:cs typeface="+mn-cs"/>
              </a:rPr>
              <a:t>Пароль надо держать в голове.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Вот </a:t>
            </a:r>
            <a:r>
              <a:rPr lang="ru-RU" sz="1200" kern="1200" dirty="0" err="1" smtClean="0">
                <a:solidFill>
                  <a:schemeClr val="tx1"/>
                </a:solidFill>
                <a:latin typeface="+mn-lt"/>
                <a:ea typeface="+mn-ea"/>
                <a:cs typeface="+mn-cs"/>
              </a:rPr>
              <a:t>лайфхак</a:t>
            </a:r>
            <a:r>
              <a:rPr lang="ru-RU" sz="1200" kern="1200" dirty="0" smtClean="0">
                <a:solidFill>
                  <a:schemeClr val="tx1"/>
                </a:solidFill>
                <a:latin typeface="+mn-lt"/>
                <a:ea typeface="+mn-ea"/>
                <a:cs typeface="+mn-cs"/>
              </a:rPr>
              <a:t>, как запомнить сложный пароль. Это можно сделать с помощью фразы, короткой поговорки, части песни или детской считалки. Например, можно использовать строчку из песни или только первые буквы ее каждого слова. Также можно использовать специальные символы, заглавные буквы и числа в разных частях пароля, не только в начале или в конце. Например, ”нТгП!уВрМ!1“ (наша Таня громко плачет, уронила в речку мячик) будет надежным паролем, который одновременно легко запомнить. Пароль должен быть таким, чтобы тебе было легко его запомнить, а другим сложно угадать.</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12</a:t>
            </a:fld>
            <a:endParaRPr lang="ru-RU"/>
          </a:p>
        </p:txBody>
      </p:sp>
    </p:spTree>
    <p:extLst>
      <p:ext uri="{BB962C8B-B14F-4D97-AF65-F5344CB8AC3E}">
        <p14:creationId xmlns="" xmlns:p14="http://schemas.microsoft.com/office/powerpoint/2010/main" val="2259698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13. Опасности в интернете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Интернет – целый мир, где есть много полезной информации, разнообразных сервисов и развлечений. Но здесь есть и преступники, мошенники, воры, другие злоумышленники, которые тоже оценили возможности интернета, который позволяет им действовать анонимно. Поэтому, пользуясь интернетом, надо быть осторожными и соблюдать правила безопасности.</a:t>
            </a:r>
          </a:p>
          <a:p>
            <a:r>
              <a:rPr lang="ru-RU" sz="1200" b="1" kern="1200" dirty="0" smtClean="0">
                <a:solidFill>
                  <a:schemeClr val="tx1"/>
                </a:solidFill>
                <a:latin typeface="+mn-lt"/>
                <a:ea typeface="+mn-ea"/>
                <a:cs typeface="+mn-cs"/>
              </a:rPr>
              <a:t>Обязательная установка антивирусных программ.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Любому компьютеру или </a:t>
            </a:r>
            <a:r>
              <a:rPr lang="ru-RU" sz="1200" kern="1200" dirty="0" err="1" smtClean="0">
                <a:solidFill>
                  <a:schemeClr val="tx1"/>
                </a:solidFill>
                <a:latin typeface="+mn-lt"/>
                <a:ea typeface="+mn-ea"/>
                <a:cs typeface="+mn-cs"/>
              </a:rPr>
              <a:t>гаджету</a:t>
            </a:r>
            <a:r>
              <a:rPr lang="ru-RU" sz="1200" kern="1200" dirty="0" smtClean="0">
                <a:solidFill>
                  <a:schemeClr val="tx1"/>
                </a:solidFill>
                <a:latin typeface="+mn-lt"/>
                <a:ea typeface="+mn-ea"/>
                <a:cs typeface="+mn-cs"/>
              </a:rPr>
              <a:t> могут навредить вредоносные программы (или вирусы). Они могут скопировать, повредить или уничтожить важную информацию, отследить наши действия и украсть деньги со счета. Программы ”Трояны“, ”Шпионы“</a:t>
            </a:r>
            <a:r>
              <a:rPr lang="be-BY"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”Черви“, – их множество разновидностей, а суть одна – все это вредные вирусы. Для защиты компьютера на нем надо установить специальные защитные программы и фильтры. Использовать лучше лицензионное </a:t>
            </a:r>
            <a:r>
              <a:rPr lang="be-BY" sz="1200" kern="1200" dirty="0" smtClean="0">
                <a:solidFill>
                  <a:schemeClr val="tx1"/>
                </a:solidFill>
                <a:latin typeface="+mn-lt"/>
                <a:ea typeface="+mn-ea"/>
                <a:cs typeface="+mn-cs"/>
              </a:rPr>
              <a:t>антівірусное </a:t>
            </a:r>
            <a:r>
              <a:rPr lang="ru-RU" sz="1200" kern="1200" dirty="0" smtClean="0">
                <a:solidFill>
                  <a:schemeClr val="tx1"/>
                </a:solidFill>
                <a:latin typeface="+mn-lt"/>
                <a:ea typeface="+mn-ea"/>
                <a:cs typeface="+mn-cs"/>
              </a:rPr>
              <a:t>программное обеспечение с актуальными обновлениями.</a:t>
            </a:r>
          </a:p>
          <a:p>
            <a:r>
              <a:rPr lang="ru-RU" sz="1200" b="1" kern="1200" dirty="0" smtClean="0">
                <a:solidFill>
                  <a:schemeClr val="tx1"/>
                </a:solidFill>
                <a:latin typeface="+mn-lt"/>
                <a:ea typeface="+mn-ea"/>
                <a:cs typeface="+mn-cs"/>
              </a:rPr>
              <a:t>Не пользуйтесь интернет- и мобильным </a:t>
            </a:r>
            <a:r>
              <a:rPr lang="ru-RU" sz="1200" b="1" kern="1200" dirty="0" err="1" smtClean="0">
                <a:solidFill>
                  <a:schemeClr val="tx1"/>
                </a:solidFill>
                <a:latin typeface="+mn-lt"/>
                <a:ea typeface="+mn-ea"/>
                <a:cs typeface="+mn-cs"/>
              </a:rPr>
              <a:t>банкингом</a:t>
            </a:r>
            <a:r>
              <a:rPr lang="ru-RU" sz="1200" b="1" kern="1200" dirty="0" smtClean="0">
                <a:solidFill>
                  <a:schemeClr val="tx1"/>
                </a:solidFill>
                <a:latin typeface="+mn-lt"/>
                <a:ea typeface="+mn-ea"/>
                <a:cs typeface="+mn-cs"/>
              </a:rPr>
              <a:t>, платежными сервисами через общественный </a:t>
            </a:r>
            <a:r>
              <a:rPr lang="ru-RU" sz="1200" b="1" kern="1200" dirty="0" err="1" smtClean="0">
                <a:solidFill>
                  <a:schemeClr val="tx1"/>
                </a:solidFill>
                <a:latin typeface="+mn-lt"/>
                <a:ea typeface="+mn-ea"/>
                <a:cs typeface="+mn-cs"/>
              </a:rPr>
              <a:t>wi-fi</a:t>
            </a:r>
            <a:r>
              <a:rPr lang="ru-RU" sz="1200" b="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Скорее всего, ваши </a:t>
            </a:r>
            <a:r>
              <a:rPr lang="ru-RU" sz="1200" kern="1200" dirty="0" err="1" smtClean="0">
                <a:solidFill>
                  <a:schemeClr val="tx1"/>
                </a:solidFill>
                <a:latin typeface="+mn-lt"/>
                <a:ea typeface="+mn-ea"/>
                <a:cs typeface="+mn-cs"/>
              </a:rPr>
              <a:t>девайсы</a:t>
            </a:r>
            <a:r>
              <a:rPr lang="ru-RU" sz="1200" kern="1200" dirty="0" smtClean="0">
                <a:solidFill>
                  <a:schemeClr val="tx1"/>
                </a:solidFill>
                <a:latin typeface="+mn-lt"/>
                <a:ea typeface="+mn-ea"/>
                <a:cs typeface="+mn-cs"/>
              </a:rPr>
              <a:t> автоматически подключаются к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дома. Естественно, так намного легче, быстрее и удобнее. Также это удобный способ сохранять просмотренные данные. Бесплатный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кажется очень привлекательным, когда вы находитесь в кафе, или за городом. Однако если вы пользуетесь критически важными сайтами, например, интернет </a:t>
            </a:r>
            <a:r>
              <a:rPr lang="ru-RU" sz="1200" kern="1200" dirty="0" err="1" smtClean="0">
                <a:solidFill>
                  <a:schemeClr val="tx1"/>
                </a:solidFill>
                <a:latin typeface="+mn-lt"/>
                <a:ea typeface="+mn-ea"/>
                <a:cs typeface="+mn-cs"/>
              </a:rPr>
              <a:t>банкингом</a:t>
            </a:r>
            <a:r>
              <a:rPr lang="ru-RU" sz="1200" kern="1200" dirty="0" smtClean="0">
                <a:solidFill>
                  <a:schemeClr val="tx1"/>
                </a:solidFill>
                <a:latin typeface="+mn-lt"/>
                <a:ea typeface="+mn-ea"/>
                <a:cs typeface="+mn-cs"/>
              </a:rPr>
              <a:t> или другими сайтами, где вы вводите персональные данные, то важно использовать только те сети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владельцу которых вы доверяете. Многие кафе и рестораны предлагают бесплатный доступ к открытым (незащищенным) сетям для своих клиентов. Но если злоумышленники подключатся к этой открытой сети, они легко смогут получить доступ к информации, которая отправляется на ваш </a:t>
            </a:r>
            <a:r>
              <a:rPr lang="ru-RU" sz="1200" kern="1200" dirty="0" err="1" smtClean="0">
                <a:solidFill>
                  <a:schemeClr val="tx1"/>
                </a:solidFill>
                <a:latin typeface="+mn-lt"/>
                <a:ea typeface="+mn-ea"/>
                <a:cs typeface="+mn-cs"/>
              </a:rPr>
              <a:t>девайс</a:t>
            </a:r>
            <a:r>
              <a:rPr lang="ru-RU" sz="1200" kern="1200" dirty="0" smtClean="0">
                <a:solidFill>
                  <a:schemeClr val="tx1"/>
                </a:solidFill>
                <a:latin typeface="+mn-lt"/>
                <a:ea typeface="+mn-ea"/>
                <a:cs typeface="+mn-cs"/>
              </a:rPr>
              <a:t> и с него и воспользоваться ей. Поэтому следует быть очень осторожным по отношению к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сети и незащищенному каналу, к которым вы подключаетесь.</a:t>
            </a:r>
          </a:p>
          <a:p>
            <a:r>
              <a:rPr lang="be-BY" sz="1200" b="1" kern="1200" dirty="0" smtClean="0">
                <a:solidFill>
                  <a:schemeClr val="tx1"/>
                </a:solidFill>
                <a:latin typeface="+mn-lt"/>
                <a:ea typeface="+mn-ea"/>
                <a:cs typeface="+mn-cs"/>
              </a:rPr>
              <a:t>Не выкладывайте всю </a:t>
            </a:r>
            <a:r>
              <a:rPr lang="ru-RU" sz="1200" b="1" kern="1200" dirty="0" smtClean="0">
                <a:solidFill>
                  <a:schemeClr val="tx1"/>
                </a:solidFill>
                <a:latin typeface="+mn-lt"/>
                <a:ea typeface="+mn-ea"/>
                <a:cs typeface="+mn-cs"/>
              </a:rPr>
              <a:t>и</a:t>
            </a:r>
            <a:r>
              <a:rPr lang="be-BY" sz="1200" b="1" kern="1200" dirty="0" smtClean="0">
                <a:solidFill>
                  <a:schemeClr val="tx1"/>
                </a:solidFill>
                <a:latin typeface="+mn-lt"/>
                <a:ea typeface="+mn-ea"/>
                <a:cs typeface="+mn-cs"/>
              </a:rPr>
              <a:t>нформацию о себе в интернете.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Наши персональные данные – это ключ ко многим нашим тайнам. И их защите уделяется большое внимание даже на законодательном уровне. Но зачастую при помощи социальных сетей, а также </a:t>
            </a:r>
            <a:r>
              <a:rPr lang="ru-RU" sz="1200" kern="1200" dirty="0" err="1" smtClean="0">
                <a:solidFill>
                  <a:schemeClr val="tx1"/>
                </a:solidFill>
                <a:latin typeface="+mn-lt"/>
                <a:ea typeface="+mn-ea"/>
                <a:cs typeface="+mn-cs"/>
              </a:rPr>
              <a:t>блогов</a:t>
            </a:r>
            <a:r>
              <a:rPr lang="ru-RU" sz="1200" kern="1200" dirty="0" smtClean="0">
                <a:solidFill>
                  <a:schemeClr val="tx1"/>
                </a:solidFill>
                <a:latin typeface="+mn-lt"/>
                <a:ea typeface="+mn-ea"/>
                <a:cs typeface="+mn-cs"/>
              </a:rPr>
              <a:t> люди сообщают о себе всю конфиденциальную информацию и весьма легко составить полную анкету человека – узнать о дате рождения, где он живет, кто проживает вместе с ним (и даже когда его не бывает дома), где он учится и как предпочитает проводить свободное время. </a:t>
            </a:r>
          </a:p>
          <a:p>
            <a:r>
              <a:rPr lang="ru-RU" sz="1200" kern="1200" dirty="0" smtClean="0">
                <a:solidFill>
                  <a:schemeClr val="tx1"/>
                </a:solidFill>
                <a:latin typeface="+mn-lt"/>
                <a:ea typeface="+mn-ea"/>
                <a:cs typeface="+mn-cs"/>
              </a:rPr>
              <a:t>Всю эту информацию надо держать в тайне. Что касается работы с платежными сервисами, тут надо быть осторожными вдвойне и никому не сообщать логин, пароль, сеансовые ключи, личные данные. Не стоит также позволять браузерам сохранять данные карточки для упрощения совершения платежей в будущем.</a:t>
            </a:r>
          </a:p>
          <a:p>
            <a:r>
              <a:rPr lang="be-BY" sz="1200" b="1" kern="1200" dirty="0" smtClean="0">
                <a:solidFill>
                  <a:schemeClr val="tx1"/>
                </a:solidFill>
                <a:latin typeface="+mn-lt"/>
                <a:ea typeface="+mn-ea"/>
                <a:cs typeface="+mn-cs"/>
              </a:rPr>
              <a:t>Виртуальный собеседник может выдавать себя за другого.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Отсутствием возможности видеть и слышать других пользователей легко воспользоваться. Знайте, что виртуальные знакомые могут быть не теми, за кого себя выдают. Нельзя слишком доверять знакомцам в сети.</a:t>
            </a:r>
          </a:p>
          <a:p>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13</a:t>
            </a:fld>
            <a:endParaRPr lang="ru-RU"/>
          </a:p>
        </p:txBody>
      </p:sp>
    </p:spTree>
    <p:extLst>
      <p:ext uri="{BB962C8B-B14F-4D97-AF65-F5344CB8AC3E}">
        <p14:creationId xmlns="" xmlns:p14="http://schemas.microsoft.com/office/powerpoint/2010/main" val="1298813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14. Мошенники на досках объявлений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Такой огромный виртуальный рынок, как площадка с объявлениями о продаже и покупке разных вещей и оказании услуг, конечно же, тоже привлекает мошенников. Ведь здесь можно поживиться чужими деньгами.</a:t>
            </a:r>
          </a:p>
          <a:p>
            <a:r>
              <a:rPr lang="ru-RU" sz="1200" kern="1200" dirty="0" smtClean="0">
                <a:solidFill>
                  <a:schemeClr val="tx1"/>
                </a:solidFill>
                <a:latin typeface="+mn-lt"/>
                <a:ea typeface="+mn-ea"/>
                <a:cs typeface="+mn-cs"/>
              </a:rPr>
              <a:t>Самая распространенная мошенническая схема со стороны продавца выглядит так: вы находите привлекательное по цене или другим признакам объявление. Вас просят отправить аванс или предоплату до того как вы встретитесь с продавцом, чтобы подтвердить свои намерения или ”отложить“ востребованный товар. Для получения предоплаты продавец предлагает перевод на карточку, оплату на счет мобильного телефона или денежный перевод частному лицу. После получения предоплаты мошенник перестанет отвечать на ваши звонки, а доказать факт мошенничества не получится, так как вы добровольно перевели деньги частному лицу.</a:t>
            </a:r>
          </a:p>
          <a:p>
            <a:r>
              <a:rPr lang="ru-RU" sz="1200" kern="1200" dirty="0" smtClean="0">
                <a:solidFill>
                  <a:schemeClr val="tx1"/>
                </a:solidFill>
                <a:latin typeface="+mn-lt"/>
                <a:ea typeface="+mn-ea"/>
                <a:cs typeface="+mn-cs"/>
              </a:rPr>
              <a:t>Но не только продавцы бывают мошенниками. Некоторых покупателей тоже стоит опасаться. Представьте, вы разместили объявление и спустя некоторое время с вами связывается ”покупатель“, который готов перечислить вам предоплату или полностью оплатить товар, но только переводом на банковскую карточку. Приехать лично он не может, но обещает прислать курьера или своего родственника на следующий день. А деньги готов перечислить прямо сейчас и для этого просит у вас реквизиты карты. Если вы поверили и дали номер своей карты, через некоторое время будет повторный звонок, и ”покупатель“ попросит продиктовать ему код из </a:t>
            </a:r>
            <a:r>
              <a:rPr lang="ru-RU" sz="1200" kern="1200" dirty="0" err="1" smtClean="0">
                <a:solidFill>
                  <a:schemeClr val="tx1"/>
                </a:solidFill>
                <a:latin typeface="+mn-lt"/>
                <a:ea typeface="+mn-ea"/>
                <a:cs typeface="+mn-cs"/>
              </a:rPr>
              <a:t>смс-сообщения</a:t>
            </a:r>
            <a:r>
              <a:rPr lang="ru-RU" sz="1200" kern="1200" dirty="0" smtClean="0">
                <a:solidFill>
                  <a:schemeClr val="tx1"/>
                </a:solidFill>
                <a:latin typeface="+mn-lt"/>
                <a:ea typeface="+mn-ea"/>
                <a:cs typeface="+mn-cs"/>
              </a:rPr>
              <a:t>, полученный вами от банка. Если сделать это, ваша карточка будет привязана к чужому виртуальному счету и с нее можно будет снять все доступные деньги.</a:t>
            </a:r>
          </a:p>
          <a:p>
            <a:r>
              <a:rPr lang="ru-RU" sz="1200" kern="1200" dirty="0" smtClean="0">
                <a:solidFill>
                  <a:schemeClr val="tx1"/>
                </a:solidFill>
                <a:latin typeface="+mn-lt"/>
                <a:ea typeface="+mn-ea"/>
                <a:cs typeface="+mn-cs"/>
              </a:rPr>
              <a:t>Пусть вас насторожат следующие факты:</a:t>
            </a:r>
          </a:p>
          <a:p>
            <a:r>
              <a:rPr lang="ru-RU" sz="1200" kern="1200" dirty="0" smtClean="0">
                <a:solidFill>
                  <a:schemeClr val="tx1"/>
                </a:solidFill>
                <a:latin typeface="+mn-lt"/>
                <a:ea typeface="+mn-ea"/>
                <a:cs typeface="+mn-cs"/>
              </a:rPr>
              <a:t>Товар продается исключительно по предоплате. Никогда не переводите предоплату, пока не получите товар/услугу</a:t>
            </a:r>
            <a:r>
              <a:rPr lang="be-BY" sz="1200" kern="1200" dirty="0" smtClean="0">
                <a:solidFill>
                  <a:schemeClr val="tx1"/>
                </a:solidFill>
                <a:latin typeface="+mn-lt"/>
                <a:ea typeface="+mn-ea"/>
                <a:cs typeface="+mn-cs"/>
              </a:rPr>
              <a:t>: у</a:t>
            </a:r>
            <a:r>
              <a:rPr lang="ru-RU" sz="1200" kern="1200" dirty="0" err="1" smtClean="0">
                <a:solidFill>
                  <a:schemeClr val="tx1"/>
                </a:solidFill>
                <a:latin typeface="+mn-lt"/>
                <a:ea typeface="+mn-ea"/>
                <a:cs typeface="+mn-cs"/>
              </a:rPr>
              <a:t>тром</a:t>
            </a:r>
            <a:r>
              <a:rPr lang="ru-RU" sz="1200" kern="1200" dirty="0" smtClean="0">
                <a:solidFill>
                  <a:schemeClr val="tx1"/>
                </a:solidFill>
                <a:latin typeface="+mn-lt"/>
                <a:ea typeface="+mn-ea"/>
                <a:cs typeface="+mn-cs"/>
              </a:rPr>
              <a:t> деньги – вечером стулья.</a:t>
            </a:r>
          </a:p>
          <a:p>
            <a:r>
              <a:rPr lang="be-BY" sz="1200" kern="1200" dirty="0" smtClean="0">
                <a:solidFill>
                  <a:schemeClr val="tx1"/>
                </a:solidFill>
                <a:latin typeface="+mn-lt"/>
                <a:ea typeface="+mn-ea"/>
                <a:cs typeface="+mn-cs"/>
              </a:rPr>
              <a:t>С</a:t>
            </a:r>
            <a:r>
              <a:rPr lang="ru-RU" sz="1200" kern="1200" dirty="0" smtClean="0">
                <a:solidFill>
                  <a:schemeClr val="tx1"/>
                </a:solidFill>
                <a:latin typeface="+mn-lt"/>
                <a:ea typeface="+mn-ea"/>
                <a:cs typeface="+mn-cs"/>
              </a:rPr>
              <a:t>лишком низкая цена. Не кидайтесь на дешевый товар. Вспомните, где бывает бесплатный сыр?</a:t>
            </a:r>
          </a:p>
          <a:p>
            <a:r>
              <a:rPr lang="ru-RU" sz="1200" kern="1200" dirty="0" smtClean="0">
                <a:solidFill>
                  <a:schemeClr val="tx1"/>
                </a:solidFill>
                <a:latin typeface="+mn-lt"/>
                <a:ea typeface="+mn-ea"/>
                <a:cs typeface="+mn-cs"/>
              </a:rPr>
              <a:t>Обманщики соглашаются купить выставленный товар не глядя. У них, как правило, особенные жизненные обстоятельства, они торопятся, и не готовы встречаться лично.</a:t>
            </a:r>
          </a:p>
          <a:p>
            <a:r>
              <a:rPr lang="ru-RU" sz="1200" kern="1200" dirty="0" smtClean="0">
                <a:solidFill>
                  <a:schemeClr val="tx1"/>
                </a:solidFill>
                <a:latin typeface="+mn-lt"/>
                <a:ea typeface="+mn-ea"/>
                <a:cs typeface="+mn-cs"/>
              </a:rPr>
              <a:t>Просят личную информацию, выписки банковских счетов. Не давайте никому никакую персональную информацию, данные карты, коды, которые приходят в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14</a:t>
            </a:fld>
            <a:endParaRPr lang="ru-RU"/>
          </a:p>
        </p:txBody>
      </p:sp>
    </p:spTree>
    <p:extLst>
      <p:ext uri="{BB962C8B-B14F-4D97-AF65-F5344CB8AC3E}">
        <p14:creationId xmlns="" xmlns:p14="http://schemas.microsoft.com/office/powerpoint/2010/main" val="1426964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15. Правила безопасности в интернете</a:t>
            </a:r>
            <a:endParaRPr lang="ru-RU" sz="120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Итак, давайте подытожим важные моменты для того, чтобы наши деньги оставались в безопасности, когда мы пользуемся интернетом:</a:t>
            </a:r>
          </a:p>
          <a:p>
            <a:pPr lvl="0"/>
            <a:r>
              <a:rPr lang="ru-RU" sz="1200" kern="1200" dirty="0" smtClean="0">
                <a:solidFill>
                  <a:schemeClr val="tx1"/>
                </a:solidFill>
                <a:latin typeface="+mn-lt"/>
                <a:ea typeface="+mn-ea"/>
                <a:cs typeface="+mn-cs"/>
              </a:rPr>
              <a:t>Обязательно установить на </a:t>
            </a:r>
            <a:r>
              <a:rPr lang="ru-RU" sz="1200" kern="1200" dirty="0" err="1" smtClean="0">
                <a:solidFill>
                  <a:schemeClr val="tx1"/>
                </a:solidFill>
                <a:latin typeface="+mn-lt"/>
                <a:ea typeface="+mn-ea"/>
                <a:cs typeface="+mn-cs"/>
              </a:rPr>
              <a:t>гаджетах</a:t>
            </a:r>
            <a:r>
              <a:rPr lang="ru-RU" sz="1200" kern="1200" dirty="0" smtClean="0">
                <a:solidFill>
                  <a:schemeClr val="tx1"/>
                </a:solidFill>
                <a:latin typeface="+mn-lt"/>
                <a:ea typeface="+mn-ea"/>
                <a:cs typeface="+mn-cs"/>
              </a:rPr>
              <a:t> антивирусное обеспечение.</a:t>
            </a:r>
          </a:p>
          <a:p>
            <a:pPr lvl="0"/>
            <a:r>
              <a:rPr lang="ru-RU" sz="1200" kern="1200" dirty="0" smtClean="0">
                <a:solidFill>
                  <a:schemeClr val="tx1"/>
                </a:solidFill>
                <a:latin typeface="+mn-lt"/>
                <a:ea typeface="+mn-ea"/>
                <a:cs typeface="+mn-cs"/>
              </a:rPr>
              <a:t>Надо убедиться, что перед вами не подделка сайта, где вы будете вводить свои данные.</a:t>
            </a:r>
          </a:p>
          <a:p>
            <a:pPr lvl="0"/>
            <a:r>
              <a:rPr lang="ru-RU" sz="1200" kern="1200" dirty="0" smtClean="0">
                <a:solidFill>
                  <a:schemeClr val="tx1"/>
                </a:solidFill>
                <a:latin typeface="+mn-lt"/>
                <a:ea typeface="+mn-ea"/>
                <a:cs typeface="+mn-cs"/>
              </a:rPr>
              <a:t>Нельзя никому сообщать или передавать логин, пароль, сеансовый ключ, другие личные данные для входа в 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a:t>
            </a:r>
          </a:p>
          <a:p>
            <a:pPr lvl="0"/>
            <a:r>
              <a:rPr lang="ru-RU" sz="1200" kern="1200" dirty="0" smtClean="0">
                <a:solidFill>
                  <a:schemeClr val="tx1"/>
                </a:solidFill>
                <a:latin typeface="+mn-lt"/>
                <a:ea typeface="+mn-ea"/>
                <a:cs typeface="+mn-cs"/>
              </a:rPr>
              <a:t>Пароль для входа в 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должен быть надежным, его лучше всего запоминать (не записывать) и периодически менять.</a:t>
            </a:r>
          </a:p>
          <a:p>
            <a:pPr lvl="0"/>
            <a:r>
              <a:rPr lang="ru-RU" sz="1200" kern="1200" dirty="0" smtClean="0">
                <a:solidFill>
                  <a:schemeClr val="tx1"/>
                </a:solidFill>
                <a:latin typeface="+mn-lt"/>
                <a:ea typeface="+mn-ea"/>
                <a:cs typeface="+mn-cs"/>
              </a:rPr>
              <a:t>Не рекомендуется заходить на персональную страницу интернет- и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с чужих электронных устройств и передавать свои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для использования другому человеку. Но если это все-таки необходимо, то надо проверять не сохранились ли ваши персональные данные на чужом устройстве.</a:t>
            </a:r>
          </a:p>
          <a:p>
            <a:pPr lvl="0"/>
            <a:r>
              <a:rPr lang="ru-RU" sz="1200" kern="1200" dirty="0" smtClean="0">
                <a:solidFill>
                  <a:schemeClr val="tx1"/>
                </a:solidFill>
                <a:latin typeface="+mn-lt"/>
                <a:ea typeface="+mn-ea"/>
                <a:cs typeface="+mn-cs"/>
              </a:rPr>
              <a:t>Помните, что ваш виртуальный друг может быть не тот, за кого себя выдает.</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15</a:t>
            </a:fld>
            <a:endParaRPr lang="ru-RU"/>
          </a:p>
        </p:txBody>
      </p:sp>
    </p:spTree>
    <p:extLst>
      <p:ext uri="{BB962C8B-B14F-4D97-AF65-F5344CB8AC3E}">
        <p14:creationId xmlns="" xmlns:p14="http://schemas.microsoft.com/office/powerpoint/2010/main" val="3741487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16. Безопасный мобильный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Не так давно мобильные телефоны умели только звонить и отправлять </a:t>
            </a:r>
            <a:r>
              <a:rPr lang="ru-RU" sz="1200" kern="1200" dirty="0" err="1" smtClean="0">
                <a:solidFill>
                  <a:schemeClr val="tx1"/>
                </a:solidFill>
                <a:latin typeface="+mn-lt"/>
                <a:ea typeface="+mn-ea"/>
                <a:cs typeface="+mn-cs"/>
              </a:rPr>
              <a:t>смс-сообщения</a:t>
            </a:r>
            <a:r>
              <a:rPr lang="ru-RU" sz="1200" kern="1200" dirty="0" smtClean="0">
                <a:solidFill>
                  <a:schemeClr val="tx1"/>
                </a:solidFill>
                <a:latin typeface="+mn-lt"/>
                <a:ea typeface="+mn-ea"/>
                <a:cs typeface="+mn-cs"/>
              </a:rPr>
              <a:t>. Сегодня мобильные устройства превратились в портативные </a:t>
            </a:r>
            <a:r>
              <a:rPr lang="ru-RU" sz="1200" kern="1200" dirty="0" err="1" smtClean="0">
                <a:solidFill>
                  <a:schemeClr val="tx1"/>
                </a:solidFill>
                <a:latin typeface="+mn-lt"/>
                <a:ea typeface="+mn-ea"/>
                <a:cs typeface="+mn-cs"/>
              </a:rPr>
              <a:t>мультимедийные</a:t>
            </a:r>
            <a:r>
              <a:rPr lang="ru-RU" sz="1200" kern="1200" dirty="0" smtClean="0">
                <a:solidFill>
                  <a:schemeClr val="tx1"/>
                </a:solidFill>
                <a:latin typeface="+mn-lt"/>
                <a:ea typeface="+mn-ea"/>
                <a:cs typeface="+mn-cs"/>
              </a:rPr>
              <a:t> центры, фотоаппараты и рабочие мини-компьютеры, они позволяют совершать широкий спектр платежных и других операций (оплачивать товары и услуги, переводить денежные средства, пополнять вкладные счета, осуществлять покупки через интернет и многое-многое другое). Все это расширяет возможности пользователей мобильных устройств. Но это также делает мобильный телефон очень привлекательным для мошенников. </a:t>
            </a:r>
          </a:p>
          <a:p>
            <a:r>
              <a:rPr lang="ru-RU" sz="1200" kern="1200" dirty="0" smtClean="0">
                <a:solidFill>
                  <a:schemeClr val="tx1"/>
                </a:solidFill>
                <a:latin typeface="+mn-lt"/>
                <a:ea typeface="+mn-ea"/>
                <a:cs typeface="+mn-cs"/>
              </a:rPr>
              <a:t>В этом разделе мы поговорим о возможностях и безопасности наших мобильных, а также рассмотрим основные разновидности мобильного мошенничества.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16</a:t>
            </a:fld>
            <a:endParaRPr lang="ru-RU"/>
          </a:p>
        </p:txBody>
      </p:sp>
    </p:spTree>
    <p:extLst>
      <p:ext uri="{BB962C8B-B14F-4D97-AF65-F5344CB8AC3E}">
        <p14:creationId xmlns="" xmlns:p14="http://schemas.microsoft.com/office/powerpoint/2010/main" val="3889104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17. Возможности мобильного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Современные способы оплаты товаров и услуг, которые ориентируются на внедрение новейших технологий, развиваются семимильными шагами.</a:t>
            </a:r>
          </a:p>
          <a:p>
            <a:r>
              <a:rPr lang="ru-RU" sz="1200" b="1" kern="1200" dirty="0" smtClean="0">
                <a:solidFill>
                  <a:schemeClr val="tx1"/>
                </a:solidFill>
                <a:latin typeface="+mn-lt"/>
                <a:ea typeface="+mn-ea"/>
                <a:cs typeface="+mn-cs"/>
              </a:rPr>
              <a:t>Бесконтактная оплата мобильным телефоном.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Сегодня мобильный телефон способен выполнять роль банковской бесконтактной карточки. Для пользователя единственное отличие заключается в том, что к терминалу в магазине он приложит не карточку, а телефон. Чтобы пользоваться таким способом оплаты, необходимо один раз ввести реквизиты карточки в платежное приложение, находящееся в смартфоне. После этого можно производить оплату, используя смартфон вместо карточки.</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Оплата с помощью QR-кода.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Внешне QR-код (с англ. – </a:t>
            </a:r>
            <a:r>
              <a:rPr lang="ru-RU" sz="1200" kern="1200" dirty="0" err="1" smtClean="0">
                <a:solidFill>
                  <a:schemeClr val="tx1"/>
                </a:solidFill>
                <a:latin typeface="+mn-lt"/>
                <a:ea typeface="+mn-ea"/>
                <a:cs typeface="+mn-cs"/>
              </a:rPr>
              <a:t>quick</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response</a:t>
            </a:r>
            <a:r>
              <a:rPr lang="ru-RU" sz="1200" kern="1200" dirty="0" smtClean="0">
                <a:solidFill>
                  <a:schemeClr val="tx1"/>
                </a:solidFill>
                <a:latin typeface="+mn-lt"/>
                <a:ea typeface="+mn-ea"/>
                <a:cs typeface="+mn-cs"/>
              </a:rPr>
              <a:t> переводится как быстрый ответ) – это квадратный штрих-код, состоящий из черных точек и пробелов. Многие компании используют эти коды для хранения и распространения самой различной информации. Это может быть, например, обычный текст, адрес в сети интернет, контактные данные человека или платежные реквизиты.</a:t>
            </a:r>
          </a:p>
          <a:p>
            <a:r>
              <a:rPr lang="ru-RU" sz="1200" kern="1200" dirty="0" smtClean="0">
                <a:solidFill>
                  <a:schemeClr val="tx1"/>
                </a:solidFill>
                <a:latin typeface="+mn-lt"/>
                <a:ea typeface="+mn-ea"/>
                <a:cs typeface="+mn-cs"/>
              </a:rPr>
              <a:t>Воспользоваться таким способом оплаты несложно. Если магазин, в котором вы собираетесь совершить покупку или ресторан, в котором вы ужинаете </a:t>
            </a:r>
            <a:r>
              <a:rPr lang="ru-RU" sz="1200" kern="1200" dirty="0" err="1" smtClean="0">
                <a:solidFill>
                  <a:schemeClr val="tx1"/>
                </a:solidFill>
                <a:latin typeface="+mn-lt"/>
                <a:ea typeface="+mn-ea"/>
                <a:cs typeface="+mn-cs"/>
              </a:rPr>
              <a:t>подкючены</a:t>
            </a:r>
            <a:r>
              <a:rPr lang="ru-RU" sz="1200" kern="1200" dirty="0" smtClean="0">
                <a:solidFill>
                  <a:schemeClr val="tx1"/>
                </a:solidFill>
                <a:latin typeface="+mn-lt"/>
                <a:ea typeface="+mn-ea"/>
                <a:cs typeface="+mn-cs"/>
              </a:rPr>
              <a:t> к сервису оплаты посредством QR-кода, то выбрав товар ли заказав услугу, вам достаточно отсканировать QR-код, который соответствует данному товару или услуге и оплатить. Отсканировать QR-код можно специальным приложением на смартфоне или, используя приложение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либо приложение вашего сотового оператора с поддержкой QR-кодов. Функцию оплаты посредством QR-кодов активно внедряют в свои мобильные приложения банки Республики Беларусь.</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17</a:t>
            </a:fld>
            <a:endParaRPr lang="ru-RU"/>
          </a:p>
        </p:txBody>
      </p:sp>
    </p:spTree>
    <p:extLst>
      <p:ext uri="{BB962C8B-B14F-4D97-AF65-F5344CB8AC3E}">
        <p14:creationId xmlns="" xmlns:p14="http://schemas.microsoft.com/office/powerpoint/2010/main" val="3066966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18. Ограничение доступа к </a:t>
            </a:r>
            <a:r>
              <a:rPr lang="ru-RU" sz="1200" b="1" kern="1200" dirty="0" err="1" smtClean="0">
                <a:solidFill>
                  <a:schemeClr val="tx1"/>
                </a:solidFill>
                <a:latin typeface="+mn-lt"/>
                <a:ea typeface="+mn-ea"/>
                <a:cs typeface="+mn-cs"/>
              </a:rPr>
              <a:t>гаджету</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Если ваш телефон попадет в руки к злоумышленникам, те воспользуются возможностями вашего мобильного телефона для своих целей. Поэтому обязательно надо установить себе на телефон функцию автоматической блокировки экрана, и желательно с паролем или другим способом аутентификации (сегодня это может быть графический ключ, отпечаток пальца или даже сканирование вашего лица).</a:t>
            </a:r>
          </a:p>
          <a:p>
            <a:r>
              <a:rPr lang="ru-RU" sz="1200" kern="1200" dirty="0" smtClean="0">
                <a:solidFill>
                  <a:schemeClr val="tx1"/>
                </a:solidFill>
                <a:latin typeface="+mn-lt"/>
                <a:ea typeface="+mn-ea"/>
                <a:cs typeface="+mn-cs"/>
              </a:rPr>
              <a:t>Создавать надежные графические ключи на </a:t>
            </a:r>
            <a:r>
              <a:rPr lang="ru-RU" sz="1200" kern="1200" dirty="0" err="1" smtClean="0">
                <a:solidFill>
                  <a:schemeClr val="tx1"/>
                </a:solidFill>
                <a:latin typeface="+mn-lt"/>
                <a:ea typeface="+mn-ea"/>
                <a:cs typeface="+mn-cs"/>
              </a:rPr>
              <a:t>девайсах</a:t>
            </a:r>
            <a:r>
              <a:rPr lang="ru-RU" sz="1200" kern="1200" dirty="0" smtClean="0">
                <a:solidFill>
                  <a:schemeClr val="tx1"/>
                </a:solidFill>
                <a:latin typeface="+mn-lt"/>
                <a:ea typeface="+mn-ea"/>
                <a:cs typeface="+mn-cs"/>
              </a:rPr>
              <a:t> также важно, как сложные пароли с разными цифрами, буквами и символами. К сожалению, многие люди не устанавливают хорошие графические ключи. У половины пользователей мобильных телефонов, у кого есть такой графический ключ, он начинаются в левом верхнем углу, а еще у половины – ключи представляют собой форму первой буквы фамилии или имени человека. Надежный графический ключ состоит из пересекающихся друг с другом линий. Также важно отключить опцию ”сделать видимым“, чтобы никто не смог увидеть пароль (ключ), когда вы его вводите.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 помощью вредоносных программ также можно легко получить все, что нужно для доступа к платежным сервисам. Самый распространенный вариант, установка на ваш телефон программы-вируса, который передает все данные злоумышленнику. Под предлогом позвонить, злоумышленники просят смартфон, и незаметно устанавливают на нем программное обеспечение, после чего, имеют возможность от имени владельца осуществлять различные действия. Далее с помощью таких программ мошенник получает ваши данные и может с легкость перевести ваши деньги себе на счет. Не передавайте ваши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в чужие руки.</a:t>
            </a:r>
          </a:p>
          <a:p>
            <a:r>
              <a:rPr lang="ru-RU" sz="1200" kern="1200" dirty="0" smtClean="0">
                <a:solidFill>
                  <a:schemeClr val="tx1"/>
                </a:solidFill>
                <a:latin typeface="+mn-lt"/>
                <a:ea typeface="+mn-ea"/>
                <a:cs typeface="+mn-cs"/>
              </a:rPr>
              <a:t>Пользуйтесь антивирусным программным обеспечением и обновляйте его!</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18</a:t>
            </a:fld>
            <a:endParaRPr lang="ru-RU"/>
          </a:p>
        </p:txBody>
      </p:sp>
    </p:spTree>
    <p:extLst>
      <p:ext uri="{BB962C8B-B14F-4D97-AF65-F5344CB8AC3E}">
        <p14:creationId xmlns="" xmlns:p14="http://schemas.microsoft.com/office/powerpoint/2010/main" val="2711645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19. Мобильные </a:t>
            </a:r>
            <a:r>
              <a:rPr lang="ru-RU" sz="1200" kern="1200" dirty="0" smtClean="0">
                <a:solidFill>
                  <a:schemeClr val="tx1"/>
                </a:solidFill>
                <a:latin typeface="+mn-lt"/>
                <a:ea typeface="+mn-ea"/>
                <a:cs typeface="+mn-cs"/>
              </a:rPr>
              <a:t>”</a:t>
            </a:r>
            <a:r>
              <a:rPr lang="ru-RU" sz="1200" b="1" kern="1200" dirty="0" smtClean="0">
                <a:solidFill>
                  <a:schemeClr val="tx1"/>
                </a:solidFill>
                <a:latin typeface="+mn-lt"/>
                <a:ea typeface="+mn-ea"/>
                <a:cs typeface="+mn-cs"/>
              </a:rPr>
              <a:t>разводки</a:t>
            </a:r>
            <a:r>
              <a:rPr lang="ru-RU"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ru-RU" sz="1200" b="1" kern="1200" dirty="0" err="1" smtClean="0">
                <a:solidFill>
                  <a:schemeClr val="tx1"/>
                </a:solidFill>
                <a:latin typeface="+mn-lt"/>
                <a:ea typeface="+mn-ea"/>
                <a:cs typeface="+mn-cs"/>
              </a:rPr>
              <a:t>СМС-рассылки</a:t>
            </a:r>
            <a:r>
              <a:rPr lang="ru-RU" sz="1200" b="1" kern="1200" dirty="0" smtClean="0">
                <a:solidFill>
                  <a:schemeClr val="tx1"/>
                </a:solidFill>
                <a:latin typeface="+mn-lt"/>
                <a:ea typeface="+mn-ea"/>
                <a:cs typeface="+mn-cs"/>
              </a:rPr>
              <a:t> о выигрышах и бонусах.</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Получали ли вы когда-нибудь сообщение о том, что вы вдруг стали богатым наследником, и чтобы получить деньги, вам только надо заплатить комиссию за банковский перевод или что-то подобное. Также вы можете получить </a:t>
            </a:r>
            <a:r>
              <a:rPr lang="ru-RU" sz="1200" kern="1200" dirty="0" err="1" smtClean="0">
                <a:solidFill>
                  <a:schemeClr val="tx1"/>
                </a:solidFill>
                <a:latin typeface="+mn-lt"/>
                <a:ea typeface="+mn-ea"/>
                <a:cs typeface="+mn-cs"/>
              </a:rPr>
              <a:t>смс-сообщение</a:t>
            </a:r>
            <a:r>
              <a:rPr lang="ru-RU" sz="1200" kern="1200" dirty="0" smtClean="0">
                <a:solidFill>
                  <a:schemeClr val="tx1"/>
                </a:solidFill>
                <a:latin typeface="+mn-lt"/>
                <a:ea typeface="+mn-ea"/>
                <a:cs typeface="+mn-cs"/>
              </a:rPr>
              <a:t>, в котором вы якобы являетесь победителем в лотерее или выиграли ценный подарок. Такие письма могут приходить и по электронной почте. Лучше всего такие письма не открывать и сразу отправлять в папку ”спам“.</a:t>
            </a:r>
          </a:p>
          <a:p>
            <a:r>
              <a:rPr lang="ru-RU" sz="1200" kern="1200" dirty="0" smtClean="0">
                <a:solidFill>
                  <a:schemeClr val="tx1"/>
                </a:solidFill>
                <a:latin typeface="+mn-lt"/>
                <a:ea typeface="+mn-ea"/>
                <a:cs typeface="+mn-cs"/>
              </a:rPr>
              <a:t>Нужно помнить, что обогатиться подобным образом просто невозможно. Это опять-таки уловки мошенников, которые пытаются играть на наших слабостях и эмоциях. Такие письма также опасны тем, что в них может быть заложен вирус, который поможет ворам добраться к вашим персональным данным, а в последствии к деньгам.</a:t>
            </a:r>
          </a:p>
          <a:p>
            <a:r>
              <a:rPr lang="ru-RU" sz="1200" b="1" kern="1200" dirty="0" err="1" smtClean="0">
                <a:solidFill>
                  <a:schemeClr val="tx1"/>
                </a:solidFill>
                <a:latin typeface="+mn-lt"/>
                <a:ea typeface="+mn-ea"/>
                <a:cs typeface="+mn-cs"/>
              </a:rPr>
              <a:t>СМС-рассылки</a:t>
            </a:r>
            <a:r>
              <a:rPr lang="ru-RU" sz="1200" b="1" kern="1200" dirty="0" smtClean="0">
                <a:solidFill>
                  <a:schemeClr val="tx1"/>
                </a:solidFill>
                <a:latin typeface="+mn-lt"/>
                <a:ea typeface="+mn-ea"/>
                <a:cs typeface="+mn-cs"/>
              </a:rPr>
              <a:t> с просьбами о помощи</a:t>
            </a:r>
            <a:r>
              <a:rPr lang="ru-RU" sz="1200" b="1" i="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Или такая ситуация. Мошенники делают рассылку следующего содержания: ”Маша, это Вася. У меня проблемы. Помоги мне, надо срочно 100 рублей! “. Или абонент сотовой связи получает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”Сынок, я попала в беду, положи мне на такой-то номер 50 рублей. Потом все объясню“.</a:t>
            </a:r>
          </a:p>
          <a:p>
            <a:r>
              <a:rPr lang="ru-RU" sz="1200" kern="1200" dirty="0" smtClean="0">
                <a:solidFill>
                  <a:schemeClr val="tx1"/>
                </a:solidFill>
                <a:latin typeface="+mn-lt"/>
                <a:ea typeface="+mn-ea"/>
                <a:cs typeface="+mn-cs"/>
              </a:rPr>
              <a:t>Простейшие схемы ”мобильной разводки“ работают ”наудачу“. Разумеется, текст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может быть каким угодно: это может быть отсутствие денег на поезд в другом городе, ”украденный кошелек“ и др. Обычно мошенники просят перевести им деньги, хотя некоторые могут попросить и данные вашей банковской карты.</a:t>
            </a:r>
          </a:p>
          <a:p>
            <a:r>
              <a:rPr lang="ru-RU" sz="1200" kern="1200" dirty="0" smtClean="0">
                <a:solidFill>
                  <a:schemeClr val="tx1"/>
                </a:solidFill>
                <a:latin typeface="+mn-lt"/>
                <a:ea typeface="+mn-ea"/>
                <a:cs typeface="+mn-cs"/>
              </a:rPr>
              <a:t>Смысл ”разводки“ в том, что жертва верит в то, что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действительно от знакомого ей человека и тут же переводит ему запрошенную сумму.</a:t>
            </a:r>
          </a:p>
          <a:p>
            <a:r>
              <a:rPr lang="ru-RU" sz="1200" kern="1200" dirty="0" smtClean="0">
                <a:solidFill>
                  <a:schemeClr val="tx1"/>
                </a:solidFill>
                <a:latin typeface="+mn-lt"/>
                <a:ea typeface="+mn-ea"/>
                <a:cs typeface="+mn-cs"/>
              </a:rPr>
              <a:t>Также часто бывают ситуации, когда мошенники взламывают ваши социальные сети, и пишут от имени ваших знакомых или родных. Если адресат просит выручить или одолжить ему деньги, вам в первую очередь надо насторожиться, и не поверить. Далее – позвоните тому, кто просит у вас деньги, или найдите другой способ убедиться, что вы общаетесь именно со своим родственником или другом, прежде чем дать какую-либо информацию или перевести деньги. Скорее всего, у него все в порядке, и он даже не подозревает о том, что от его имени отправлено сообщение.</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19</a:t>
            </a:fld>
            <a:endParaRPr lang="ru-RU"/>
          </a:p>
        </p:txBody>
      </p:sp>
    </p:spTree>
    <p:extLst>
      <p:ext uri="{BB962C8B-B14F-4D97-AF65-F5344CB8AC3E}">
        <p14:creationId xmlns="" xmlns:p14="http://schemas.microsoft.com/office/powerpoint/2010/main" val="4151324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20. Платные опции и </a:t>
            </a:r>
            <a:r>
              <a:rPr lang="ru-RU" sz="1200" b="1" kern="1200" dirty="0" err="1" smtClean="0">
                <a:solidFill>
                  <a:schemeClr val="tx1"/>
                </a:solidFill>
                <a:latin typeface="+mn-lt"/>
                <a:ea typeface="+mn-ea"/>
                <a:cs typeface="+mn-cs"/>
              </a:rPr>
              <a:t>контент</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Существует много сервисов, где можно скачать и установить на свой мобильный телефон обновленные и новые программы, которые расширяют возможности наших </a:t>
            </a:r>
            <a:r>
              <a:rPr lang="ru-RU" sz="1200" kern="1200" dirty="0" err="1" smtClean="0">
                <a:solidFill>
                  <a:schemeClr val="tx1"/>
                </a:solidFill>
                <a:latin typeface="+mn-lt"/>
                <a:ea typeface="+mn-ea"/>
                <a:cs typeface="+mn-cs"/>
              </a:rPr>
              <a:t>гаджетов</a:t>
            </a:r>
            <a:r>
              <a:rPr lang="ru-RU" sz="1200" kern="1200" dirty="0" smtClean="0">
                <a:solidFill>
                  <a:schemeClr val="tx1"/>
                </a:solidFill>
                <a:latin typeface="+mn-lt"/>
                <a:ea typeface="+mn-ea"/>
                <a:cs typeface="+mn-cs"/>
              </a:rPr>
              <a:t>. Как правило, мы стараемся пользоваться бесплатными или ”условно бесплатными“ (предполагающими возможность бесплатной установки программы при условии просмотра рекламы) программами. Но и тут могут подстерегать мошенники. </a:t>
            </a:r>
          </a:p>
          <a:p>
            <a:r>
              <a:rPr lang="ru-RU" sz="1200" kern="1200" dirty="0" smtClean="0">
                <a:solidFill>
                  <a:schemeClr val="tx1"/>
                </a:solidFill>
                <a:latin typeface="+mn-lt"/>
                <a:ea typeface="+mn-ea"/>
                <a:cs typeface="+mn-cs"/>
              </a:rPr>
              <a:t>Например, они могут спрятать вирус внутрь архива скачиваемого файла, или, например, при попытке найти и скачать программку пользователи периодически натыкаются на сайты, предлагающие ввести номер мобильного телефона. Выглядит это примерно так: ”Напишите номер своего мобильного, вам придет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 кодом (или ссылкой), подтвердите ее получение ответной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(или нажмите на ссылку). При отправке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 ”секретным“ кодом доступа вполне возможно, что вас подпишут на платную рассылку или спишут деньги со счета телефона, а нужного файла вы так и не увидите. Не отправляйте ответных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 не активируйте пришедшие ссылки.</a:t>
            </a:r>
          </a:p>
          <a:p>
            <a:r>
              <a:rPr lang="ru-RU" sz="1200" kern="1200" dirty="0" smtClean="0">
                <a:solidFill>
                  <a:schemeClr val="tx1"/>
                </a:solidFill>
                <a:latin typeface="+mn-lt"/>
                <a:ea typeface="+mn-ea"/>
                <a:cs typeface="+mn-cs"/>
              </a:rPr>
              <a:t>Также вы можете приобретать различные мобильные сервисы – приложения, игры, музыку и т.д. на платной основе. Оплата при этом происходит либо через специальный </a:t>
            </a:r>
            <a:r>
              <a:rPr lang="ru-RU" sz="1200" kern="1200" dirty="0" err="1" smtClean="0">
                <a:solidFill>
                  <a:schemeClr val="tx1"/>
                </a:solidFill>
                <a:latin typeface="+mn-lt"/>
                <a:ea typeface="+mn-ea"/>
                <a:cs typeface="+mn-cs"/>
              </a:rPr>
              <a:t>аккаунт</a:t>
            </a:r>
            <a:r>
              <a:rPr lang="ru-RU" sz="1200" kern="1200" dirty="0" smtClean="0">
                <a:solidFill>
                  <a:schemeClr val="tx1"/>
                </a:solidFill>
                <a:latin typeface="+mn-lt"/>
                <a:ea typeface="+mn-ea"/>
                <a:cs typeface="+mn-cs"/>
              </a:rPr>
              <a:t> путем списания денег с подключенной к нему банковской карты (обычно при этом не требуется дополнительного ввода данных вашей карты, а только лишь подтверждение оплаты путем введения пароля, либо с банковской карты напрямую. И тут также необходимо быть очень осторожным.</a:t>
            </a:r>
          </a:p>
          <a:p>
            <a:r>
              <a:rPr lang="ru-RU" sz="1200" kern="1200" dirty="0" smtClean="0">
                <a:solidFill>
                  <a:schemeClr val="tx1"/>
                </a:solidFill>
                <a:latin typeface="+mn-lt"/>
                <a:ea typeface="+mn-ea"/>
                <a:cs typeface="+mn-cs"/>
              </a:rPr>
              <a:t>Не пользуйтесь малоизвестными сервисами, предоставляющими доступ к </a:t>
            </a:r>
            <a:r>
              <a:rPr lang="ru-RU" sz="1200" kern="1200" dirty="0" err="1" smtClean="0">
                <a:solidFill>
                  <a:schemeClr val="tx1"/>
                </a:solidFill>
                <a:latin typeface="+mn-lt"/>
                <a:ea typeface="+mn-ea"/>
                <a:cs typeface="+mn-cs"/>
              </a:rPr>
              <a:t>контенту</a:t>
            </a:r>
            <a:r>
              <a:rPr lang="ru-RU" sz="1200" kern="1200" dirty="0" smtClean="0">
                <a:solidFill>
                  <a:schemeClr val="tx1"/>
                </a:solidFill>
                <a:latin typeface="+mn-lt"/>
                <a:ea typeface="+mn-ea"/>
                <a:cs typeface="+mn-cs"/>
              </a:rPr>
              <a:t>. Крупный и серьезный сервис уважает свою репутацию – там легче понять, какую сумму и за какую услугу конкретно вы платите. К тому же, меньше вероятность того, что вместо желанного доступа к новому фильму вы попадете на сайт к мошенникам. </a:t>
            </a:r>
          </a:p>
          <a:p>
            <a:r>
              <a:rPr lang="ru-RU" sz="1200" kern="120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20</a:t>
            </a:fld>
            <a:endParaRPr lang="ru-RU"/>
          </a:p>
        </p:txBody>
      </p:sp>
    </p:spTree>
    <p:extLst>
      <p:ext uri="{BB962C8B-B14F-4D97-AF65-F5344CB8AC3E}">
        <p14:creationId xmlns="" xmlns:p14="http://schemas.microsoft.com/office/powerpoint/2010/main" val="237973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21. Правила мобильной безопасности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pPr lvl="0"/>
            <a:r>
              <a:rPr lang="ru-RU" sz="1200" kern="1200" dirty="0" smtClean="0">
                <a:solidFill>
                  <a:schemeClr val="tx1"/>
                </a:solidFill>
                <a:latin typeface="+mn-lt"/>
                <a:ea typeface="+mn-ea"/>
                <a:cs typeface="+mn-cs"/>
              </a:rPr>
              <a:t>Не передавайте ваши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в чужие руки.</a:t>
            </a:r>
          </a:p>
          <a:p>
            <a:pPr lvl="0"/>
            <a:r>
              <a:rPr lang="ru-RU" sz="1200" kern="1200" dirty="0" smtClean="0">
                <a:solidFill>
                  <a:schemeClr val="tx1"/>
                </a:solidFill>
                <a:latin typeface="+mn-lt"/>
                <a:ea typeface="+mn-ea"/>
                <a:cs typeface="+mn-cs"/>
              </a:rPr>
              <a:t>Установите пароль или другой способ аутентификации на своем смартфоне.</a:t>
            </a:r>
          </a:p>
          <a:p>
            <a:pPr lvl="0"/>
            <a:r>
              <a:rPr lang="ru-RU" sz="1200" kern="1200" dirty="0" smtClean="0">
                <a:solidFill>
                  <a:schemeClr val="tx1"/>
                </a:solidFill>
                <a:latin typeface="+mn-lt"/>
                <a:ea typeface="+mn-ea"/>
                <a:cs typeface="+mn-cs"/>
              </a:rPr>
              <a:t>Пользуйтесь антивирусным программным обеспечением и обновляйте его.</a:t>
            </a:r>
          </a:p>
          <a:p>
            <a:pPr lvl="0"/>
            <a:r>
              <a:rPr lang="ru-RU" sz="1200" kern="1200" dirty="0" smtClean="0">
                <a:solidFill>
                  <a:schemeClr val="tx1"/>
                </a:solidFill>
                <a:latin typeface="+mn-lt"/>
                <a:ea typeface="+mn-ea"/>
                <a:cs typeface="+mn-cs"/>
              </a:rPr>
              <a:t>Будьте осторожны! Не доверяйте слепо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сообщениям.</a:t>
            </a:r>
          </a:p>
          <a:p>
            <a:pPr lvl="0"/>
            <a:r>
              <a:rPr lang="ru-RU" sz="1200" kern="1200" dirty="0" smtClean="0">
                <a:solidFill>
                  <a:schemeClr val="tx1"/>
                </a:solidFill>
                <a:latin typeface="+mn-lt"/>
                <a:ea typeface="+mn-ea"/>
                <a:cs typeface="+mn-cs"/>
              </a:rPr>
              <a:t>Внимательно читайте все условия, на которых предоставляется услуга по установке дополнительных опций на ваш смартфон.</a:t>
            </a:r>
          </a:p>
          <a:p>
            <a:pPr lvl="0"/>
            <a:r>
              <a:rPr lang="ru-RU" sz="1200" kern="1200" dirty="0" smtClean="0">
                <a:solidFill>
                  <a:schemeClr val="tx1"/>
                </a:solidFill>
                <a:latin typeface="+mn-lt"/>
                <a:ea typeface="+mn-ea"/>
                <a:cs typeface="+mn-cs"/>
              </a:rPr>
              <a:t>Пользуйтесь известными сервисами для покупки опций и </a:t>
            </a:r>
            <a:r>
              <a:rPr lang="ru-RU" sz="1200" kern="1200" dirty="0" err="1" smtClean="0">
                <a:solidFill>
                  <a:schemeClr val="tx1"/>
                </a:solidFill>
                <a:latin typeface="+mn-lt"/>
                <a:ea typeface="+mn-ea"/>
                <a:cs typeface="+mn-cs"/>
              </a:rPr>
              <a:t>контента</a:t>
            </a:r>
            <a:r>
              <a:rPr lang="ru-RU" sz="1200" kern="1200" dirty="0" smtClean="0">
                <a:solidFill>
                  <a:schemeClr val="tx1"/>
                </a:solidFill>
                <a:latin typeface="+mn-lt"/>
                <a:ea typeface="+mn-ea"/>
                <a:cs typeface="+mn-cs"/>
              </a:rPr>
              <a:t> для вашего смартфона.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21</a:t>
            </a:fld>
            <a:endParaRPr lang="ru-RU"/>
          </a:p>
        </p:txBody>
      </p:sp>
    </p:spTree>
    <p:extLst>
      <p:ext uri="{BB962C8B-B14F-4D97-AF65-F5344CB8AC3E}">
        <p14:creationId xmlns="" xmlns:p14="http://schemas.microsoft.com/office/powerpoint/2010/main" val="4222262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22. Заключение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Этот урок был подготовлен, чтобы помочь вам, дорогие ребята, безопасно ориентироваться в цифровом мире денег. Сегодня мы говорили про базовые вещи, которые должен знать каждый современный человек, чтобы уберечь свои деньги от злоумышленников. </a:t>
            </a:r>
          </a:p>
          <a:p>
            <a:r>
              <a:rPr lang="ru-RU" sz="1200" kern="1200" dirty="0" smtClean="0">
                <a:solidFill>
                  <a:schemeClr val="tx1"/>
                </a:solidFill>
                <a:latin typeface="+mn-lt"/>
                <a:ea typeface="+mn-ea"/>
                <a:cs typeface="+mn-cs"/>
              </a:rPr>
              <a:t>Но мошенники изобретательны и постоянно придумывают все новые и новые схемы обмана. Поэтому в заключение хочется дать вам одно напутствие – всегда руководствуйтесь здравым смыслом! Если вы видите необычную ссылку или сайт, которые кажутся вам небезопасными, лучше проигнорируйте их. Если предложение кажется вам слишком хорошим, чтобы быть правдой – это, скорее всего, действительно, обман.</a:t>
            </a:r>
          </a:p>
          <a:p>
            <a:r>
              <a:rPr lang="ru-RU" sz="1200" kern="1200" dirty="0" smtClean="0">
                <a:solidFill>
                  <a:schemeClr val="tx1"/>
                </a:solidFill>
                <a:latin typeface="+mn-lt"/>
                <a:ea typeface="+mn-ea"/>
                <a:cs typeface="+mn-cs"/>
              </a:rPr>
              <a:t>Пусть у вас все получится. Спасибо за внимание!</a:t>
            </a:r>
            <a:endParaRPr lang="ru-RU" sz="1200" kern="120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22</a:t>
            </a:fld>
            <a:endParaRPr lang="ru-RU"/>
          </a:p>
        </p:txBody>
      </p:sp>
    </p:spTree>
    <p:extLst>
      <p:ext uri="{BB962C8B-B14F-4D97-AF65-F5344CB8AC3E}">
        <p14:creationId xmlns="" xmlns:p14="http://schemas.microsoft.com/office/powerpoint/2010/main" val="3068196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0" y="0"/>
            <a:ext cx="20104100" cy="11308715"/>
          </a:xfrm>
          <a:custGeom>
            <a:avLst/>
            <a:gdLst/>
            <a:ahLst/>
            <a:cxnLst/>
            <a:rect l="l" t="t" r="r" b="b"/>
            <a:pathLst>
              <a:path w="20104100" h="11308715">
                <a:moveTo>
                  <a:pt x="0" y="11308517"/>
                </a:moveTo>
                <a:lnTo>
                  <a:pt x="20104098" y="11308517"/>
                </a:lnTo>
                <a:lnTo>
                  <a:pt x="20104098" y="0"/>
                </a:lnTo>
                <a:lnTo>
                  <a:pt x="0" y="0"/>
                </a:lnTo>
                <a:lnTo>
                  <a:pt x="0" y="11308517"/>
                </a:lnTo>
                <a:close/>
              </a:path>
            </a:pathLst>
          </a:custGeom>
          <a:solidFill>
            <a:srgbClr val="D7E1F2"/>
          </a:solidFill>
        </p:spPr>
        <p:txBody>
          <a:bodyPr wrap="square" lIns="0" tIns="0" rIns="0" bIns="0" rtlCol="0"/>
          <a:lstStyle/>
          <a:p>
            <a:endParaRPr/>
          </a:p>
        </p:txBody>
      </p:sp>
      <p:sp>
        <p:nvSpPr>
          <p:cNvPr id="17" name="bk object 17"/>
          <p:cNvSpPr/>
          <p:nvPr/>
        </p:nvSpPr>
        <p:spPr>
          <a:xfrm>
            <a:off x="310819" y="481409"/>
            <a:ext cx="3634645" cy="10827107"/>
          </a:xfrm>
          <a:prstGeom prst="rect">
            <a:avLst/>
          </a:prstGeom>
          <a:blipFill>
            <a:blip r:embed="rId7" cstate="print"/>
            <a:stretch>
              <a:fillRect/>
            </a:stretch>
          </a:blipFill>
        </p:spPr>
        <p:txBody>
          <a:bodyPr wrap="square" lIns="0" tIns="0" rIns="0" bIns="0" rtlCol="0"/>
          <a:lstStyle/>
          <a:p>
            <a:endParaRPr/>
          </a:p>
        </p:txBody>
      </p:sp>
      <p:sp>
        <p:nvSpPr>
          <p:cNvPr id="18" name="bk object 18"/>
          <p:cNvSpPr/>
          <p:nvPr/>
        </p:nvSpPr>
        <p:spPr>
          <a:xfrm>
            <a:off x="4225060" y="481409"/>
            <a:ext cx="3634617" cy="10827107"/>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8180049" y="463601"/>
            <a:ext cx="3634623" cy="10844915"/>
          </a:xfrm>
          <a:prstGeom prst="rect">
            <a:avLst/>
          </a:prstGeom>
          <a:blipFill>
            <a:blip r:embed="rId8" cstate="print"/>
            <a:stretch>
              <a:fillRect/>
            </a:stretch>
          </a:blipFill>
        </p:spPr>
        <p:txBody>
          <a:bodyPr wrap="square" lIns="0" tIns="0" rIns="0" bIns="0" rtlCol="0"/>
          <a:lstStyle/>
          <a:p>
            <a:endParaRPr/>
          </a:p>
        </p:txBody>
      </p:sp>
      <p:sp>
        <p:nvSpPr>
          <p:cNvPr id="20" name="bk object 20"/>
          <p:cNvSpPr/>
          <p:nvPr/>
        </p:nvSpPr>
        <p:spPr>
          <a:xfrm>
            <a:off x="12090441" y="476739"/>
            <a:ext cx="3634622" cy="10831778"/>
          </a:xfrm>
          <a:prstGeom prst="rect">
            <a:avLst/>
          </a:prstGeom>
          <a:blipFill>
            <a:blip r:embed="rId9" cstate="print"/>
            <a:stretch>
              <a:fillRect/>
            </a:stretch>
          </a:blipFill>
        </p:spPr>
        <p:txBody>
          <a:bodyPr wrap="square" lIns="0" tIns="0" rIns="0" bIns="0" rtlCol="0"/>
          <a:lstStyle/>
          <a:p>
            <a:endParaRPr/>
          </a:p>
        </p:txBody>
      </p:sp>
      <p:sp>
        <p:nvSpPr>
          <p:cNvPr id="21" name="bk object 21"/>
          <p:cNvSpPr/>
          <p:nvPr/>
        </p:nvSpPr>
        <p:spPr>
          <a:xfrm>
            <a:off x="16158635" y="412293"/>
            <a:ext cx="3634623" cy="10896223"/>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5053002" y="531181"/>
            <a:ext cx="9998094" cy="1754505"/>
          </a:xfrm>
          <a:prstGeom prst="rect">
            <a:avLst/>
          </a:prstGeom>
        </p:spPr>
        <p:txBody>
          <a:bodyPr wrap="square" lIns="0" tIns="0" rIns="0" bIns="0">
            <a:spAutoFit/>
          </a:bodyPr>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2/28/2020</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6.png"/><Relationship Id="rId12"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 Id="rId1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1.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pn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5.png"/><Relationship Id="rId3" Type="http://schemas.openxmlformats.org/officeDocument/2006/relationships/image" Target="../media/image6.png"/><Relationship Id="rId7" Type="http://schemas.openxmlformats.org/officeDocument/2006/relationships/image" Target="../media/image51.png"/><Relationship Id="rId12"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16.png"/><Relationship Id="rId5" Type="http://schemas.openxmlformats.org/officeDocument/2006/relationships/image" Target="../media/image49.png"/><Relationship Id="rId15" Type="http://schemas.openxmlformats.org/officeDocument/2006/relationships/image" Target="../media/image57.png"/><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27.png"/><Relationship Id="rId14"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png"/><Relationship Id="rId18"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57.png"/><Relationship Id="rId12" Type="http://schemas.openxmlformats.org/officeDocument/2006/relationships/image" Target="../media/image68.png"/><Relationship Id="rId17" Type="http://schemas.openxmlformats.org/officeDocument/2006/relationships/image" Target="../media/image71.png"/><Relationship Id="rId2" Type="http://schemas.openxmlformats.org/officeDocument/2006/relationships/notesSlide" Target="../notesSlides/notesSlide8.xml"/><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7.png"/><Relationship Id="rId5" Type="http://schemas.openxmlformats.org/officeDocument/2006/relationships/image" Target="../media/image54.png"/><Relationship Id="rId15" Type="http://schemas.openxmlformats.org/officeDocument/2006/relationships/image" Target="../media/image70.png"/><Relationship Id="rId10" Type="http://schemas.openxmlformats.org/officeDocument/2006/relationships/image" Target="../media/image66.png"/><Relationship Id="rId4" Type="http://schemas.openxmlformats.org/officeDocument/2006/relationships/image" Target="../media/image55.png"/><Relationship Id="rId9" Type="http://schemas.openxmlformats.org/officeDocument/2006/relationships/image" Target="../media/image65.png"/><Relationship Id="rId14" Type="http://schemas.openxmlformats.org/officeDocument/2006/relationships/image" Target="../media/image69.png"/></Relationships>
</file>

<file path=ppt/slides/_rels/slide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7.png"/><Relationship Id="rId7" Type="http://schemas.openxmlformats.org/officeDocument/2006/relationships/image" Target="../media/image76.png"/><Relationship Id="rId12"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6.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10.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6.png"/><Relationship Id="rId5" Type="http://schemas.openxmlformats.org/officeDocument/2006/relationships/image" Target="../media/image83.png"/><Relationship Id="rId15" Type="http://schemas.openxmlformats.org/officeDocument/2006/relationships/image" Target="../media/image92.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1.png"/></Relationships>
</file>

<file path=ppt/slides/_rels/slide11.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6.png"/><Relationship Id="rId12"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57.png"/><Relationship Id="rId5" Type="http://schemas.openxmlformats.org/officeDocument/2006/relationships/image" Target="../media/image95.png"/><Relationship Id="rId10" Type="http://schemas.openxmlformats.org/officeDocument/2006/relationships/image" Target="../media/image54.png"/><Relationship Id="rId4" Type="http://schemas.openxmlformats.org/officeDocument/2006/relationships/image" Target="../media/image94.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7.png"/><Relationship Id="rId7" Type="http://schemas.openxmlformats.org/officeDocument/2006/relationships/image" Target="../media/image10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72.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6.png"/><Relationship Id="rId9" Type="http://schemas.openxmlformats.org/officeDocument/2006/relationships/image" Target="../media/image103.png"/></Relationships>
</file>

<file path=ppt/slides/_rels/slide1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111.png"/><Relationship Id="rId4" Type="http://schemas.openxmlformats.org/officeDocument/2006/relationships/image" Target="../media/image6.png"/><Relationship Id="rId9" Type="http://schemas.openxmlformats.org/officeDocument/2006/relationships/image" Target="../media/image110.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media/image115.png"/><Relationship Id="rId12"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57.png"/><Relationship Id="rId5" Type="http://schemas.openxmlformats.org/officeDocument/2006/relationships/image" Target="../media/image114.png"/><Relationship Id="rId10" Type="http://schemas.openxmlformats.org/officeDocument/2006/relationships/image" Target="../media/image63.png"/><Relationship Id="rId4" Type="http://schemas.openxmlformats.org/officeDocument/2006/relationships/image" Target="../media/image113.png"/><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19.png"/><Relationship Id="rId1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55.png"/><Relationship Id="rId12" Type="http://schemas.openxmlformats.org/officeDocument/2006/relationships/image" Target="../media/image65.png"/><Relationship Id="rId17" Type="http://schemas.openxmlformats.org/officeDocument/2006/relationships/image" Target="../media/image123.png"/><Relationship Id="rId2" Type="http://schemas.openxmlformats.org/officeDocument/2006/relationships/notesSlide" Target="../notesSlides/notesSlide15.xml"/><Relationship Id="rId16"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18.png"/><Relationship Id="rId11" Type="http://schemas.openxmlformats.org/officeDocument/2006/relationships/image" Target="../media/image64.png"/><Relationship Id="rId5" Type="http://schemas.openxmlformats.org/officeDocument/2006/relationships/image" Target="../media/image72.png"/><Relationship Id="rId15" Type="http://schemas.openxmlformats.org/officeDocument/2006/relationships/image" Target="../media/image121.png"/><Relationship Id="rId10" Type="http://schemas.openxmlformats.org/officeDocument/2006/relationships/image" Target="../media/image57.png"/><Relationship Id="rId4" Type="http://schemas.openxmlformats.org/officeDocument/2006/relationships/image" Target="../media/image117.png"/><Relationship Id="rId9" Type="http://schemas.openxmlformats.org/officeDocument/2006/relationships/image" Target="../media/image63.png"/><Relationship Id="rId14" Type="http://schemas.openxmlformats.org/officeDocument/2006/relationships/image" Target="../media/image120.png"/></Relationships>
</file>

<file path=ppt/slides/_rels/slide16.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72.png"/><Relationship Id="rId3" Type="http://schemas.openxmlformats.org/officeDocument/2006/relationships/image" Target="../media/image17.png"/><Relationship Id="rId7" Type="http://schemas.openxmlformats.org/officeDocument/2006/relationships/image" Target="../media/image22.png"/><Relationship Id="rId12" Type="http://schemas.openxmlformats.org/officeDocument/2006/relationships/image" Target="../media/image1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6.png"/><Relationship Id="rId11" Type="http://schemas.openxmlformats.org/officeDocument/2006/relationships/image" Target="../media/image6.png"/><Relationship Id="rId5" Type="http://schemas.openxmlformats.org/officeDocument/2006/relationships/image" Target="../media/image125.png"/><Relationship Id="rId10" Type="http://schemas.openxmlformats.org/officeDocument/2006/relationships/image" Target="../media/image129.png"/><Relationship Id="rId4" Type="http://schemas.openxmlformats.org/officeDocument/2006/relationships/image" Target="../media/image124.png"/><Relationship Id="rId9" Type="http://schemas.openxmlformats.org/officeDocument/2006/relationships/image" Target="../media/image128.png"/></Relationships>
</file>

<file path=ppt/slides/_rels/slide17.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39.png"/><Relationship Id="rId3" Type="http://schemas.openxmlformats.org/officeDocument/2006/relationships/image" Target="../media/image6.png"/><Relationship Id="rId7" Type="http://schemas.openxmlformats.org/officeDocument/2006/relationships/image" Target="../media/image134.png"/><Relationship Id="rId12" Type="http://schemas.openxmlformats.org/officeDocument/2006/relationships/image" Target="../media/image1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3.png"/><Relationship Id="rId11" Type="http://schemas.openxmlformats.org/officeDocument/2006/relationships/image" Target="../media/image137.png"/><Relationship Id="rId5" Type="http://schemas.openxmlformats.org/officeDocument/2006/relationships/image" Target="../media/image132.png"/><Relationship Id="rId10" Type="http://schemas.openxmlformats.org/officeDocument/2006/relationships/image" Target="../media/image88.png"/><Relationship Id="rId4" Type="http://schemas.openxmlformats.org/officeDocument/2006/relationships/image" Target="../media/image131.png"/><Relationship Id="rId9" Type="http://schemas.openxmlformats.org/officeDocument/2006/relationships/image" Target="../media/image136.png"/></Relationships>
</file>

<file path=ppt/slides/_rels/slide18.xml.rels><?xml version="1.0" encoding="UTF-8" standalone="yes"?>
<Relationships xmlns="http://schemas.openxmlformats.org/package/2006/relationships"><Relationship Id="rId8" Type="http://schemas.openxmlformats.org/officeDocument/2006/relationships/image" Target="../media/image144.png"/><Relationship Id="rId13" Type="http://schemas.openxmlformats.org/officeDocument/2006/relationships/image" Target="../media/image149.png"/><Relationship Id="rId3" Type="http://schemas.openxmlformats.org/officeDocument/2006/relationships/image" Target="../media/image140.png"/><Relationship Id="rId7" Type="http://schemas.openxmlformats.org/officeDocument/2006/relationships/image" Target="../media/image143.png"/><Relationship Id="rId12" Type="http://schemas.openxmlformats.org/officeDocument/2006/relationships/image" Target="../media/image148.png"/><Relationship Id="rId17" Type="http://schemas.openxmlformats.org/officeDocument/2006/relationships/image" Target="../media/image102.png"/><Relationship Id="rId2" Type="http://schemas.openxmlformats.org/officeDocument/2006/relationships/notesSlide" Target="../notesSlides/notesSlide18.xml"/><Relationship Id="rId16"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141.png"/><Relationship Id="rId15" Type="http://schemas.openxmlformats.org/officeDocument/2006/relationships/image" Target="../media/image101.png"/><Relationship Id="rId10" Type="http://schemas.openxmlformats.org/officeDocument/2006/relationships/image" Target="../media/image146.png"/><Relationship Id="rId4" Type="http://schemas.openxmlformats.org/officeDocument/2006/relationships/image" Target="../media/image6.png"/><Relationship Id="rId9" Type="http://schemas.openxmlformats.org/officeDocument/2006/relationships/image" Target="../media/image145.png"/><Relationship Id="rId14" Type="http://schemas.openxmlformats.org/officeDocument/2006/relationships/image" Target="../media/image150.png"/></Relationships>
</file>

<file path=ppt/slides/_rels/slide19.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60.png"/><Relationship Id="rId3" Type="http://schemas.openxmlformats.org/officeDocument/2006/relationships/image" Target="../media/image6.png"/><Relationship Id="rId7" Type="http://schemas.openxmlformats.org/officeDocument/2006/relationships/image" Target="../media/image154.png"/><Relationship Id="rId12" Type="http://schemas.openxmlformats.org/officeDocument/2006/relationships/image" Target="../media/image15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media/image161.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63.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164.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167.png"/><Relationship Id="rId18" Type="http://schemas.openxmlformats.org/officeDocument/2006/relationships/image" Target="../media/image172.png"/><Relationship Id="rId3" Type="http://schemas.openxmlformats.org/officeDocument/2006/relationships/image" Target="../media/image165.png"/><Relationship Id="rId7" Type="http://schemas.openxmlformats.org/officeDocument/2006/relationships/image" Target="../media/image54.png"/><Relationship Id="rId12" Type="http://schemas.openxmlformats.org/officeDocument/2006/relationships/image" Target="../media/image166.png"/><Relationship Id="rId17" Type="http://schemas.openxmlformats.org/officeDocument/2006/relationships/image" Target="../media/image171.png"/><Relationship Id="rId2" Type="http://schemas.openxmlformats.org/officeDocument/2006/relationships/notesSlide" Target="../notesSlides/notesSlide21.xml"/><Relationship Id="rId16"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5.png"/><Relationship Id="rId5" Type="http://schemas.openxmlformats.org/officeDocument/2006/relationships/image" Target="../media/image118.png"/><Relationship Id="rId15" Type="http://schemas.openxmlformats.org/officeDocument/2006/relationships/image" Target="../media/image169.png"/><Relationship Id="rId10" Type="http://schemas.openxmlformats.org/officeDocument/2006/relationships/image" Target="../media/image64.png"/><Relationship Id="rId19" Type="http://schemas.openxmlformats.org/officeDocument/2006/relationships/image" Target="../media/image173.png"/><Relationship Id="rId4" Type="http://schemas.openxmlformats.org/officeDocument/2006/relationships/image" Target="../media/image6.png"/><Relationship Id="rId9" Type="http://schemas.openxmlformats.org/officeDocument/2006/relationships/image" Target="../media/image57.png"/><Relationship Id="rId14" Type="http://schemas.openxmlformats.org/officeDocument/2006/relationships/image" Target="../media/image168.png"/></Relationships>
</file>

<file path=ppt/slides/_rels/slide22.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74.png"/><Relationship Id="rId7" Type="http://schemas.openxmlformats.org/officeDocument/2006/relationships/image" Target="../media/image6.png"/><Relationship Id="rId12"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7.png"/><Relationship Id="rId11" Type="http://schemas.openxmlformats.org/officeDocument/2006/relationships/image" Target="../media/image180.png"/><Relationship Id="rId5" Type="http://schemas.openxmlformats.org/officeDocument/2006/relationships/image" Target="../media/image176.png"/><Relationship Id="rId10" Type="http://schemas.openxmlformats.org/officeDocument/2006/relationships/image" Target="../media/image179.png"/><Relationship Id="rId4" Type="http://schemas.openxmlformats.org/officeDocument/2006/relationships/image" Target="../media/image175.pn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1015552" y="9726697"/>
            <a:ext cx="3778698" cy="880110"/>
          </a:xfrm>
          <a:custGeom>
            <a:avLst/>
            <a:gdLst/>
            <a:ahLst/>
            <a:cxnLst/>
            <a:rect l="l" t="t" r="r" b="b"/>
            <a:pathLst>
              <a:path w="3646170" h="880109">
                <a:moveTo>
                  <a:pt x="1822896" y="0"/>
                </a:moveTo>
                <a:lnTo>
                  <a:pt x="1749580" y="349"/>
                </a:lnTo>
                <a:lnTo>
                  <a:pt x="1605207" y="3103"/>
                </a:lnTo>
                <a:lnTo>
                  <a:pt x="1464209" y="8511"/>
                </a:lnTo>
                <a:lnTo>
                  <a:pt x="1327022" y="16468"/>
                </a:lnTo>
                <a:lnTo>
                  <a:pt x="1259993" y="21369"/>
                </a:lnTo>
                <a:lnTo>
                  <a:pt x="1194081" y="26868"/>
                </a:lnTo>
                <a:lnTo>
                  <a:pt x="1129338" y="32951"/>
                </a:lnTo>
                <a:lnTo>
                  <a:pt x="1065821" y="39606"/>
                </a:lnTo>
                <a:lnTo>
                  <a:pt x="1003584" y="46820"/>
                </a:lnTo>
                <a:lnTo>
                  <a:pt x="942680" y="54578"/>
                </a:lnTo>
                <a:lnTo>
                  <a:pt x="883164" y="62868"/>
                </a:lnTo>
                <a:lnTo>
                  <a:pt x="825091" y="71678"/>
                </a:lnTo>
                <a:lnTo>
                  <a:pt x="768516" y="80993"/>
                </a:lnTo>
                <a:lnTo>
                  <a:pt x="713492" y="90800"/>
                </a:lnTo>
                <a:lnTo>
                  <a:pt x="660074" y="101088"/>
                </a:lnTo>
                <a:lnTo>
                  <a:pt x="608316" y="111841"/>
                </a:lnTo>
                <a:lnTo>
                  <a:pt x="558274" y="123048"/>
                </a:lnTo>
                <a:lnTo>
                  <a:pt x="510001" y="134695"/>
                </a:lnTo>
                <a:lnTo>
                  <a:pt x="463553" y="146768"/>
                </a:lnTo>
                <a:lnTo>
                  <a:pt x="418982" y="159256"/>
                </a:lnTo>
                <a:lnTo>
                  <a:pt x="376345" y="172144"/>
                </a:lnTo>
                <a:lnTo>
                  <a:pt x="335694" y="185420"/>
                </a:lnTo>
                <a:lnTo>
                  <a:pt x="297086" y="199070"/>
                </a:lnTo>
                <a:lnTo>
                  <a:pt x="260574" y="213081"/>
                </a:lnTo>
                <a:lnTo>
                  <a:pt x="194056" y="242134"/>
                </a:lnTo>
                <a:lnTo>
                  <a:pt x="136576" y="272475"/>
                </a:lnTo>
                <a:lnTo>
                  <a:pt x="88570" y="303998"/>
                </a:lnTo>
                <a:lnTo>
                  <a:pt x="50474" y="336598"/>
                </a:lnTo>
                <a:lnTo>
                  <a:pt x="22723" y="370170"/>
                </a:lnTo>
                <a:lnTo>
                  <a:pt x="5753" y="404609"/>
                </a:lnTo>
                <a:lnTo>
                  <a:pt x="0" y="439809"/>
                </a:lnTo>
                <a:lnTo>
                  <a:pt x="1447" y="457498"/>
                </a:lnTo>
                <a:lnTo>
                  <a:pt x="22723" y="509448"/>
                </a:lnTo>
                <a:lnTo>
                  <a:pt x="50474" y="543020"/>
                </a:lnTo>
                <a:lnTo>
                  <a:pt x="88570" y="575620"/>
                </a:lnTo>
                <a:lnTo>
                  <a:pt x="136576" y="607143"/>
                </a:lnTo>
                <a:lnTo>
                  <a:pt x="194056" y="637484"/>
                </a:lnTo>
                <a:lnTo>
                  <a:pt x="260574" y="666537"/>
                </a:lnTo>
                <a:lnTo>
                  <a:pt x="297086" y="680549"/>
                </a:lnTo>
                <a:lnTo>
                  <a:pt x="335694" y="694199"/>
                </a:lnTo>
                <a:lnTo>
                  <a:pt x="376345" y="707474"/>
                </a:lnTo>
                <a:lnTo>
                  <a:pt x="418982" y="720362"/>
                </a:lnTo>
                <a:lnTo>
                  <a:pt x="463553" y="732850"/>
                </a:lnTo>
                <a:lnTo>
                  <a:pt x="510001" y="744923"/>
                </a:lnTo>
                <a:lnTo>
                  <a:pt x="558274" y="756570"/>
                </a:lnTo>
                <a:lnTo>
                  <a:pt x="608316" y="767777"/>
                </a:lnTo>
                <a:lnTo>
                  <a:pt x="660074" y="778530"/>
                </a:lnTo>
                <a:lnTo>
                  <a:pt x="713492" y="788818"/>
                </a:lnTo>
                <a:lnTo>
                  <a:pt x="768516" y="798625"/>
                </a:lnTo>
                <a:lnTo>
                  <a:pt x="825091" y="807940"/>
                </a:lnTo>
                <a:lnTo>
                  <a:pt x="883164" y="816750"/>
                </a:lnTo>
                <a:lnTo>
                  <a:pt x="942680" y="825040"/>
                </a:lnTo>
                <a:lnTo>
                  <a:pt x="1003584" y="832799"/>
                </a:lnTo>
                <a:lnTo>
                  <a:pt x="1065821" y="840012"/>
                </a:lnTo>
                <a:lnTo>
                  <a:pt x="1129338" y="846667"/>
                </a:lnTo>
                <a:lnTo>
                  <a:pt x="1194081" y="852750"/>
                </a:lnTo>
                <a:lnTo>
                  <a:pt x="1259993" y="858249"/>
                </a:lnTo>
                <a:lnTo>
                  <a:pt x="1327022" y="863150"/>
                </a:lnTo>
                <a:lnTo>
                  <a:pt x="1395112" y="867441"/>
                </a:lnTo>
                <a:lnTo>
                  <a:pt x="1534259" y="874136"/>
                </a:lnTo>
                <a:lnTo>
                  <a:pt x="1676999" y="878230"/>
                </a:lnTo>
                <a:lnTo>
                  <a:pt x="1822896" y="879619"/>
                </a:lnTo>
                <a:lnTo>
                  <a:pt x="1896212" y="879269"/>
                </a:lnTo>
                <a:lnTo>
                  <a:pt x="2040584" y="876515"/>
                </a:lnTo>
                <a:lnTo>
                  <a:pt x="2181582" y="871107"/>
                </a:lnTo>
                <a:lnTo>
                  <a:pt x="2318769" y="863150"/>
                </a:lnTo>
                <a:lnTo>
                  <a:pt x="2385797" y="858249"/>
                </a:lnTo>
                <a:lnTo>
                  <a:pt x="2451709" y="852750"/>
                </a:lnTo>
                <a:lnTo>
                  <a:pt x="2516451" y="846667"/>
                </a:lnTo>
                <a:lnTo>
                  <a:pt x="2579968" y="840012"/>
                </a:lnTo>
                <a:lnTo>
                  <a:pt x="2642206" y="832799"/>
                </a:lnTo>
                <a:lnTo>
                  <a:pt x="2703109" y="825040"/>
                </a:lnTo>
                <a:lnTo>
                  <a:pt x="2762625" y="816750"/>
                </a:lnTo>
                <a:lnTo>
                  <a:pt x="2820697" y="807940"/>
                </a:lnTo>
                <a:lnTo>
                  <a:pt x="2877273" y="798625"/>
                </a:lnTo>
                <a:lnTo>
                  <a:pt x="2932297" y="788818"/>
                </a:lnTo>
                <a:lnTo>
                  <a:pt x="2985714" y="778530"/>
                </a:lnTo>
                <a:lnTo>
                  <a:pt x="3037472" y="767777"/>
                </a:lnTo>
                <a:lnTo>
                  <a:pt x="3087514" y="756570"/>
                </a:lnTo>
                <a:lnTo>
                  <a:pt x="3135786" y="744923"/>
                </a:lnTo>
                <a:lnTo>
                  <a:pt x="3182235" y="732850"/>
                </a:lnTo>
                <a:lnTo>
                  <a:pt x="3226805" y="720362"/>
                </a:lnTo>
                <a:lnTo>
                  <a:pt x="3269443" y="707474"/>
                </a:lnTo>
                <a:lnTo>
                  <a:pt x="3310093" y="694199"/>
                </a:lnTo>
                <a:lnTo>
                  <a:pt x="3348702" y="680549"/>
                </a:lnTo>
                <a:lnTo>
                  <a:pt x="3385214" y="666537"/>
                </a:lnTo>
                <a:lnTo>
                  <a:pt x="3451732" y="637484"/>
                </a:lnTo>
                <a:lnTo>
                  <a:pt x="3509211" y="607143"/>
                </a:lnTo>
                <a:lnTo>
                  <a:pt x="3557217" y="575620"/>
                </a:lnTo>
                <a:lnTo>
                  <a:pt x="3595313" y="543020"/>
                </a:lnTo>
                <a:lnTo>
                  <a:pt x="3623064" y="509448"/>
                </a:lnTo>
                <a:lnTo>
                  <a:pt x="3640034" y="475009"/>
                </a:lnTo>
                <a:lnTo>
                  <a:pt x="3645788" y="439809"/>
                </a:lnTo>
                <a:lnTo>
                  <a:pt x="3644340" y="422120"/>
                </a:lnTo>
                <a:lnTo>
                  <a:pt x="3623064" y="370170"/>
                </a:lnTo>
                <a:lnTo>
                  <a:pt x="3595313" y="336598"/>
                </a:lnTo>
                <a:lnTo>
                  <a:pt x="3557217" y="303998"/>
                </a:lnTo>
                <a:lnTo>
                  <a:pt x="3509211" y="272475"/>
                </a:lnTo>
                <a:lnTo>
                  <a:pt x="3451732" y="242134"/>
                </a:lnTo>
                <a:lnTo>
                  <a:pt x="3385214" y="213081"/>
                </a:lnTo>
                <a:lnTo>
                  <a:pt x="3348702" y="199070"/>
                </a:lnTo>
                <a:lnTo>
                  <a:pt x="3310093" y="185420"/>
                </a:lnTo>
                <a:lnTo>
                  <a:pt x="3269443" y="172144"/>
                </a:lnTo>
                <a:lnTo>
                  <a:pt x="3226805" y="159256"/>
                </a:lnTo>
                <a:lnTo>
                  <a:pt x="3182235" y="146768"/>
                </a:lnTo>
                <a:lnTo>
                  <a:pt x="3135786" y="134695"/>
                </a:lnTo>
                <a:lnTo>
                  <a:pt x="3087514" y="123048"/>
                </a:lnTo>
                <a:lnTo>
                  <a:pt x="3037472" y="111841"/>
                </a:lnTo>
                <a:lnTo>
                  <a:pt x="2985714" y="101088"/>
                </a:lnTo>
                <a:lnTo>
                  <a:pt x="2932297" y="90800"/>
                </a:lnTo>
                <a:lnTo>
                  <a:pt x="2877273" y="80993"/>
                </a:lnTo>
                <a:lnTo>
                  <a:pt x="2820697" y="71678"/>
                </a:lnTo>
                <a:lnTo>
                  <a:pt x="2762625" y="62868"/>
                </a:lnTo>
                <a:lnTo>
                  <a:pt x="2703109" y="54578"/>
                </a:lnTo>
                <a:lnTo>
                  <a:pt x="2642206" y="46820"/>
                </a:lnTo>
                <a:lnTo>
                  <a:pt x="2579968" y="39606"/>
                </a:lnTo>
                <a:lnTo>
                  <a:pt x="2516451" y="32951"/>
                </a:lnTo>
                <a:lnTo>
                  <a:pt x="2451709" y="26868"/>
                </a:lnTo>
                <a:lnTo>
                  <a:pt x="2385797" y="21369"/>
                </a:lnTo>
                <a:lnTo>
                  <a:pt x="2318769" y="16468"/>
                </a:lnTo>
                <a:lnTo>
                  <a:pt x="2181582" y="8511"/>
                </a:lnTo>
                <a:lnTo>
                  <a:pt x="2040584" y="3103"/>
                </a:lnTo>
                <a:lnTo>
                  <a:pt x="1896212" y="349"/>
                </a:lnTo>
                <a:lnTo>
                  <a:pt x="1822896" y="0"/>
                </a:lnTo>
                <a:close/>
              </a:path>
            </a:pathLst>
          </a:custGeom>
          <a:solidFill>
            <a:srgbClr val="005F73">
              <a:alpha val="58000"/>
            </a:srgbClr>
          </a:solidFill>
        </p:spPr>
        <p:txBody>
          <a:bodyPr wrap="square" lIns="0" tIns="0" rIns="0" bIns="0" rtlCol="0"/>
          <a:lstStyle/>
          <a:p>
            <a:endParaRPr/>
          </a:p>
        </p:txBody>
      </p:sp>
      <p:sp>
        <p:nvSpPr>
          <p:cNvPr id="4" name="object 4"/>
          <p:cNvSpPr/>
          <p:nvPr/>
        </p:nvSpPr>
        <p:spPr>
          <a:xfrm>
            <a:off x="6089650" y="8506339"/>
            <a:ext cx="8153400" cy="1133468"/>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154" name="Рисунок 153" descr="проектор.png"/>
          <p:cNvPicPr>
            <a:picLocks noChangeAspect="1"/>
          </p:cNvPicPr>
          <p:nvPr/>
        </p:nvPicPr>
        <p:blipFill>
          <a:blip r:embed="rId3" cstate="print"/>
          <a:stretch>
            <a:fillRect/>
          </a:stretch>
        </p:blipFill>
        <p:spPr>
          <a:xfrm>
            <a:off x="7232650" y="2378075"/>
            <a:ext cx="5980188" cy="6848870"/>
          </a:xfrm>
          <a:prstGeom prst="rect">
            <a:avLst/>
          </a:prstGeom>
        </p:spPr>
      </p:pic>
      <p:sp>
        <p:nvSpPr>
          <p:cNvPr id="153" name="object 4"/>
          <p:cNvSpPr/>
          <p:nvPr/>
        </p:nvSpPr>
        <p:spPr>
          <a:xfrm>
            <a:off x="14776450" y="9736539"/>
            <a:ext cx="38862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2" name="object 2"/>
          <p:cNvSpPr txBox="1">
            <a:spLocks noGrp="1"/>
          </p:cNvSpPr>
          <p:nvPr>
            <p:ph type="title"/>
          </p:nvPr>
        </p:nvSpPr>
        <p:spPr>
          <a:prstGeom prst="rect">
            <a:avLst/>
          </a:prstGeom>
        </p:spPr>
        <p:txBody>
          <a:bodyPr vert="horz" wrap="square" lIns="0" tIns="12065" rIns="0" bIns="0" rtlCol="0">
            <a:spAutoFit/>
          </a:bodyPr>
          <a:lstStyle/>
          <a:p>
            <a:pPr marL="1710689" marR="5080" indent="-1261110">
              <a:lnSpc>
                <a:spcPct val="100400"/>
              </a:lnSpc>
              <a:spcBef>
                <a:spcPts val="95"/>
              </a:spcBef>
            </a:pPr>
            <a:r>
              <a:rPr spc="5" dirty="0"/>
              <a:t>ЦИФРОВАЯ </a:t>
            </a:r>
            <a:r>
              <a:rPr dirty="0"/>
              <a:t>БЕЗОПАСНОСТЬ  </a:t>
            </a:r>
            <a:r>
              <a:rPr spc="10" dirty="0"/>
              <a:t>ЛИЧНЫХ</a:t>
            </a:r>
            <a:r>
              <a:rPr spc="-5" dirty="0"/>
              <a:t> </a:t>
            </a:r>
            <a:r>
              <a:rPr spc="10" dirty="0"/>
              <a:t>ФИНАНСОВ</a:t>
            </a:r>
          </a:p>
        </p:txBody>
      </p:sp>
      <p:sp>
        <p:nvSpPr>
          <p:cNvPr id="3" name="object 3"/>
          <p:cNvSpPr/>
          <p:nvPr/>
        </p:nvSpPr>
        <p:spPr>
          <a:xfrm>
            <a:off x="17595850" y="244475"/>
            <a:ext cx="2318822" cy="1486077"/>
          </a:xfrm>
          <a:prstGeom prst="rect">
            <a:avLst/>
          </a:prstGeom>
          <a:blipFill>
            <a:blip r:embed="rId4" cstate="print"/>
            <a:stretch>
              <a:fillRect/>
            </a:stretch>
          </a:blipFill>
        </p:spPr>
        <p:txBody>
          <a:bodyPr wrap="square" lIns="0" tIns="0" rIns="0" bIns="0" rtlCol="0"/>
          <a:lstStyle/>
          <a:p>
            <a:endParaRPr/>
          </a:p>
        </p:txBody>
      </p:sp>
      <p:sp>
        <p:nvSpPr>
          <p:cNvPr id="29" name="object 29"/>
          <p:cNvSpPr/>
          <p:nvPr/>
        </p:nvSpPr>
        <p:spPr>
          <a:xfrm>
            <a:off x="5499207" y="4231407"/>
            <a:ext cx="27940" cy="238760"/>
          </a:xfrm>
          <a:custGeom>
            <a:avLst/>
            <a:gdLst/>
            <a:ahLst/>
            <a:cxnLst/>
            <a:rect l="l" t="t" r="r" b="b"/>
            <a:pathLst>
              <a:path w="27939" h="238760">
                <a:moveTo>
                  <a:pt x="15258" y="171265"/>
                </a:moveTo>
                <a:lnTo>
                  <a:pt x="14467" y="172397"/>
                </a:lnTo>
                <a:lnTo>
                  <a:pt x="13541" y="173816"/>
                </a:lnTo>
                <a:lnTo>
                  <a:pt x="12655" y="175251"/>
                </a:lnTo>
                <a:lnTo>
                  <a:pt x="11968" y="176758"/>
                </a:lnTo>
                <a:lnTo>
                  <a:pt x="10450" y="179722"/>
                </a:lnTo>
                <a:lnTo>
                  <a:pt x="7531" y="197359"/>
                </a:lnTo>
                <a:lnTo>
                  <a:pt x="7646" y="198605"/>
                </a:lnTo>
                <a:lnTo>
                  <a:pt x="7685" y="201730"/>
                </a:lnTo>
                <a:lnTo>
                  <a:pt x="7928" y="203265"/>
                </a:lnTo>
                <a:lnTo>
                  <a:pt x="8133" y="204800"/>
                </a:lnTo>
                <a:lnTo>
                  <a:pt x="8383" y="206324"/>
                </a:lnTo>
                <a:lnTo>
                  <a:pt x="8444" y="207881"/>
                </a:lnTo>
                <a:lnTo>
                  <a:pt x="8881" y="209360"/>
                </a:lnTo>
                <a:lnTo>
                  <a:pt x="9973" y="213820"/>
                </a:lnTo>
                <a:lnTo>
                  <a:pt x="10278" y="215316"/>
                </a:lnTo>
                <a:lnTo>
                  <a:pt x="10882" y="216724"/>
                </a:lnTo>
                <a:lnTo>
                  <a:pt x="11336" y="218170"/>
                </a:lnTo>
                <a:lnTo>
                  <a:pt x="12810" y="222453"/>
                </a:lnTo>
                <a:lnTo>
                  <a:pt x="14062" y="225201"/>
                </a:lnTo>
                <a:lnTo>
                  <a:pt x="15248" y="227961"/>
                </a:lnTo>
                <a:lnTo>
                  <a:pt x="16544" y="230648"/>
                </a:lnTo>
                <a:lnTo>
                  <a:pt x="20949" y="238433"/>
                </a:lnTo>
                <a:lnTo>
                  <a:pt x="18245" y="229972"/>
                </a:lnTo>
                <a:lnTo>
                  <a:pt x="17442" y="227135"/>
                </a:lnTo>
                <a:lnTo>
                  <a:pt x="16766" y="224276"/>
                </a:lnTo>
                <a:lnTo>
                  <a:pt x="16029" y="221461"/>
                </a:lnTo>
                <a:lnTo>
                  <a:pt x="15164" y="216724"/>
                </a:lnTo>
                <a:lnTo>
                  <a:pt x="15004" y="215743"/>
                </a:lnTo>
                <a:lnTo>
                  <a:pt x="14622" y="214341"/>
                </a:lnTo>
                <a:lnTo>
                  <a:pt x="14544" y="212901"/>
                </a:lnTo>
                <a:lnTo>
                  <a:pt x="14129" y="208618"/>
                </a:lnTo>
                <a:lnTo>
                  <a:pt x="14025" y="207881"/>
                </a:lnTo>
                <a:lnTo>
                  <a:pt x="13935" y="202955"/>
                </a:lnTo>
                <a:lnTo>
                  <a:pt x="13863" y="201542"/>
                </a:lnTo>
                <a:lnTo>
                  <a:pt x="14029" y="200151"/>
                </a:lnTo>
                <a:lnTo>
                  <a:pt x="14162" y="198760"/>
                </a:lnTo>
                <a:lnTo>
                  <a:pt x="19437" y="180780"/>
                </a:lnTo>
                <a:lnTo>
                  <a:pt x="20068" y="179639"/>
                </a:lnTo>
                <a:lnTo>
                  <a:pt x="21603" y="177617"/>
                </a:lnTo>
                <a:lnTo>
                  <a:pt x="22335" y="176702"/>
                </a:lnTo>
                <a:lnTo>
                  <a:pt x="23371" y="175605"/>
                </a:lnTo>
                <a:lnTo>
                  <a:pt x="25286" y="174148"/>
                </a:lnTo>
                <a:lnTo>
                  <a:pt x="17071" y="174148"/>
                </a:lnTo>
                <a:lnTo>
                  <a:pt x="15258" y="171265"/>
                </a:lnTo>
                <a:close/>
              </a:path>
              <a:path w="27939" h="238760">
                <a:moveTo>
                  <a:pt x="18002" y="168142"/>
                </a:moveTo>
                <a:lnTo>
                  <a:pt x="16334" y="169726"/>
                </a:lnTo>
                <a:lnTo>
                  <a:pt x="15258" y="171265"/>
                </a:lnTo>
                <a:lnTo>
                  <a:pt x="17071" y="174148"/>
                </a:lnTo>
                <a:lnTo>
                  <a:pt x="18002" y="168142"/>
                </a:lnTo>
                <a:close/>
              </a:path>
              <a:path w="27939" h="238760">
                <a:moveTo>
                  <a:pt x="24264" y="168142"/>
                </a:moveTo>
                <a:lnTo>
                  <a:pt x="18002" y="168142"/>
                </a:lnTo>
                <a:lnTo>
                  <a:pt x="17071" y="174148"/>
                </a:lnTo>
                <a:lnTo>
                  <a:pt x="25286" y="174148"/>
                </a:lnTo>
                <a:lnTo>
                  <a:pt x="26845" y="172962"/>
                </a:lnTo>
                <a:lnTo>
                  <a:pt x="24264" y="168142"/>
                </a:lnTo>
                <a:close/>
              </a:path>
              <a:path w="27939" h="238760">
                <a:moveTo>
                  <a:pt x="14184" y="94909"/>
                </a:moveTo>
                <a:lnTo>
                  <a:pt x="13314" y="96083"/>
                </a:lnTo>
                <a:lnTo>
                  <a:pt x="12117" y="97596"/>
                </a:lnTo>
                <a:lnTo>
                  <a:pt x="11131" y="99214"/>
                </a:lnTo>
                <a:lnTo>
                  <a:pt x="10095" y="100815"/>
                </a:lnTo>
                <a:lnTo>
                  <a:pt x="9187" y="102522"/>
                </a:lnTo>
                <a:lnTo>
                  <a:pt x="8156" y="104090"/>
                </a:lnTo>
                <a:lnTo>
                  <a:pt x="7435" y="105846"/>
                </a:lnTo>
                <a:lnTo>
                  <a:pt x="5834" y="109293"/>
                </a:lnTo>
                <a:lnTo>
                  <a:pt x="5263" y="111104"/>
                </a:lnTo>
                <a:lnTo>
                  <a:pt x="3912" y="114745"/>
                </a:lnTo>
                <a:lnTo>
                  <a:pt x="3041" y="118385"/>
                </a:lnTo>
                <a:lnTo>
                  <a:pt x="2590" y="122158"/>
                </a:lnTo>
                <a:lnTo>
                  <a:pt x="2410" y="124020"/>
                </a:lnTo>
                <a:lnTo>
                  <a:pt x="2162" y="125234"/>
                </a:lnTo>
                <a:lnTo>
                  <a:pt x="2077" y="133428"/>
                </a:lnTo>
                <a:lnTo>
                  <a:pt x="2648" y="139014"/>
                </a:lnTo>
                <a:lnTo>
                  <a:pt x="2753" y="140892"/>
                </a:lnTo>
                <a:lnTo>
                  <a:pt x="3341" y="142665"/>
                </a:lnTo>
                <a:lnTo>
                  <a:pt x="3679" y="144488"/>
                </a:lnTo>
                <a:lnTo>
                  <a:pt x="4116" y="146289"/>
                </a:lnTo>
                <a:lnTo>
                  <a:pt x="4366" y="148156"/>
                </a:lnTo>
                <a:lnTo>
                  <a:pt x="5069" y="149857"/>
                </a:lnTo>
                <a:lnTo>
                  <a:pt x="6914" y="155043"/>
                </a:lnTo>
                <a:lnTo>
                  <a:pt x="7457" y="156811"/>
                </a:lnTo>
                <a:lnTo>
                  <a:pt x="8372" y="158384"/>
                </a:lnTo>
                <a:lnTo>
                  <a:pt x="9120" y="160041"/>
                </a:lnTo>
                <a:lnTo>
                  <a:pt x="11475" y="164945"/>
                </a:lnTo>
                <a:lnTo>
                  <a:pt x="13369" y="168142"/>
                </a:lnTo>
                <a:lnTo>
                  <a:pt x="15258" y="171265"/>
                </a:lnTo>
                <a:lnTo>
                  <a:pt x="16334" y="169726"/>
                </a:lnTo>
                <a:lnTo>
                  <a:pt x="18002" y="168142"/>
                </a:lnTo>
                <a:lnTo>
                  <a:pt x="24264" y="168142"/>
                </a:lnTo>
                <a:lnTo>
                  <a:pt x="20179" y="160512"/>
                </a:lnTo>
                <a:lnTo>
                  <a:pt x="18295" y="156024"/>
                </a:lnTo>
                <a:lnTo>
                  <a:pt x="17708" y="154517"/>
                </a:lnTo>
                <a:lnTo>
                  <a:pt x="16932" y="153071"/>
                </a:lnTo>
                <a:lnTo>
                  <a:pt x="16556" y="151508"/>
                </a:lnTo>
                <a:lnTo>
                  <a:pt x="15170" y="146915"/>
                </a:lnTo>
                <a:lnTo>
                  <a:pt x="14633" y="145397"/>
                </a:lnTo>
                <a:lnTo>
                  <a:pt x="14456" y="143823"/>
                </a:lnTo>
                <a:lnTo>
                  <a:pt x="14106" y="142283"/>
                </a:lnTo>
                <a:lnTo>
                  <a:pt x="13857" y="140731"/>
                </a:lnTo>
                <a:lnTo>
                  <a:pt x="13336" y="139196"/>
                </a:lnTo>
                <a:lnTo>
                  <a:pt x="13303" y="137628"/>
                </a:lnTo>
                <a:lnTo>
                  <a:pt x="12939" y="133428"/>
                </a:lnTo>
                <a:lnTo>
                  <a:pt x="12937" y="126741"/>
                </a:lnTo>
                <a:lnTo>
                  <a:pt x="13314" y="125234"/>
                </a:lnTo>
                <a:lnTo>
                  <a:pt x="13619" y="122136"/>
                </a:lnTo>
                <a:lnTo>
                  <a:pt x="14384" y="119177"/>
                </a:lnTo>
                <a:lnTo>
                  <a:pt x="14672" y="117659"/>
                </a:lnTo>
                <a:lnTo>
                  <a:pt x="15137" y="116196"/>
                </a:lnTo>
                <a:lnTo>
                  <a:pt x="15672" y="114656"/>
                </a:lnTo>
                <a:lnTo>
                  <a:pt x="16073" y="113260"/>
                </a:lnTo>
                <a:lnTo>
                  <a:pt x="16716" y="111863"/>
                </a:lnTo>
                <a:lnTo>
                  <a:pt x="17331" y="110456"/>
                </a:lnTo>
                <a:lnTo>
                  <a:pt x="17880" y="109010"/>
                </a:lnTo>
                <a:lnTo>
                  <a:pt x="18733" y="107724"/>
                </a:lnTo>
                <a:lnTo>
                  <a:pt x="19415" y="106345"/>
                </a:lnTo>
                <a:lnTo>
                  <a:pt x="20235" y="105054"/>
                </a:lnTo>
                <a:lnTo>
                  <a:pt x="21005" y="103713"/>
                </a:lnTo>
                <a:lnTo>
                  <a:pt x="21947" y="102488"/>
                </a:lnTo>
                <a:lnTo>
                  <a:pt x="22750" y="101314"/>
                </a:lnTo>
                <a:lnTo>
                  <a:pt x="23875" y="100045"/>
                </a:lnTo>
                <a:lnTo>
                  <a:pt x="25123" y="98698"/>
                </a:lnTo>
                <a:lnTo>
                  <a:pt x="16777" y="98698"/>
                </a:lnTo>
                <a:lnTo>
                  <a:pt x="14184" y="94909"/>
                </a:lnTo>
                <a:close/>
              </a:path>
              <a:path w="27939" h="238760">
                <a:moveTo>
                  <a:pt x="17298" y="91484"/>
                </a:moveTo>
                <a:lnTo>
                  <a:pt x="15625" y="93163"/>
                </a:lnTo>
                <a:lnTo>
                  <a:pt x="14489" y="94498"/>
                </a:lnTo>
                <a:lnTo>
                  <a:pt x="14184" y="94909"/>
                </a:lnTo>
                <a:lnTo>
                  <a:pt x="16777" y="98698"/>
                </a:lnTo>
                <a:lnTo>
                  <a:pt x="17298" y="91484"/>
                </a:lnTo>
                <a:close/>
              </a:path>
              <a:path w="27939" h="238760">
                <a:moveTo>
                  <a:pt x="24713" y="91484"/>
                </a:moveTo>
                <a:lnTo>
                  <a:pt x="17298" y="91484"/>
                </a:lnTo>
                <a:lnTo>
                  <a:pt x="16777" y="98698"/>
                </a:lnTo>
                <a:lnTo>
                  <a:pt x="25123" y="98698"/>
                </a:lnTo>
                <a:lnTo>
                  <a:pt x="27826" y="95784"/>
                </a:lnTo>
                <a:lnTo>
                  <a:pt x="24713" y="91484"/>
                </a:lnTo>
                <a:close/>
              </a:path>
              <a:path w="27939" h="238760">
                <a:moveTo>
                  <a:pt x="20949" y="0"/>
                </a:moveTo>
                <a:lnTo>
                  <a:pt x="18029" y="3174"/>
                </a:lnTo>
                <a:lnTo>
                  <a:pt x="15320" y="6615"/>
                </a:lnTo>
                <a:lnTo>
                  <a:pt x="13032" y="10322"/>
                </a:lnTo>
                <a:lnTo>
                  <a:pt x="10632" y="13973"/>
                </a:lnTo>
                <a:lnTo>
                  <a:pt x="8627" y="17880"/>
                </a:lnTo>
                <a:lnTo>
                  <a:pt x="5912" y="23914"/>
                </a:lnTo>
                <a:lnTo>
                  <a:pt x="5191" y="26003"/>
                </a:lnTo>
                <a:lnTo>
                  <a:pt x="4371" y="28069"/>
                </a:lnTo>
                <a:lnTo>
                  <a:pt x="3584" y="30147"/>
                </a:lnTo>
                <a:lnTo>
                  <a:pt x="3125" y="32330"/>
                </a:lnTo>
                <a:lnTo>
                  <a:pt x="2487" y="34469"/>
                </a:lnTo>
                <a:lnTo>
                  <a:pt x="1800" y="36602"/>
                </a:lnTo>
                <a:lnTo>
                  <a:pt x="1590" y="38841"/>
                </a:lnTo>
                <a:lnTo>
                  <a:pt x="670" y="43251"/>
                </a:lnTo>
                <a:lnTo>
                  <a:pt x="470" y="45495"/>
                </a:lnTo>
                <a:lnTo>
                  <a:pt x="260" y="50011"/>
                </a:lnTo>
                <a:lnTo>
                  <a:pt x="0" y="52283"/>
                </a:lnTo>
                <a:lnTo>
                  <a:pt x="243" y="54544"/>
                </a:lnTo>
                <a:lnTo>
                  <a:pt x="338" y="55984"/>
                </a:lnTo>
                <a:lnTo>
                  <a:pt x="436" y="57990"/>
                </a:lnTo>
                <a:lnTo>
                  <a:pt x="561" y="59962"/>
                </a:lnTo>
                <a:lnTo>
                  <a:pt x="698" y="61364"/>
                </a:lnTo>
                <a:lnTo>
                  <a:pt x="1950" y="68107"/>
                </a:lnTo>
                <a:lnTo>
                  <a:pt x="2244" y="70401"/>
                </a:lnTo>
                <a:lnTo>
                  <a:pt x="3180" y="72507"/>
                </a:lnTo>
                <a:lnTo>
                  <a:pt x="3873" y="74690"/>
                </a:lnTo>
                <a:lnTo>
                  <a:pt x="4698" y="76812"/>
                </a:lnTo>
                <a:lnTo>
                  <a:pt x="5169" y="79117"/>
                </a:lnTo>
                <a:lnTo>
                  <a:pt x="6305" y="81101"/>
                </a:lnTo>
                <a:lnTo>
                  <a:pt x="9358" y="87246"/>
                </a:lnTo>
                <a:lnTo>
                  <a:pt x="10278" y="89368"/>
                </a:lnTo>
                <a:lnTo>
                  <a:pt x="11702" y="91141"/>
                </a:lnTo>
                <a:lnTo>
                  <a:pt x="12989" y="93163"/>
                </a:lnTo>
                <a:lnTo>
                  <a:pt x="14184" y="94909"/>
                </a:lnTo>
                <a:lnTo>
                  <a:pt x="14489" y="94498"/>
                </a:lnTo>
                <a:lnTo>
                  <a:pt x="15724" y="93063"/>
                </a:lnTo>
                <a:lnTo>
                  <a:pt x="17298" y="91484"/>
                </a:lnTo>
                <a:lnTo>
                  <a:pt x="24713" y="91484"/>
                </a:lnTo>
                <a:lnTo>
                  <a:pt x="21576" y="87151"/>
                </a:lnTo>
                <a:lnTo>
                  <a:pt x="20417" y="85506"/>
                </a:lnTo>
                <a:lnTo>
                  <a:pt x="19032" y="83982"/>
                </a:lnTo>
                <a:lnTo>
                  <a:pt x="18168" y="82170"/>
                </a:lnTo>
                <a:lnTo>
                  <a:pt x="15162" y="76812"/>
                </a:lnTo>
                <a:lnTo>
                  <a:pt x="14112" y="75216"/>
                </a:lnTo>
                <a:lnTo>
                  <a:pt x="13669" y="73249"/>
                </a:lnTo>
                <a:lnTo>
                  <a:pt x="12838" y="71421"/>
                </a:lnTo>
                <a:lnTo>
                  <a:pt x="12151" y="69548"/>
                </a:lnTo>
                <a:lnTo>
                  <a:pt x="11214" y="67742"/>
                </a:lnTo>
                <a:lnTo>
                  <a:pt x="10804" y="65775"/>
                </a:lnTo>
                <a:lnTo>
                  <a:pt x="9219" y="59962"/>
                </a:lnTo>
                <a:lnTo>
                  <a:pt x="8870" y="57990"/>
                </a:lnTo>
                <a:lnTo>
                  <a:pt x="8643" y="55984"/>
                </a:lnTo>
                <a:lnTo>
                  <a:pt x="8338" y="53984"/>
                </a:lnTo>
                <a:lnTo>
                  <a:pt x="8003" y="52283"/>
                </a:lnTo>
                <a:lnTo>
                  <a:pt x="7956" y="47922"/>
                </a:lnTo>
                <a:lnTo>
                  <a:pt x="7840" y="45889"/>
                </a:lnTo>
                <a:lnTo>
                  <a:pt x="7838" y="43251"/>
                </a:lnTo>
                <a:lnTo>
                  <a:pt x="7995" y="41805"/>
                </a:lnTo>
                <a:lnTo>
                  <a:pt x="8178" y="39766"/>
                </a:lnTo>
                <a:lnTo>
                  <a:pt x="8122" y="37683"/>
                </a:lnTo>
                <a:lnTo>
                  <a:pt x="8549" y="35655"/>
                </a:lnTo>
                <a:lnTo>
                  <a:pt x="9114" y="31566"/>
                </a:lnTo>
                <a:lnTo>
                  <a:pt x="17897" y="5670"/>
                </a:lnTo>
                <a:lnTo>
                  <a:pt x="20949" y="0"/>
                </a:lnTo>
                <a:close/>
              </a:path>
            </a:pathLst>
          </a:custGeom>
          <a:solidFill>
            <a:srgbClr val="E6C4B2"/>
          </a:solidFill>
        </p:spPr>
        <p:txBody>
          <a:bodyPr wrap="square" lIns="0" tIns="0" rIns="0" bIns="0" rtlCol="0"/>
          <a:lstStyle/>
          <a:p>
            <a:endParaRPr/>
          </a:p>
        </p:txBody>
      </p:sp>
      <p:sp>
        <p:nvSpPr>
          <p:cNvPr id="58" name="object 58"/>
          <p:cNvSpPr/>
          <p:nvPr/>
        </p:nvSpPr>
        <p:spPr>
          <a:xfrm>
            <a:off x="3342912" y="9756859"/>
            <a:ext cx="514350" cy="283845"/>
          </a:xfrm>
          <a:custGeom>
            <a:avLst/>
            <a:gdLst/>
            <a:ahLst/>
            <a:cxnLst/>
            <a:rect l="l" t="t" r="r" b="b"/>
            <a:pathLst>
              <a:path w="514350" h="283845">
                <a:moveTo>
                  <a:pt x="0" y="0"/>
                </a:moveTo>
                <a:lnTo>
                  <a:pt x="9624" y="35045"/>
                </a:lnTo>
                <a:lnTo>
                  <a:pt x="11386" y="39988"/>
                </a:lnTo>
                <a:lnTo>
                  <a:pt x="13298" y="44864"/>
                </a:lnTo>
                <a:lnTo>
                  <a:pt x="15636" y="50028"/>
                </a:lnTo>
                <a:lnTo>
                  <a:pt x="17996" y="55624"/>
                </a:lnTo>
                <a:lnTo>
                  <a:pt x="20523" y="61132"/>
                </a:lnTo>
                <a:lnTo>
                  <a:pt x="23570" y="66822"/>
                </a:lnTo>
                <a:lnTo>
                  <a:pt x="26596" y="72939"/>
                </a:lnTo>
                <a:lnTo>
                  <a:pt x="29798" y="78951"/>
                </a:lnTo>
                <a:lnTo>
                  <a:pt x="33715" y="84957"/>
                </a:lnTo>
                <a:lnTo>
                  <a:pt x="37511" y="91412"/>
                </a:lnTo>
                <a:lnTo>
                  <a:pt x="41489" y="97751"/>
                </a:lnTo>
                <a:lnTo>
                  <a:pt x="46216" y="103962"/>
                </a:lnTo>
                <a:lnTo>
                  <a:pt x="50798" y="110622"/>
                </a:lnTo>
                <a:lnTo>
                  <a:pt x="55491" y="117205"/>
                </a:lnTo>
                <a:lnTo>
                  <a:pt x="61181" y="123344"/>
                </a:lnTo>
                <a:lnTo>
                  <a:pt x="66589" y="130026"/>
                </a:lnTo>
                <a:lnTo>
                  <a:pt x="94756" y="158576"/>
                </a:lnTo>
                <a:lnTo>
                  <a:pt x="139872" y="193513"/>
                </a:lnTo>
                <a:lnTo>
                  <a:pt x="148283" y="198506"/>
                </a:lnTo>
                <a:lnTo>
                  <a:pt x="152511" y="201027"/>
                </a:lnTo>
                <a:lnTo>
                  <a:pt x="205476" y="228448"/>
                </a:lnTo>
                <a:lnTo>
                  <a:pt x="238178" y="240699"/>
                </a:lnTo>
                <a:lnTo>
                  <a:pt x="242694" y="242533"/>
                </a:lnTo>
                <a:lnTo>
                  <a:pt x="282261" y="254884"/>
                </a:lnTo>
                <a:lnTo>
                  <a:pt x="330071" y="267494"/>
                </a:lnTo>
                <a:lnTo>
                  <a:pt x="381508" y="277900"/>
                </a:lnTo>
                <a:lnTo>
                  <a:pt x="427702" y="283086"/>
                </a:lnTo>
                <a:lnTo>
                  <a:pt x="438174" y="283413"/>
                </a:lnTo>
                <a:lnTo>
                  <a:pt x="444973" y="283724"/>
                </a:lnTo>
                <a:lnTo>
                  <a:pt x="488701" y="279635"/>
                </a:lnTo>
                <a:lnTo>
                  <a:pt x="490696" y="279203"/>
                </a:lnTo>
                <a:lnTo>
                  <a:pt x="466122" y="279203"/>
                </a:lnTo>
                <a:lnTo>
                  <a:pt x="457451" y="279141"/>
                </a:lnTo>
                <a:lnTo>
                  <a:pt x="445134" y="278814"/>
                </a:lnTo>
                <a:lnTo>
                  <a:pt x="438457" y="278083"/>
                </a:lnTo>
                <a:lnTo>
                  <a:pt x="428190" y="277241"/>
                </a:lnTo>
                <a:lnTo>
                  <a:pt x="406315" y="274332"/>
                </a:lnTo>
                <a:lnTo>
                  <a:pt x="400497" y="273282"/>
                </a:lnTo>
                <a:lnTo>
                  <a:pt x="382882" y="270160"/>
                </a:lnTo>
                <a:lnTo>
                  <a:pt x="345381" y="261651"/>
                </a:lnTo>
                <a:lnTo>
                  <a:pt x="292223" y="246988"/>
                </a:lnTo>
                <a:lnTo>
                  <a:pt x="250750" y="233817"/>
                </a:lnTo>
                <a:lnTo>
                  <a:pt x="241702" y="230426"/>
                </a:lnTo>
                <a:lnTo>
                  <a:pt x="216654" y="220934"/>
                </a:lnTo>
                <a:lnTo>
                  <a:pt x="176785" y="202706"/>
                </a:lnTo>
                <a:lnTo>
                  <a:pt x="122388" y="168611"/>
                </a:lnTo>
                <a:lnTo>
                  <a:pt x="91059" y="142610"/>
                </a:lnTo>
                <a:lnTo>
                  <a:pt x="67215" y="118169"/>
                </a:lnTo>
                <a:lnTo>
                  <a:pt x="61492" y="112301"/>
                </a:lnTo>
                <a:lnTo>
                  <a:pt x="56621" y="106090"/>
                </a:lnTo>
                <a:lnTo>
                  <a:pt x="51862" y="99796"/>
                </a:lnTo>
                <a:lnTo>
                  <a:pt x="46947" y="93917"/>
                </a:lnTo>
                <a:lnTo>
                  <a:pt x="42775" y="87888"/>
                </a:lnTo>
                <a:lnTo>
                  <a:pt x="38758" y="81755"/>
                </a:lnTo>
                <a:lnTo>
                  <a:pt x="34713" y="75981"/>
                </a:lnTo>
                <a:lnTo>
                  <a:pt x="31194" y="70291"/>
                </a:lnTo>
                <a:lnTo>
                  <a:pt x="27859" y="64489"/>
                </a:lnTo>
                <a:lnTo>
                  <a:pt x="24501" y="59070"/>
                </a:lnTo>
                <a:lnTo>
                  <a:pt x="21670" y="53801"/>
                </a:lnTo>
                <a:lnTo>
                  <a:pt x="19016" y="48454"/>
                </a:lnTo>
                <a:lnTo>
                  <a:pt x="16384" y="43495"/>
                </a:lnTo>
                <a:lnTo>
                  <a:pt x="14190" y="38802"/>
                </a:lnTo>
                <a:lnTo>
                  <a:pt x="12151" y="34042"/>
                </a:lnTo>
                <a:lnTo>
                  <a:pt x="10172" y="29698"/>
                </a:lnTo>
                <a:lnTo>
                  <a:pt x="8560" y="25709"/>
                </a:lnTo>
                <a:lnTo>
                  <a:pt x="4521" y="14938"/>
                </a:lnTo>
                <a:lnTo>
                  <a:pt x="1861" y="6848"/>
                </a:lnTo>
                <a:lnTo>
                  <a:pt x="570" y="2415"/>
                </a:lnTo>
                <a:lnTo>
                  <a:pt x="0" y="0"/>
                </a:lnTo>
                <a:close/>
              </a:path>
              <a:path w="514350" h="283845">
                <a:moveTo>
                  <a:pt x="513912" y="269534"/>
                </a:moveTo>
                <a:lnTo>
                  <a:pt x="474178" y="278900"/>
                </a:lnTo>
                <a:lnTo>
                  <a:pt x="466122" y="279203"/>
                </a:lnTo>
                <a:lnTo>
                  <a:pt x="490696" y="279203"/>
                </a:lnTo>
                <a:lnTo>
                  <a:pt x="497234" y="277789"/>
                </a:lnTo>
                <a:lnTo>
                  <a:pt x="503673" y="275307"/>
                </a:lnTo>
                <a:lnTo>
                  <a:pt x="507878" y="273282"/>
                </a:lnTo>
                <a:lnTo>
                  <a:pt x="512028" y="271168"/>
                </a:lnTo>
                <a:lnTo>
                  <a:pt x="513912" y="269534"/>
                </a:lnTo>
                <a:close/>
              </a:path>
            </a:pathLst>
          </a:custGeom>
          <a:solidFill>
            <a:srgbClr val="6E6E6E">
              <a:alpha val="50999"/>
            </a:srgbClr>
          </a:solidFill>
        </p:spPr>
        <p:txBody>
          <a:bodyPr wrap="square" lIns="0" tIns="0" rIns="0" bIns="0" rtlCol="0"/>
          <a:lstStyle/>
          <a:p>
            <a:endParaRPr/>
          </a:p>
        </p:txBody>
      </p:sp>
      <p:sp>
        <p:nvSpPr>
          <p:cNvPr id="61" name="object 61"/>
          <p:cNvSpPr txBox="1"/>
          <p:nvPr/>
        </p:nvSpPr>
        <p:spPr>
          <a:xfrm>
            <a:off x="7873463" y="9942924"/>
            <a:ext cx="4647565" cy="1222375"/>
          </a:xfrm>
          <a:prstGeom prst="rect">
            <a:avLst/>
          </a:prstGeom>
        </p:spPr>
        <p:txBody>
          <a:bodyPr vert="horz" wrap="square" lIns="0" tIns="11430" rIns="0" bIns="0" rtlCol="0">
            <a:spAutoFit/>
          </a:bodyPr>
          <a:lstStyle/>
          <a:p>
            <a:pPr marL="137160" marR="5080" indent="-125095">
              <a:lnSpc>
                <a:spcPct val="100699"/>
              </a:lnSpc>
              <a:spcBef>
                <a:spcPts val="90"/>
              </a:spcBef>
            </a:pPr>
            <a:r>
              <a:rPr sz="3900" b="1" spc="10" dirty="0">
                <a:solidFill>
                  <a:srgbClr val="4C5E91"/>
                </a:solidFill>
                <a:latin typeface="Corbel" panose="020B0503020204020204" pitchFamily="34" charset="0"/>
                <a:cs typeface="Franklin Gothic Heavy"/>
              </a:rPr>
              <a:t>Global </a:t>
            </a:r>
            <a:r>
              <a:rPr sz="3900" b="1" dirty="0">
                <a:solidFill>
                  <a:srgbClr val="4C5E91"/>
                </a:solidFill>
                <a:latin typeface="Corbel" panose="020B0503020204020204" pitchFamily="34" charset="0"/>
                <a:cs typeface="Franklin Gothic Heavy"/>
              </a:rPr>
              <a:t>Money</a:t>
            </a:r>
            <a:r>
              <a:rPr sz="3900" b="1" spc="-75" dirty="0">
                <a:solidFill>
                  <a:srgbClr val="4C5E91"/>
                </a:solidFill>
                <a:latin typeface="Corbel" panose="020B0503020204020204" pitchFamily="34" charset="0"/>
                <a:cs typeface="Franklin Gothic Heavy"/>
              </a:rPr>
              <a:t> </a:t>
            </a:r>
            <a:r>
              <a:rPr sz="3900" b="1" spc="-20" dirty="0">
                <a:solidFill>
                  <a:srgbClr val="4C5E91"/>
                </a:solidFill>
                <a:latin typeface="Corbel" panose="020B0503020204020204" pitchFamily="34" charset="0"/>
                <a:cs typeface="Franklin Gothic Heavy"/>
              </a:rPr>
              <a:t>Week  </a:t>
            </a:r>
            <a:r>
              <a:rPr lang="en-US" sz="3900" b="1" dirty="0" smtClean="0">
                <a:solidFill>
                  <a:srgbClr val="4C5E91"/>
                </a:solidFill>
                <a:latin typeface="Corbel" panose="020B0503020204020204" pitchFamily="34" charset="0"/>
                <a:cs typeface="Franklin Gothic Heavy"/>
              </a:rPr>
              <a:t>23</a:t>
            </a:r>
            <a:r>
              <a:rPr sz="3900" b="1" dirty="0" smtClean="0">
                <a:solidFill>
                  <a:srgbClr val="4C5E91"/>
                </a:solidFill>
                <a:latin typeface="Corbel" panose="020B0503020204020204" pitchFamily="34" charset="0"/>
                <a:cs typeface="Franklin Gothic Heavy"/>
              </a:rPr>
              <a:t> </a:t>
            </a:r>
            <a:r>
              <a:rPr sz="3900" b="1" spc="5" dirty="0">
                <a:solidFill>
                  <a:srgbClr val="4C5E91"/>
                </a:solidFill>
                <a:latin typeface="Corbel" panose="020B0503020204020204" pitchFamily="34" charset="0"/>
                <a:cs typeface="Franklin Gothic Heavy"/>
              </a:rPr>
              <a:t>- </a:t>
            </a:r>
            <a:r>
              <a:rPr sz="3900" b="1" spc="-25" dirty="0" smtClean="0">
                <a:solidFill>
                  <a:srgbClr val="4C5E91"/>
                </a:solidFill>
                <a:latin typeface="Corbel" panose="020B0503020204020204" pitchFamily="34" charset="0"/>
                <a:cs typeface="Franklin Gothic Heavy"/>
              </a:rPr>
              <a:t>2</a:t>
            </a:r>
            <a:r>
              <a:rPr lang="en-US" sz="3900" b="1" spc="-25" dirty="0" smtClean="0">
                <a:solidFill>
                  <a:srgbClr val="4C5E91"/>
                </a:solidFill>
                <a:latin typeface="Corbel" panose="020B0503020204020204" pitchFamily="34" charset="0"/>
                <a:cs typeface="Franklin Gothic Heavy"/>
              </a:rPr>
              <a:t>9</a:t>
            </a:r>
            <a:r>
              <a:rPr sz="3900" b="1" spc="-25" dirty="0" smtClean="0">
                <a:solidFill>
                  <a:srgbClr val="4C5E91"/>
                </a:solidFill>
                <a:latin typeface="Corbel" panose="020B0503020204020204" pitchFamily="34" charset="0"/>
                <a:cs typeface="Franklin Gothic Heavy"/>
              </a:rPr>
              <a:t> </a:t>
            </a:r>
            <a:r>
              <a:rPr sz="3900" b="1" spc="30" dirty="0">
                <a:solidFill>
                  <a:srgbClr val="4C5E91"/>
                </a:solidFill>
                <a:latin typeface="Corbel" panose="020B0503020204020204" pitchFamily="34" charset="0"/>
                <a:cs typeface="Franklin Gothic Heavy"/>
              </a:rPr>
              <a:t>марта</a:t>
            </a:r>
            <a:r>
              <a:rPr sz="3900" b="1" spc="-40" dirty="0">
                <a:solidFill>
                  <a:srgbClr val="4C5E91"/>
                </a:solidFill>
                <a:latin typeface="Corbel" panose="020B0503020204020204" pitchFamily="34" charset="0"/>
                <a:cs typeface="Franklin Gothic Heavy"/>
              </a:rPr>
              <a:t> </a:t>
            </a:r>
            <a:r>
              <a:rPr sz="3900" b="1" spc="5" dirty="0">
                <a:solidFill>
                  <a:srgbClr val="4C5E91"/>
                </a:solidFill>
                <a:latin typeface="Corbel" panose="020B0503020204020204" pitchFamily="34" charset="0"/>
                <a:cs typeface="Franklin Gothic Heavy"/>
              </a:rPr>
              <a:t>2020</a:t>
            </a:r>
            <a:endParaRPr sz="3900" dirty="0">
              <a:latin typeface="Corbel" panose="020B0503020204020204" pitchFamily="34" charset="0"/>
              <a:cs typeface="Franklin Gothic Heavy"/>
            </a:endParaRPr>
          </a:p>
        </p:txBody>
      </p:sp>
      <p:sp>
        <p:nvSpPr>
          <p:cNvPr id="89" name="object 89"/>
          <p:cNvSpPr/>
          <p:nvPr/>
        </p:nvSpPr>
        <p:spPr>
          <a:xfrm>
            <a:off x="9552861" y="5933232"/>
            <a:ext cx="1324610" cy="488315"/>
          </a:xfrm>
          <a:custGeom>
            <a:avLst/>
            <a:gdLst/>
            <a:ahLst/>
            <a:cxnLst/>
            <a:rect l="l" t="t" r="r" b="b"/>
            <a:pathLst>
              <a:path w="1324609" h="488314">
                <a:moveTo>
                  <a:pt x="1079261" y="0"/>
                </a:moveTo>
                <a:lnTo>
                  <a:pt x="272681" y="13746"/>
                </a:lnTo>
                <a:lnTo>
                  <a:pt x="273889" y="112900"/>
                </a:lnTo>
                <a:lnTo>
                  <a:pt x="272812" y="156963"/>
                </a:lnTo>
                <a:lnTo>
                  <a:pt x="268518" y="200770"/>
                </a:lnTo>
                <a:lnTo>
                  <a:pt x="261031" y="244146"/>
                </a:lnTo>
                <a:lnTo>
                  <a:pt x="250373" y="286915"/>
                </a:lnTo>
                <a:lnTo>
                  <a:pt x="226825" y="332512"/>
                </a:lnTo>
                <a:lnTo>
                  <a:pt x="195019" y="361469"/>
                </a:lnTo>
                <a:lnTo>
                  <a:pt x="147967" y="381513"/>
                </a:lnTo>
                <a:lnTo>
                  <a:pt x="0" y="389543"/>
                </a:lnTo>
                <a:lnTo>
                  <a:pt x="0" y="478905"/>
                </a:lnTo>
                <a:lnTo>
                  <a:pt x="1322154" y="488070"/>
                </a:lnTo>
                <a:lnTo>
                  <a:pt x="1324441" y="396469"/>
                </a:lnTo>
                <a:lnTo>
                  <a:pt x="1172696" y="396469"/>
                </a:lnTo>
                <a:lnTo>
                  <a:pt x="1149995" y="391993"/>
                </a:lnTo>
                <a:lnTo>
                  <a:pt x="1113989" y="365285"/>
                </a:lnTo>
                <a:lnTo>
                  <a:pt x="1094893" y="315807"/>
                </a:lnTo>
                <a:lnTo>
                  <a:pt x="1081815" y="186366"/>
                </a:lnTo>
                <a:lnTo>
                  <a:pt x="1081516" y="180248"/>
                </a:lnTo>
                <a:lnTo>
                  <a:pt x="1079261" y="0"/>
                </a:lnTo>
                <a:close/>
              </a:path>
              <a:path w="1324609" h="488314">
                <a:moveTo>
                  <a:pt x="1324443" y="396413"/>
                </a:moveTo>
                <a:lnTo>
                  <a:pt x="1172696" y="396469"/>
                </a:lnTo>
                <a:lnTo>
                  <a:pt x="1324441" y="396469"/>
                </a:lnTo>
                <a:close/>
              </a:path>
            </a:pathLst>
          </a:custGeom>
          <a:solidFill>
            <a:srgbClr val="FBF9FC"/>
          </a:solidFill>
        </p:spPr>
        <p:txBody>
          <a:bodyPr wrap="square" lIns="0" tIns="0" rIns="0" bIns="0" rtlCol="0"/>
          <a:lstStyle/>
          <a:p>
            <a:endParaRPr/>
          </a:p>
        </p:txBody>
      </p:sp>
      <p:sp>
        <p:nvSpPr>
          <p:cNvPr id="134" name="object 134"/>
          <p:cNvSpPr/>
          <p:nvPr/>
        </p:nvSpPr>
        <p:spPr>
          <a:xfrm>
            <a:off x="8992246" y="6030655"/>
            <a:ext cx="26034" cy="31115"/>
          </a:xfrm>
          <a:custGeom>
            <a:avLst/>
            <a:gdLst/>
            <a:ahLst/>
            <a:cxnLst/>
            <a:rect l="l" t="t" r="r" b="b"/>
            <a:pathLst>
              <a:path w="26034" h="31114">
                <a:moveTo>
                  <a:pt x="3945" y="0"/>
                </a:moveTo>
                <a:lnTo>
                  <a:pt x="0" y="0"/>
                </a:lnTo>
                <a:lnTo>
                  <a:pt x="10305" y="31084"/>
                </a:lnTo>
                <a:lnTo>
                  <a:pt x="15187" y="31084"/>
                </a:lnTo>
                <a:lnTo>
                  <a:pt x="16098" y="28335"/>
                </a:lnTo>
                <a:lnTo>
                  <a:pt x="12655" y="28335"/>
                </a:lnTo>
                <a:lnTo>
                  <a:pt x="12566" y="27776"/>
                </a:lnTo>
                <a:lnTo>
                  <a:pt x="3945" y="0"/>
                </a:lnTo>
                <a:close/>
              </a:path>
              <a:path w="26034" h="31114">
                <a:moveTo>
                  <a:pt x="25493" y="0"/>
                </a:moveTo>
                <a:lnTo>
                  <a:pt x="21548" y="0"/>
                </a:lnTo>
                <a:lnTo>
                  <a:pt x="13087" y="27183"/>
                </a:lnTo>
                <a:lnTo>
                  <a:pt x="12936" y="27776"/>
                </a:lnTo>
                <a:lnTo>
                  <a:pt x="12838" y="28335"/>
                </a:lnTo>
                <a:lnTo>
                  <a:pt x="16098" y="28335"/>
                </a:lnTo>
                <a:lnTo>
                  <a:pt x="25493" y="0"/>
                </a:lnTo>
                <a:close/>
              </a:path>
            </a:pathLst>
          </a:custGeom>
          <a:solidFill>
            <a:srgbClr val="020303"/>
          </a:solidFill>
        </p:spPr>
        <p:txBody>
          <a:bodyPr wrap="square" lIns="0" tIns="0" rIns="0" bIns="0" rtlCol="0"/>
          <a:lstStyle/>
          <a:p>
            <a:endParaRPr/>
          </a:p>
        </p:txBody>
      </p:sp>
      <p:sp>
        <p:nvSpPr>
          <p:cNvPr id="136" name="object 136"/>
          <p:cNvSpPr/>
          <p:nvPr/>
        </p:nvSpPr>
        <p:spPr>
          <a:xfrm>
            <a:off x="9054069" y="6030657"/>
            <a:ext cx="19685" cy="31115"/>
          </a:xfrm>
          <a:custGeom>
            <a:avLst/>
            <a:gdLst/>
            <a:ahLst/>
            <a:cxnLst/>
            <a:rect l="l" t="t" r="r" b="b"/>
            <a:pathLst>
              <a:path w="19684" h="31114">
                <a:moveTo>
                  <a:pt x="3740" y="0"/>
                </a:moveTo>
                <a:lnTo>
                  <a:pt x="0" y="0"/>
                </a:lnTo>
                <a:lnTo>
                  <a:pt x="0" y="31084"/>
                </a:lnTo>
                <a:lnTo>
                  <a:pt x="19199" y="31084"/>
                </a:lnTo>
                <a:lnTo>
                  <a:pt x="19199" y="27981"/>
                </a:lnTo>
                <a:lnTo>
                  <a:pt x="3740" y="27981"/>
                </a:lnTo>
                <a:lnTo>
                  <a:pt x="3740" y="0"/>
                </a:lnTo>
                <a:close/>
              </a:path>
            </a:pathLst>
          </a:custGeom>
          <a:solidFill>
            <a:srgbClr val="020303"/>
          </a:solidFill>
        </p:spPr>
        <p:txBody>
          <a:bodyPr wrap="square" lIns="0" tIns="0" rIns="0" bIns="0" rtlCol="0"/>
          <a:lstStyle/>
          <a:p>
            <a:endParaRPr/>
          </a:p>
        </p:txBody>
      </p:sp>
      <p:sp>
        <p:nvSpPr>
          <p:cNvPr id="137" name="object 137"/>
          <p:cNvSpPr/>
          <p:nvPr/>
        </p:nvSpPr>
        <p:spPr>
          <a:xfrm>
            <a:off x="9077443" y="6030659"/>
            <a:ext cx="3810" cy="31115"/>
          </a:xfrm>
          <a:custGeom>
            <a:avLst/>
            <a:gdLst/>
            <a:ahLst/>
            <a:cxnLst/>
            <a:rect l="l" t="t" r="r" b="b"/>
            <a:pathLst>
              <a:path w="3809" h="31114">
                <a:moveTo>
                  <a:pt x="0" y="0"/>
                </a:moveTo>
                <a:lnTo>
                  <a:pt x="3740" y="0"/>
                </a:lnTo>
                <a:lnTo>
                  <a:pt x="3740" y="31084"/>
                </a:lnTo>
                <a:lnTo>
                  <a:pt x="0" y="31084"/>
                </a:lnTo>
                <a:lnTo>
                  <a:pt x="0" y="0"/>
                </a:lnTo>
                <a:close/>
              </a:path>
            </a:pathLst>
          </a:custGeom>
          <a:solidFill>
            <a:srgbClr val="020303"/>
          </a:solidFill>
        </p:spPr>
        <p:txBody>
          <a:bodyPr wrap="square" lIns="0" tIns="0" rIns="0" bIns="0" rtlCol="0"/>
          <a:lstStyle/>
          <a:p>
            <a:endParaRPr/>
          </a:p>
        </p:txBody>
      </p:sp>
      <p:pic>
        <p:nvPicPr>
          <p:cNvPr id="155" name="Рисунок 154" descr="преступник.png"/>
          <p:cNvPicPr>
            <a:picLocks noChangeAspect="1"/>
          </p:cNvPicPr>
          <p:nvPr/>
        </p:nvPicPr>
        <p:blipFill>
          <a:blip r:embed="rId5" cstate="print"/>
          <a:stretch>
            <a:fillRect/>
          </a:stretch>
        </p:blipFill>
        <p:spPr>
          <a:xfrm>
            <a:off x="8680450" y="3521075"/>
            <a:ext cx="2971800" cy="2702434"/>
          </a:xfrm>
          <a:prstGeom prst="rect">
            <a:avLst/>
          </a:prstGeom>
        </p:spPr>
      </p:pic>
      <p:sp>
        <p:nvSpPr>
          <p:cNvPr id="144" name="object 144"/>
          <p:cNvSpPr/>
          <p:nvPr/>
        </p:nvSpPr>
        <p:spPr>
          <a:xfrm>
            <a:off x="10232892" y="5773483"/>
            <a:ext cx="788679" cy="854151"/>
          </a:xfrm>
          <a:prstGeom prst="rect">
            <a:avLst/>
          </a:prstGeom>
          <a:blipFill>
            <a:blip r:embed="rId6" cstate="print"/>
            <a:stretch>
              <a:fillRect/>
            </a:stretch>
          </a:blipFill>
        </p:spPr>
        <p:txBody>
          <a:bodyPr wrap="square" lIns="0" tIns="0" rIns="0" bIns="0" rtlCol="0"/>
          <a:lstStyle/>
          <a:p>
            <a:endParaRPr/>
          </a:p>
        </p:txBody>
      </p:sp>
      <p:sp>
        <p:nvSpPr>
          <p:cNvPr id="145" name="object 145"/>
          <p:cNvSpPr/>
          <p:nvPr/>
        </p:nvSpPr>
        <p:spPr>
          <a:xfrm>
            <a:off x="11109618" y="5451777"/>
            <a:ext cx="682053" cy="1114328"/>
          </a:xfrm>
          <a:prstGeom prst="rect">
            <a:avLst/>
          </a:prstGeom>
          <a:blipFill>
            <a:blip r:embed="rId7" cstate="print"/>
            <a:stretch>
              <a:fillRect/>
            </a:stretch>
          </a:blipFill>
        </p:spPr>
        <p:txBody>
          <a:bodyPr wrap="square" lIns="0" tIns="0" rIns="0" bIns="0" rtlCol="0"/>
          <a:lstStyle/>
          <a:p>
            <a:endParaRPr/>
          </a:p>
        </p:txBody>
      </p:sp>
      <p:sp>
        <p:nvSpPr>
          <p:cNvPr id="146" name="object 146"/>
          <p:cNvSpPr/>
          <p:nvPr/>
        </p:nvSpPr>
        <p:spPr>
          <a:xfrm>
            <a:off x="11852611" y="4660905"/>
            <a:ext cx="1133745" cy="1824365"/>
          </a:xfrm>
          <a:prstGeom prst="rect">
            <a:avLst/>
          </a:prstGeom>
          <a:blipFill>
            <a:blip r:embed="rId8" cstate="print"/>
            <a:stretch>
              <a:fillRect/>
            </a:stretch>
          </a:blipFill>
        </p:spPr>
        <p:txBody>
          <a:bodyPr wrap="square" lIns="0" tIns="0" rIns="0" bIns="0" rtlCol="0"/>
          <a:lstStyle/>
          <a:p>
            <a:endParaRPr/>
          </a:p>
        </p:txBody>
      </p:sp>
      <p:sp>
        <p:nvSpPr>
          <p:cNvPr id="147" name="object 147"/>
          <p:cNvSpPr txBox="1"/>
          <p:nvPr/>
        </p:nvSpPr>
        <p:spPr>
          <a:xfrm>
            <a:off x="12817459" y="5739098"/>
            <a:ext cx="62230" cy="94615"/>
          </a:xfrm>
          <a:prstGeom prst="rect">
            <a:avLst/>
          </a:prstGeom>
        </p:spPr>
        <p:txBody>
          <a:bodyPr vert="horz" wrap="square" lIns="0" tIns="16510" rIns="0" bIns="0" rtlCol="0">
            <a:spAutoFit/>
          </a:bodyPr>
          <a:lstStyle/>
          <a:p>
            <a:pPr>
              <a:lnSpc>
                <a:spcPts val="315"/>
              </a:lnSpc>
              <a:spcBef>
                <a:spcPts val="130"/>
              </a:spcBef>
            </a:pPr>
            <a:r>
              <a:rPr sz="300" spc="10" dirty="0">
                <a:solidFill>
                  <a:srgbClr val="FFFFFF"/>
                </a:solidFill>
                <a:latin typeface="Franklin Gothic Medium"/>
                <a:cs typeface="Franklin Gothic Medium"/>
              </a:rPr>
              <a:t>1</a:t>
            </a:r>
            <a:r>
              <a:rPr sz="300" spc="15" dirty="0">
                <a:solidFill>
                  <a:srgbClr val="FFFFFF"/>
                </a:solidFill>
                <a:latin typeface="Franklin Gothic Medium"/>
                <a:cs typeface="Franklin Gothic Medium"/>
              </a:rPr>
              <a:t>0</a:t>
            </a:r>
            <a:endParaRPr sz="300">
              <a:latin typeface="Franklin Gothic Medium"/>
              <a:cs typeface="Franklin Gothic Medium"/>
            </a:endParaRPr>
          </a:p>
          <a:p>
            <a:pPr>
              <a:lnSpc>
                <a:spcPts val="195"/>
              </a:lnSpc>
            </a:pPr>
            <a:r>
              <a:rPr sz="200" spc="-5" dirty="0">
                <a:solidFill>
                  <a:srgbClr val="FFFFFF"/>
                </a:solidFill>
                <a:latin typeface="Franklin Gothic Medium"/>
                <a:cs typeface="Franklin Gothic Medium"/>
              </a:rPr>
              <a:t>коп</a:t>
            </a:r>
            <a:endParaRPr sz="200">
              <a:latin typeface="Franklin Gothic Medium"/>
              <a:cs typeface="Franklin Gothic Medium"/>
            </a:endParaRPr>
          </a:p>
        </p:txBody>
      </p:sp>
      <p:pic>
        <p:nvPicPr>
          <p:cNvPr id="149" name="Рисунок 148" descr="Безымянный-2.png"/>
          <p:cNvPicPr>
            <a:picLocks noChangeAspect="1"/>
          </p:cNvPicPr>
          <p:nvPr/>
        </p:nvPicPr>
        <p:blipFill>
          <a:blip r:embed="rId9" cstate="print"/>
          <a:stretch>
            <a:fillRect/>
          </a:stretch>
        </p:blipFill>
        <p:spPr>
          <a:xfrm>
            <a:off x="7461250" y="4968875"/>
            <a:ext cx="2479881" cy="1583437"/>
          </a:xfrm>
          <a:prstGeom prst="rect">
            <a:avLst/>
          </a:prstGeom>
        </p:spPr>
      </p:pic>
      <p:pic>
        <p:nvPicPr>
          <p:cNvPr id="151" name="Рисунок 150" descr="парень.png"/>
          <p:cNvPicPr>
            <a:picLocks noChangeAspect="1"/>
          </p:cNvPicPr>
          <p:nvPr/>
        </p:nvPicPr>
        <p:blipFill>
          <a:blip r:embed="rId10" cstate="print"/>
          <a:stretch>
            <a:fillRect/>
          </a:stretch>
        </p:blipFill>
        <p:spPr>
          <a:xfrm>
            <a:off x="1441450" y="1997075"/>
            <a:ext cx="4149215" cy="8363731"/>
          </a:xfrm>
          <a:prstGeom prst="rect">
            <a:avLst/>
          </a:prstGeom>
        </p:spPr>
      </p:pic>
      <p:pic>
        <p:nvPicPr>
          <p:cNvPr id="152" name="Рисунок 151" descr="девочка.png"/>
          <p:cNvPicPr>
            <a:picLocks noChangeAspect="1"/>
          </p:cNvPicPr>
          <p:nvPr/>
        </p:nvPicPr>
        <p:blipFill>
          <a:blip r:embed="rId11" cstate="print"/>
          <a:stretch>
            <a:fillRect/>
          </a:stretch>
        </p:blipFill>
        <p:spPr>
          <a:xfrm>
            <a:off x="15995650" y="2301875"/>
            <a:ext cx="2216837" cy="8001000"/>
          </a:xfrm>
          <a:prstGeom prst="rect">
            <a:avLst/>
          </a:prstGeom>
        </p:spPr>
      </p:pic>
      <p:pic>
        <p:nvPicPr>
          <p:cNvPr id="6" name="Рисунок 5"/>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flipH="1">
            <a:off x="11565157" y="6811648"/>
            <a:ext cx="2542839" cy="2783148"/>
          </a:xfrm>
          <a:prstGeom prst="rect">
            <a:avLst/>
          </a:prstGeom>
        </p:spPr>
      </p:pic>
      <p:pic>
        <p:nvPicPr>
          <p:cNvPr id="30" name="Рисунок 29" descr="КК.png"/>
          <p:cNvPicPr>
            <a:picLocks noChangeAspect="1"/>
          </p:cNvPicPr>
          <p:nvPr/>
        </p:nvPicPr>
        <p:blipFill>
          <a:blip r:embed="rId13" cstate="print"/>
          <a:stretch>
            <a:fillRect/>
          </a:stretch>
        </p:blipFill>
        <p:spPr>
          <a:xfrm>
            <a:off x="7342698" y="4968875"/>
            <a:ext cx="2489614" cy="1600200"/>
          </a:xfrm>
          <a:prstGeom prst="rect">
            <a:avLst/>
          </a:prstGeom>
        </p:spPr>
      </p:pic>
      <p:pic>
        <p:nvPicPr>
          <p:cNvPr id="8" name="Рисунок 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5858164" y="5540894"/>
            <a:ext cx="2055393" cy="425047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117850" y="-1203325"/>
            <a:ext cx="13350894" cy="13350894"/>
          </a:xfrm>
          <a:prstGeom prst="rect">
            <a:avLst/>
          </a:prstGeom>
        </p:spPr>
      </p:pic>
      <p:sp>
        <p:nvSpPr>
          <p:cNvPr id="2" name="Заголовок 1"/>
          <p:cNvSpPr>
            <a:spLocks noGrp="1"/>
          </p:cNvSpPr>
          <p:nvPr>
            <p:ph type="title"/>
          </p:nvPr>
        </p:nvSpPr>
        <p:spPr>
          <a:xfrm>
            <a:off x="6546850" y="3216275"/>
            <a:ext cx="6019800" cy="2608406"/>
          </a:xfrm>
        </p:spPr>
        <p:txBody>
          <a:bodyPr/>
          <a:lstStyle/>
          <a:p>
            <a:pPr algn="ctr"/>
            <a:r>
              <a:rPr lang="ru-RU" dirty="0" smtClean="0"/>
              <a:t>БАНКОВСКАЯ</a:t>
            </a:r>
            <a:br>
              <a:rPr lang="ru-RU" dirty="0" smtClean="0"/>
            </a:br>
            <a:r>
              <a:rPr lang="ru-RU" dirty="0" smtClean="0"/>
              <a:t>ПЛАТЕЖНАЯ </a:t>
            </a:r>
            <a:br>
              <a:rPr lang="ru-RU" dirty="0" smtClean="0"/>
            </a:br>
            <a:r>
              <a:rPr lang="ru-RU" dirty="0" smtClean="0"/>
              <a:t>КАРТОЧКА</a:t>
            </a:r>
            <a:endParaRPr lang="ru-RU" dirty="0"/>
          </a:p>
        </p:txBody>
      </p:sp>
      <p:pic>
        <p:nvPicPr>
          <p:cNvPr id="14" name="Рисунок 1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1804650" y="4740275"/>
            <a:ext cx="2903695" cy="2821901"/>
          </a:xfrm>
          <a:prstGeom prst="rect">
            <a:avLst/>
          </a:prstGeom>
        </p:spPr>
      </p:pic>
      <p:pic>
        <p:nvPicPr>
          <p:cNvPr id="3" name="Рисунок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671050" y="5883275"/>
            <a:ext cx="4664075" cy="4664075"/>
          </a:xfrm>
          <a:prstGeom prst="rect">
            <a:avLst/>
          </a:prstGeom>
        </p:spPr>
      </p:pic>
      <p:pic>
        <p:nvPicPr>
          <p:cNvPr id="10" name="Рисунок 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98450" y="7940675"/>
            <a:ext cx="685800" cy="673466"/>
          </a:xfrm>
          <a:prstGeom prst="rect">
            <a:avLst/>
          </a:prstGeom>
        </p:spPr>
      </p:pic>
      <p:pic>
        <p:nvPicPr>
          <p:cNvPr id="12" name="Рисунок 1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831850" y="5883275"/>
            <a:ext cx="661004" cy="649116"/>
          </a:xfrm>
          <a:prstGeom prst="rect">
            <a:avLst/>
          </a:prstGeom>
        </p:spPr>
      </p:pic>
      <p:pic>
        <p:nvPicPr>
          <p:cNvPr id="13" name="Рисунок 12"/>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222250" y="3902075"/>
            <a:ext cx="685800" cy="673466"/>
          </a:xfrm>
          <a:prstGeom prst="rect">
            <a:avLst/>
          </a:prstGeom>
        </p:spPr>
      </p:pic>
      <p:pic>
        <p:nvPicPr>
          <p:cNvPr id="15" name="Рисунок 14"/>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767978" y="1942003"/>
            <a:ext cx="609600" cy="598636"/>
          </a:xfrm>
          <a:prstGeom prst="rect">
            <a:avLst/>
          </a:prstGeom>
        </p:spPr>
      </p:pic>
      <p:pic>
        <p:nvPicPr>
          <p:cNvPr id="18" name="Рисунок 17"/>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222250" y="244475"/>
            <a:ext cx="609600" cy="598636"/>
          </a:xfrm>
          <a:prstGeom prst="rect">
            <a:avLst/>
          </a:prstGeom>
        </p:spPr>
      </p:pic>
      <p:sp>
        <p:nvSpPr>
          <p:cNvPr id="19" name="object 3"/>
          <p:cNvSpPr/>
          <p:nvPr/>
        </p:nvSpPr>
        <p:spPr>
          <a:xfrm>
            <a:off x="17595850" y="244475"/>
            <a:ext cx="2318822" cy="1486077"/>
          </a:xfrm>
          <a:prstGeom prst="rect">
            <a:avLst/>
          </a:prstGeom>
          <a:blipFill>
            <a:blip r:embed="rId10" cstate="print"/>
            <a:stretch>
              <a:fillRect/>
            </a:stretch>
          </a:blipFill>
        </p:spPr>
        <p:txBody>
          <a:bodyPr wrap="square" lIns="0" tIns="0" rIns="0" bIns="0" rtlCol="0"/>
          <a:lstStyle/>
          <a:p>
            <a:endParaRPr/>
          </a:p>
        </p:txBody>
      </p:sp>
      <p:pic>
        <p:nvPicPr>
          <p:cNvPr id="16" name="Рисунок 15" descr="МУР.png"/>
          <p:cNvPicPr>
            <a:picLocks noChangeAspect="1"/>
          </p:cNvPicPr>
          <p:nvPr/>
        </p:nvPicPr>
        <p:blipFill>
          <a:blip r:embed="rId11" cstate="print"/>
          <a:stretch>
            <a:fillRect/>
          </a:stretch>
        </p:blipFill>
        <p:spPr>
          <a:xfrm rot="300120">
            <a:off x="446326" y="6226490"/>
            <a:ext cx="2859029" cy="5264796"/>
          </a:xfrm>
          <a:prstGeom prst="rect">
            <a:avLst/>
          </a:prstGeom>
        </p:spPr>
      </p:pic>
      <p:pic>
        <p:nvPicPr>
          <p:cNvPr id="21" name="Рисунок 20"/>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a:off x="15614650" y="4019550"/>
            <a:ext cx="3124200" cy="7289800"/>
          </a:xfrm>
          <a:prstGeom prst="rect">
            <a:avLst/>
          </a:prstGeom>
        </p:spPr>
      </p:pic>
    </p:spTree>
    <p:extLst>
      <p:ext uri="{BB962C8B-B14F-4D97-AF65-F5344CB8AC3E}">
        <p14:creationId xmlns="" xmlns:p14="http://schemas.microsoft.com/office/powerpoint/2010/main" val="2639719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 name="Группа 46"/>
          <p:cNvGrpSpPr/>
          <p:nvPr/>
        </p:nvGrpSpPr>
        <p:grpSpPr>
          <a:xfrm>
            <a:off x="14090784" y="3471697"/>
            <a:ext cx="6255717" cy="8493239"/>
            <a:chOff x="13662349" y="3686971"/>
            <a:chExt cx="6233025" cy="8430410"/>
          </a:xfrm>
        </p:grpSpPr>
        <p:grpSp>
          <p:nvGrpSpPr>
            <p:cNvPr id="76" name="Группа 75"/>
            <p:cNvGrpSpPr/>
            <p:nvPr/>
          </p:nvGrpSpPr>
          <p:grpSpPr>
            <a:xfrm rot="21366214">
              <a:off x="13662349" y="6570944"/>
              <a:ext cx="5994760" cy="5546437"/>
              <a:chOff x="13786479" y="7318016"/>
              <a:chExt cx="4146973" cy="4359275"/>
            </a:xfrm>
          </p:grpSpPr>
          <p:pic>
            <p:nvPicPr>
              <p:cNvPr id="77" name="Picture 9"/>
              <p:cNvPicPr>
                <a:picLocks noChangeAspect="1" noChangeArrowheads="1"/>
              </p:cNvPicPr>
              <p:nvPr/>
            </p:nvPicPr>
            <p:blipFill>
              <a:blip r:embed="rId3" cstate="print"/>
              <a:srcRect/>
              <a:stretch>
                <a:fillRect/>
              </a:stretch>
            </p:blipFill>
            <p:spPr bwMode="auto">
              <a:xfrm rot="374398" flipH="1">
                <a:off x="13786479" y="7318016"/>
                <a:ext cx="4146973" cy="4359275"/>
              </a:xfrm>
              <a:prstGeom prst="rect">
                <a:avLst/>
              </a:prstGeom>
              <a:noFill/>
              <a:ln w="9525">
                <a:noFill/>
                <a:miter lim="800000"/>
                <a:headEnd/>
                <a:tailEnd/>
              </a:ln>
              <a:effectLst/>
            </p:spPr>
          </p:pic>
          <p:pic>
            <p:nvPicPr>
              <p:cNvPr id="78" name="Рисунок 7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19276415">
                <a:off x="15032496" y="8637735"/>
                <a:ext cx="175854" cy="237620"/>
              </a:xfrm>
              <a:prstGeom prst="rect">
                <a:avLst/>
              </a:prstGeom>
            </p:spPr>
          </p:pic>
        </p:grpSp>
        <p:pic>
          <p:nvPicPr>
            <p:cNvPr id="45" name="Рисунок 4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rot="261106">
              <a:off x="14877159" y="3686971"/>
              <a:ext cx="5018215" cy="8168611"/>
            </a:xfrm>
            <a:prstGeom prst="rect">
              <a:avLst/>
            </a:prstGeom>
          </p:spPr>
        </p:pic>
      </p:grpSp>
      <p:sp>
        <p:nvSpPr>
          <p:cNvPr id="57" name="object 24"/>
          <p:cNvSpPr/>
          <p:nvPr/>
        </p:nvSpPr>
        <p:spPr>
          <a:xfrm>
            <a:off x="7156450" y="9236075"/>
            <a:ext cx="6781800" cy="914399"/>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endParaRPr lang="ru-RU" sz="2800" spc="-10" dirty="0" smtClean="0">
              <a:solidFill>
                <a:srgbClr val="4C6092"/>
              </a:solidFill>
              <a:latin typeface="Corbel" panose="020B0503020204020204" pitchFamily="34" charset="0"/>
              <a:cs typeface="Franklin Gothic Heavy"/>
            </a:endParaRPr>
          </a:p>
        </p:txBody>
      </p:sp>
      <p:sp>
        <p:nvSpPr>
          <p:cNvPr id="52" name="object 24"/>
          <p:cNvSpPr/>
          <p:nvPr/>
        </p:nvSpPr>
        <p:spPr>
          <a:xfrm>
            <a:off x="7080250" y="3216275"/>
            <a:ext cx="6857999" cy="1043991"/>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grpSp>
        <p:nvGrpSpPr>
          <p:cNvPr id="72" name="Группа 71"/>
          <p:cNvGrpSpPr/>
          <p:nvPr/>
        </p:nvGrpSpPr>
        <p:grpSpPr>
          <a:xfrm>
            <a:off x="6775450" y="1768475"/>
            <a:ext cx="7239000" cy="1295400"/>
            <a:chOff x="4971866" y="4511675"/>
            <a:chExt cx="7871113" cy="1295400"/>
          </a:xfrm>
        </p:grpSpPr>
        <p:sp>
          <p:nvSpPr>
            <p:cNvPr id="56" name="object 24"/>
            <p:cNvSpPr/>
            <p:nvPr/>
          </p:nvSpPr>
          <p:spPr>
            <a:xfrm>
              <a:off x="5468989" y="4892676"/>
              <a:ext cx="7373990" cy="914399"/>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endParaRPr lang="ru-RU" sz="2800" spc="-10" dirty="0" smtClean="0">
                <a:solidFill>
                  <a:srgbClr val="4C6092"/>
                </a:solidFill>
                <a:latin typeface="Corbel" panose="020B0503020204020204" pitchFamily="34" charset="0"/>
                <a:cs typeface="Franklin Gothic Heavy"/>
              </a:endParaRPr>
            </a:p>
          </p:txBody>
        </p:sp>
        <p:pic>
          <p:nvPicPr>
            <p:cNvPr id="1028" name="Picture 4" descr="C:\Users\sakovich\Downloads\icons8-кошелек-64.png"/>
            <p:cNvPicPr>
              <a:picLocks noChangeAspect="1" noChangeArrowheads="1"/>
            </p:cNvPicPr>
            <p:nvPr/>
          </p:nvPicPr>
          <p:blipFill>
            <a:blip r:embed="rId6" cstate="print"/>
            <a:srcRect/>
            <a:stretch>
              <a:fillRect/>
            </a:stretch>
          </p:blipFill>
          <p:spPr bwMode="auto">
            <a:xfrm>
              <a:off x="4971866" y="4511675"/>
              <a:ext cx="838200" cy="838200"/>
            </a:xfrm>
            <a:prstGeom prst="rect">
              <a:avLst/>
            </a:prstGeom>
            <a:noFill/>
          </p:spPr>
        </p:pic>
      </p:grpSp>
      <p:sp>
        <p:nvSpPr>
          <p:cNvPr id="28" name="object 5"/>
          <p:cNvSpPr/>
          <p:nvPr/>
        </p:nvSpPr>
        <p:spPr>
          <a:xfrm>
            <a:off x="374650" y="9845675"/>
            <a:ext cx="3810000" cy="848583"/>
          </a:xfrm>
          <a:custGeom>
            <a:avLst/>
            <a:gdLst/>
            <a:ahLst/>
            <a:cxnLst/>
            <a:rect l="l" t="t" r="r" b="b"/>
            <a:pathLst>
              <a:path w="3646170" h="880109">
                <a:moveTo>
                  <a:pt x="1822896" y="0"/>
                </a:moveTo>
                <a:lnTo>
                  <a:pt x="1749580" y="349"/>
                </a:lnTo>
                <a:lnTo>
                  <a:pt x="1605207" y="3103"/>
                </a:lnTo>
                <a:lnTo>
                  <a:pt x="1464209" y="8511"/>
                </a:lnTo>
                <a:lnTo>
                  <a:pt x="1327022" y="16468"/>
                </a:lnTo>
                <a:lnTo>
                  <a:pt x="1259993" y="21369"/>
                </a:lnTo>
                <a:lnTo>
                  <a:pt x="1194081" y="26868"/>
                </a:lnTo>
                <a:lnTo>
                  <a:pt x="1129338" y="32951"/>
                </a:lnTo>
                <a:lnTo>
                  <a:pt x="1065821" y="39606"/>
                </a:lnTo>
                <a:lnTo>
                  <a:pt x="1003584" y="46820"/>
                </a:lnTo>
                <a:lnTo>
                  <a:pt x="942680" y="54578"/>
                </a:lnTo>
                <a:lnTo>
                  <a:pt x="883164" y="62868"/>
                </a:lnTo>
                <a:lnTo>
                  <a:pt x="825091" y="71678"/>
                </a:lnTo>
                <a:lnTo>
                  <a:pt x="768516" y="80993"/>
                </a:lnTo>
                <a:lnTo>
                  <a:pt x="713492" y="90800"/>
                </a:lnTo>
                <a:lnTo>
                  <a:pt x="660074" y="101088"/>
                </a:lnTo>
                <a:lnTo>
                  <a:pt x="608316" y="111841"/>
                </a:lnTo>
                <a:lnTo>
                  <a:pt x="558274" y="123048"/>
                </a:lnTo>
                <a:lnTo>
                  <a:pt x="510001" y="134695"/>
                </a:lnTo>
                <a:lnTo>
                  <a:pt x="463553" y="146768"/>
                </a:lnTo>
                <a:lnTo>
                  <a:pt x="418982" y="159256"/>
                </a:lnTo>
                <a:lnTo>
                  <a:pt x="376345" y="172144"/>
                </a:lnTo>
                <a:lnTo>
                  <a:pt x="335694" y="185420"/>
                </a:lnTo>
                <a:lnTo>
                  <a:pt x="297086" y="199070"/>
                </a:lnTo>
                <a:lnTo>
                  <a:pt x="260574" y="213081"/>
                </a:lnTo>
                <a:lnTo>
                  <a:pt x="194056" y="242134"/>
                </a:lnTo>
                <a:lnTo>
                  <a:pt x="136576" y="272475"/>
                </a:lnTo>
                <a:lnTo>
                  <a:pt x="88570" y="303998"/>
                </a:lnTo>
                <a:lnTo>
                  <a:pt x="50474" y="336598"/>
                </a:lnTo>
                <a:lnTo>
                  <a:pt x="22723" y="370170"/>
                </a:lnTo>
                <a:lnTo>
                  <a:pt x="5753" y="404609"/>
                </a:lnTo>
                <a:lnTo>
                  <a:pt x="0" y="439809"/>
                </a:lnTo>
                <a:lnTo>
                  <a:pt x="1447" y="457498"/>
                </a:lnTo>
                <a:lnTo>
                  <a:pt x="22723" y="509448"/>
                </a:lnTo>
                <a:lnTo>
                  <a:pt x="50474" y="543020"/>
                </a:lnTo>
                <a:lnTo>
                  <a:pt x="88570" y="575620"/>
                </a:lnTo>
                <a:lnTo>
                  <a:pt x="136576" y="607143"/>
                </a:lnTo>
                <a:lnTo>
                  <a:pt x="194056" y="637484"/>
                </a:lnTo>
                <a:lnTo>
                  <a:pt x="260574" y="666537"/>
                </a:lnTo>
                <a:lnTo>
                  <a:pt x="297086" y="680549"/>
                </a:lnTo>
                <a:lnTo>
                  <a:pt x="335694" y="694199"/>
                </a:lnTo>
                <a:lnTo>
                  <a:pt x="376345" y="707474"/>
                </a:lnTo>
                <a:lnTo>
                  <a:pt x="418982" y="720362"/>
                </a:lnTo>
                <a:lnTo>
                  <a:pt x="463553" y="732850"/>
                </a:lnTo>
                <a:lnTo>
                  <a:pt x="510001" y="744923"/>
                </a:lnTo>
                <a:lnTo>
                  <a:pt x="558274" y="756570"/>
                </a:lnTo>
                <a:lnTo>
                  <a:pt x="608316" y="767777"/>
                </a:lnTo>
                <a:lnTo>
                  <a:pt x="660074" y="778530"/>
                </a:lnTo>
                <a:lnTo>
                  <a:pt x="713492" y="788818"/>
                </a:lnTo>
                <a:lnTo>
                  <a:pt x="768516" y="798625"/>
                </a:lnTo>
                <a:lnTo>
                  <a:pt x="825091" y="807940"/>
                </a:lnTo>
                <a:lnTo>
                  <a:pt x="883164" y="816750"/>
                </a:lnTo>
                <a:lnTo>
                  <a:pt x="942680" y="825040"/>
                </a:lnTo>
                <a:lnTo>
                  <a:pt x="1003584" y="832799"/>
                </a:lnTo>
                <a:lnTo>
                  <a:pt x="1065821" y="840012"/>
                </a:lnTo>
                <a:lnTo>
                  <a:pt x="1129338" y="846667"/>
                </a:lnTo>
                <a:lnTo>
                  <a:pt x="1194081" y="852750"/>
                </a:lnTo>
                <a:lnTo>
                  <a:pt x="1259993" y="858249"/>
                </a:lnTo>
                <a:lnTo>
                  <a:pt x="1327022" y="863150"/>
                </a:lnTo>
                <a:lnTo>
                  <a:pt x="1395112" y="867441"/>
                </a:lnTo>
                <a:lnTo>
                  <a:pt x="1534259" y="874136"/>
                </a:lnTo>
                <a:lnTo>
                  <a:pt x="1676999" y="878230"/>
                </a:lnTo>
                <a:lnTo>
                  <a:pt x="1822896" y="879619"/>
                </a:lnTo>
                <a:lnTo>
                  <a:pt x="1896212" y="879269"/>
                </a:lnTo>
                <a:lnTo>
                  <a:pt x="2040584" y="876515"/>
                </a:lnTo>
                <a:lnTo>
                  <a:pt x="2181582" y="871107"/>
                </a:lnTo>
                <a:lnTo>
                  <a:pt x="2318769" y="863150"/>
                </a:lnTo>
                <a:lnTo>
                  <a:pt x="2385797" y="858249"/>
                </a:lnTo>
                <a:lnTo>
                  <a:pt x="2451709" y="852750"/>
                </a:lnTo>
                <a:lnTo>
                  <a:pt x="2516451" y="846667"/>
                </a:lnTo>
                <a:lnTo>
                  <a:pt x="2579968" y="840012"/>
                </a:lnTo>
                <a:lnTo>
                  <a:pt x="2642206" y="832799"/>
                </a:lnTo>
                <a:lnTo>
                  <a:pt x="2703109" y="825040"/>
                </a:lnTo>
                <a:lnTo>
                  <a:pt x="2762625" y="816750"/>
                </a:lnTo>
                <a:lnTo>
                  <a:pt x="2820697" y="807940"/>
                </a:lnTo>
                <a:lnTo>
                  <a:pt x="2877273" y="798625"/>
                </a:lnTo>
                <a:lnTo>
                  <a:pt x="2932297" y="788818"/>
                </a:lnTo>
                <a:lnTo>
                  <a:pt x="2985714" y="778530"/>
                </a:lnTo>
                <a:lnTo>
                  <a:pt x="3037472" y="767777"/>
                </a:lnTo>
                <a:lnTo>
                  <a:pt x="3087514" y="756570"/>
                </a:lnTo>
                <a:lnTo>
                  <a:pt x="3135786" y="744923"/>
                </a:lnTo>
                <a:lnTo>
                  <a:pt x="3182235" y="732850"/>
                </a:lnTo>
                <a:lnTo>
                  <a:pt x="3226805" y="720362"/>
                </a:lnTo>
                <a:lnTo>
                  <a:pt x="3269443" y="707474"/>
                </a:lnTo>
                <a:lnTo>
                  <a:pt x="3310093" y="694199"/>
                </a:lnTo>
                <a:lnTo>
                  <a:pt x="3348702" y="680549"/>
                </a:lnTo>
                <a:lnTo>
                  <a:pt x="3385214" y="666537"/>
                </a:lnTo>
                <a:lnTo>
                  <a:pt x="3451732" y="637484"/>
                </a:lnTo>
                <a:lnTo>
                  <a:pt x="3509211" y="607143"/>
                </a:lnTo>
                <a:lnTo>
                  <a:pt x="3557217" y="575620"/>
                </a:lnTo>
                <a:lnTo>
                  <a:pt x="3595313" y="543020"/>
                </a:lnTo>
                <a:lnTo>
                  <a:pt x="3623064" y="509448"/>
                </a:lnTo>
                <a:lnTo>
                  <a:pt x="3640034" y="475009"/>
                </a:lnTo>
                <a:lnTo>
                  <a:pt x="3645788" y="439809"/>
                </a:lnTo>
                <a:lnTo>
                  <a:pt x="3644340" y="422120"/>
                </a:lnTo>
                <a:lnTo>
                  <a:pt x="3623064" y="370170"/>
                </a:lnTo>
                <a:lnTo>
                  <a:pt x="3595313" y="336598"/>
                </a:lnTo>
                <a:lnTo>
                  <a:pt x="3557217" y="303998"/>
                </a:lnTo>
                <a:lnTo>
                  <a:pt x="3509211" y="272475"/>
                </a:lnTo>
                <a:lnTo>
                  <a:pt x="3451732" y="242134"/>
                </a:lnTo>
                <a:lnTo>
                  <a:pt x="3385214" y="213081"/>
                </a:lnTo>
                <a:lnTo>
                  <a:pt x="3348702" y="199070"/>
                </a:lnTo>
                <a:lnTo>
                  <a:pt x="3310093" y="185420"/>
                </a:lnTo>
                <a:lnTo>
                  <a:pt x="3269443" y="172144"/>
                </a:lnTo>
                <a:lnTo>
                  <a:pt x="3226805" y="159256"/>
                </a:lnTo>
                <a:lnTo>
                  <a:pt x="3182235" y="146768"/>
                </a:lnTo>
                <a:lnTo>
                  <a:pt x="3135786" y="134695"/>
                </a:lnTo>
                <a:lnTo>
                  <a:pt x="3087514" y="123048"/>
                </a:lnTo>
                <a:lnTo>
                  <a:pt x="3037472" y="111841"/>
                </a:lnTo>
                <a:lnTo>
                  <a:pt x="2985714" y="101088"/>
                </a:lnTo>
                <a:lnTo>
                  <a:pt x="2932297" y="90800"/>
                </a:lnTo>
                <a:lnTo>
                  <a:pt x="2877273" y="80993"/>
                </a:lnTo>
                <a:lnTo>
                  <a:pt x="2820697" y="71678"/>
                </a:lnTo>
                <a:lnTo>
                  <a:pt x="2762625" y="62868"/>
                </a:lnTo>
                <a:lnTo>
                  <a:pt x="2703109" y="54578"/>
                </a:lnTo>
                <a:lnTo>
                  <a:pt x="2642206" y="46820"/>
                </a:lnTo>
                <a:lnTo>
                  <a:pt x="2579968" y="39606"/>
                </a:lnTo>
                <a:lnTo>
                  <a:pt x="2516451" y="32951"/>
                </a:lnTo>
                <a:lnTo>
                  <a:pt x="2451709" y="26868"/>
                </a:lnTo>
                <a:lnTo>
                  <a:pt x="2385797" y="21369"/>
                </a:lnTo>
                <a:lnTo>
                  <a:pt x="2318769" y="16468"/>
                </a:lnTo>
                <a:lnTo>
                  <a:pt x="2181582" y="8511"/>
                </a:lnTo>
                <a:lnTo>
                  <a:pt x="2040584" y="3103"/>
                </a:lnTo>
                <a:lnTo>
                  <a:pt x="1896212" y="349"/>
                </a:lnTo>
                <a:lnTo>
                  <a:pt x="1822896" y="0"/>
                </a:lnTo>
                <a:close/>
              </a:path>
            </a:pathLst>
          </a:custGeom>
          <a:solidFill>
            <a:srgbClr val="005F73">
              <a:alpha val="58000"/>
            </a:srgbClr>
          </a:solidFill>
        </p:spPr>
        <p:txBody>
          <a:bodyPr wrap="square" lIns="0" tIns="0" rIns="0" bIns="0" rtlCol="0"/>
          <a:lstStyle/>
          <a:p>
            <a:endParaRPr/>
          </a:p>
        </p:txBody>
      </p:sp>
      <p:sp>
        <p:nvSpPr>
          <p:cNvPr id="4" name="object 2"/>
          <p:cNvSpPr txBox="1">
            <a:spLocks noGrp="1"/>
          </p:cNvSpPr>
          <p:nvPr>
            <p:ph type="title"/>
          </p:nvPr>
        </p:nvSpPr>
        <p:spPr>
          <a:xfrm>
            <a:off x="4641850" y="396875"/>
            <a:ext cx="11582400" cy="1754326"/>
          </a:xfrm>
          <a:prstGeom prst="rect">
            <a:avLst/>
          </a:prstGeom>
        </p:spPr>
        <p:txBody>
          <a:bodyPr vert="horz" wrap="square" lIns="0" tIns="15240" rIns="0" bIns="0" rtlCol="0">
            <a:spAutoFit/>
          </a:bodyPr>
          <a:lstStyle/>
          <a:p>
            <a:pPr marL="62230" algn="ctr">
              <a:spcBef>
                <a:spcPts val="120"/>
              </a:spcBef>
            </a:pPr>
            <a:r>
              <a:rPr lang="ru-RU" b="0" dirty="0" smtClean="0"/>
              <a:t>ПРЕИМУЩЕСТВА</a:t>
            </a:r>
            <a:br>
              <a:rPr lang="ru-RU" b="0" dirty="0" smtClean="0"/>
            </a:br>
            <a:r>
              <a:rPr lang="ru-RU" b="0" dirty="0" smtClean="0"/>
              <a:t>КАРТОЧКИ</a:t>
            </a:r>
            <a:endParaRPr spc="10" dirty="0"/>
          </a:p>
        </p:txBody>
      </p:sp>
      <p:sp>
        <p:nvSpPr>
          <p:cNvPr id="5" name="object 3"/>
          <p:cNvSpPr/>
          <p:nvPr/>
        </p:nvSpPr>
        <p:spPr>
          <a:xfrm>
            <a:off x="17291050" y="663398"/>
            <a:ext cx="2245472" cy="1419626"/>
          </a:xfrm>
          <a:prstGeom prst="rect">
            <a:avLst/>
          </a:prstGeom>
          <a:blipFill>
            <a:blip r:embed="rId7" cstate="print"/>
            <a:stretch>
              <a:fillRect/>
            </a:stretch>
          </a:blipFill>
        </p:spPr>
        <p:txBody>
          <a:bodyPr wrap="square" lIns="0" tIns="0" rIns="0" bIns="0" rtlCol="0"/>
          <a:lstStyle/>
          <a:p>
            <a:endParaRPr/>
          </a:p>
        </p:txBody>
      </p:sp>
      <p:grpSp>
        <p:nvGrpSpPr>
          <p:cNvPr id="34" name="Группа 33"/>
          <p:cNvGrpSpPr/>
          <p:nvPr/>
        </p:nvGrpSpPr>
        <p:grpSpPr>
          <a:xfrm>
            <a:off x="4259598" y="10297615"/>
            <a:ext cx="11674030" cy="831628"/>
            <a:chOff x="5159655" y="10208451"/>
            <a:chExt cx="11770769" cy="831628"/>
          </a:xfrm>
        </p:grpSpPr>
        <p:sp>
          <p:nvSpPr>
            <p:cNvPr id="35" name="Прямоугольник 34"/>
            <p:cNvSpPr/>
            <p:nvPr/>
          </p:nvSpPr>
          <p:spPr>
            <a:xfrm>
              <a:off x="5159655" y="10360851"/>
              <a:ext cx="11770769"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rPr>
                <a:t> БАНКОВСКАЯ  КАРТОЧКА  -  КЛЮЧ К ВАШЕМУ БАНКОВСКОМУ СЧЕТУ</a:t>
              </a:r>
              <a:endParaRPr lang="ru-RU" sz="2800" spc="-10" dirty="0">
                <a:solidFill>
                  <a:srgbClr val="4C6092"/>
                </a:solidFill>
                <a:latin typeface="Corbel" panose="020B0503020204020204" pitchFamily="34" charset="0"/>
                <a:cs typeface="Franklin Gothic Heavy"/>
                <a:sym typeface="Arial" charset="0"/>
              </a:endParaRPr>
            </a:p>
          </p:txBody>
        </p:sp>
        <p:sp>
          <p:nvSpPr>
            <p:cNvPr id="36" name="Скругленный прямоугольник 35"/>
            <p:cNvSpPr/>
            <p:nvPr/>
          </p:nvSpPr>
          <p:spPr>
            <a:xfrm>
              <a:off x="5237749" y="10208451"/>
              <a:ext cx="11656706"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59" name="object 24"/>
          <p:cNvSpPr/>
          <p:nvPr/>
        </p:nvSpPr>
        <p:spPr>
          <a:xfrm>
            <a:off x="7232650" y="4435475"/>
            <a:ext cx="6713707"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sp>
        <p:nvSpPr>
          <p:cNvPr id="41" name="object 24"/>
          <p:cNvSpPr/>
          <p:nvPr/>
        </p:nvSpPr>
        <p:spPr>
          <a:xfrm>
            <a:off x="7232650" y="8093075"/>
            <a:ext cx="6705600" cy="9906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sp>
        <p:nvSpPr>
          <p:cNvPr id="58" name="object 24"/>
          <p:cNvSpPr/>
          <p:nvPr/>
        </p:nvSpPr>
        <p:spPr>
          <a:xfrm>
            <a:off x="7232650" y="6950075"/>
            <a:ext cx="6734387" cy="972622"/>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pic>
        <p:nvPicPr>
          <p:cNvPr id="1034" name="Picture 10" descr="C:\Users\sakovich\Downloads\icons8-документ-64.png"/>
          <p:cNvPicPr>
            <a:picLocks noChangeAspect="1" noChangeArrowheads="1"/>
          </p:cNvPicPr>
          <p:nvPr/>
        </p:nvPicPr>
        <p:blipFill>
          <a:blip r:embed="rId8" cstate="print"/>
          <a:srcRect/>
          <a:stretch>
            <a:fillRect/>
          </a:stretch>
        </p:blipFill>
        <p:spPr bwMode="auto">
          <a:xfrm>
            <a:off x="6775450" y="3140075"/>
            <a:ext cx="838200" cy="914399"/>
          </a:xfrm>
          <a:prstGeom prst="rect">
            <a:avLst/>
          </a:prstGeom>
          <a:noFill/>
        </p:spPr>
      </p:pic>
      <p:pic>
        <p:nvPicPr>
          <p:cNvPr id="1035" name="Picture 11" descr="C:\Users\sakovich\Downloads\icons8-география-64.png"/>
          <p:cNvPicPr>
            <a:picLocks noChangeAspect="1" noChangeArrowheads="1"/>
          </p:cNvPicPr>
          <p:nvPr/>
        </p:nvPicPr>
        <p:blipFill>
          <a:blip r:embed="rId9" cstate="print"/>
          <a:srcRect/>
          <a:stretch>
            <a:fillRect/>
          </a:stretch>
        </p:blipFill>
        <p:spPr bwMode="auto">
          <a:xfrm>
            <a:off x="6775450" y="4359275"/>
            <a:ext cx="990600" cy="990600"/>
          </a:xfrm>
          <a:prstGeom prst="rect">
            <a:avLst/>
          </a:prstGeom>
          <a:noFill/>
        </p:spPr>
      </p:pic>
      <p:grpSp>
        <p:nvGrpSpPr>
          <p:cNvPr id="53" name="Группа 52"/>
          <p:cNvGrpSpPr/>
          <p:nvPr/>
        </p:nvGrpSpPr>
        <p:grpSpPr>
          <a:xfrm>
            <a:off x="6851650" y="5502275"/>
            <a:ext cx="7140874" cy="1272590"/>
            <a:chOff x="6699250" y="8626475"/>
            <a:chExt cx="7140874" cy="1272590"/>
          </a:xfrm>
        </p:grpSpPr>
        <p:sp>
          <p:nvSpPr>
            <p:cNvPr id="49" name="object 24"/>
            <p:cNvSpPr/>
            <p:nvPr/>
          </p:nvSpPr>
          <p:spPr>
            <a:xfrm>
              <a:off x="7080250" y="8855075"/>
              <a:ext cx="6759874" cy="104399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ПОПОЛНЕНИЕ  СЧЕТА</a:t>
              </a:r>
            </a:p>
            <a:p>
              <a:pPr algn="ctr" fontAlgn="base">
                <a:spcBef>
                  <a:spcPts val="600"/>
                </a:spcBef>
              </a:pPr>
              <a:r>
                <a:rPr lang="ru-RU" sz="2800" spc="-10" dirty="0" smtClean="0">
                  <a:solidFill>
                    <a:srgbClr val="4C6092"/>
                  </a:solidFill>
                  <a:latin typeface="Corbel" panose="020B0503020204020204" pitchFamily="34" charset="0"/>
                  <a:cs typeface="Franklin Gothic Heavy"/>
                </a:rPr>
                <a:t> В СЛУЧАЕ НЕОБХОДИМОСТИ</a:t>
              </a:r>
              <a:endParaRPr lang="ru-RU" sz="2800" spc="-10" dirty="0">
                <a:solidFill>
                  <a:srgbClr val="4C6092"/>
                </a:solidFill>
                <a:latin typeface="Corbel" panose="020B0503020204020204" pitchFamily="34" charset="0"/>
                <a:cs typeface="Franklin Gothic Heavy"/>
              </a:endParaRPr>
            </a:p>
          </p:txBody>
        </p:sp>
        <p:pic>
          <p:nvPicPr>
            <p:cNvPr id="1036" name="Picture 12" descr="C:\Users\sakovich\Downloads\icons8-стрелки-сортировки-по-горизонтали-100.png"/>
            <p:cNvPicPr>
              <a:picLocks noChangeAspect="1" noChangeArrowheads="1"/>
            </p:cNvPicPr>
            <p:nvPr/>
          </p:nvPicPr>
          <p:blipFill>
            <a:blip r:embed="rId10" cstate="print"/>
            <a:srcRect/>
            <a:stretch>
              <a:fillRect/>
            </a:stretch>
          </p:blipFill>
          <p:spPr bwMode="auto">
            <a:xfrm>
              <a:off x="6699250" y="8626475"/>
              <a:ext cx="1066800" cy="1066800"/>
            </a:xfrm>
            <a:prstGeom prst="rect">
              <a:avLst/>
            </a:prstGeom>
            <a:noFill/>
          </p:spPr>
        </p:pic>
      </p:grpSp>
      <p:grpSp>
        <p:nvGrpSpPr>
          <p:cNvPr id="40" name="Группа 39"/>
          <p:cNvGrpSpPr/>
          <p:nvPr/>
        </p:nvGrpSpPr>
        <p:grpSpPr>
          <a:xfrm>
            <a:off x="831850" y="1844675"/>
            <a:ext cx="5406581" cy="8553000"/>
            <a:chOff x="831850" y="1844675"/>
            <a:chExt cx="5406581" cy="8553000"/>
          </a:xfrm>
        </p:grpSpPr>
        <p:pic>
          <p:nvPicPr>
            <p:cNvPr id="37" name="Рисунок 36" descr="заеба.png"/>
            <p:cNvPicPr>
              <a:picLocks noChangeAspect="1"/>
            </p:cNvPicPr>
            <p:nvPr/>
          </p:nvPicPr>
          <p:blipFill>
            <a:blip r:embed="rId11" cstate="print"/>
            <a:stretch>
              <a:fillRect/>
            </a:stretch>
          </p:blipFill>
          <p:spPr>
            <a:xfrm>
              <a:off x="3394638" y="2301875"/>
              <a:ext cx="2843793" cy="2250504"/>
            </a:xfrm>
            <a:prstGeom prst="rect">
              <a:avLst/>
            </a:prstGeom>
          </p:spPr>
        </p:pic>
        <p:pic>
          <p:nvPicPr>
            <p:cNvPr id="27" name="Рисунок 26" descr="С РУКОЙ.png"/>
            <p:cNvPicPr>
              <a:picLocks noChangeAspect="1"/>
            </p:cNvPicPr>
            <p:nvPr/>
          </p:nvPicPr>
          <p:blipFill>
            <a:blip r:embed="rId12" cstate="print"/>
            <a:stretch>
              <a:fillRect/>
            </a:stretch>
          </p:blipFill>
          <p:spPr>
            <a:xfrm>
              <a:off x="831850" y="1844675"/>
              <a:ext cx="4466574" cy="8553000"/>
            </a:xfrm>
            <a:prstGeom prst="rect">
              <a:avLst/>
            </a:prstGeom>
          </p:spPr>
        </p:pic>
        <p:pic>
          <p:nvPicPr>
            <p:cNvPr id="39" name="Picture 3"/>
            <p:cNvPicPr>
              <a:picLocks noChangeAspect="1" noChangeArrowheads="1"/>
            </p:cNvPicPr>
            <p:nvPr/>
          </p:nvPicPr>
          <p:blipFill>
            <a:blip r:embed="rId13" cstate="print"/>
            <a:srcRect/>
            <a:stretch>
              <a:fillRect/>
            </a:stretch>
          </p:blipFill>
          <p:spPr bwMode="auto">
            <a:xfrm>
              <a:off x="3575050" y="2911475"/>
              <a:ext cx="512558" cy="286907"/>
            </a:xfrm>
            <a:prstGeom prst="rect">
              <a:avLst/>
            </a:prstGeom>
            <a:noFill/>
            <a:ln w="9525">
              <a:noFill/>
              <a:miter lim="800000"/>
              <a:headEnd/>
              <a:tailEnd/>
            </a:ln>
          </p:spPr>
        </p:pic>
      </p:grpSp>
      <p:sp>
        <p:nvSpPr>
          <p:cNvPr id="38" name="Прямоугольник 37"/>
          <p:cNvSpPr/>
          <p:nvPr/>
        </p:nvSpPr>
        <p:spPr>
          <a:xfrm>
            <a:off x="9518650" y="2378075"/>
            <a:ext cx="2021002" cy="523220"/>
          </a:xfrm>
          <a:prstGeom prst="rect">
            <a:avLst/>
          </a:prstGeom>
        </p:spPr>
        <p:txBody>
          <a:bodyPr wrap="none">
            <a:spAutoFit/>
          </a:bodyPr>
          <a:lstStyle/>
          <a:p>
            <a:r>
              <a:rPr lang="ru-RU" spc="-10" dirty="0" smtClean="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УДОБСТВО</a:t>
            </a:r>
          </a:p>
        </p:txBody>
      </p:sp>
      <p:sp>
        <p:nvSpPr>
          <p:cNvPr id="44" name="Прямоугольник 43"/>
          <p:cNvSpPr/>
          <p:nvPr/>
        </p:nvSpPr>
        <p:spPr>
          <a:xfrm>
            <a:off x="9061450" y="3521075"/>
            <a:ext cx="3429000" cy="523220"/>
          </a:xfrm>
          <a:prstGeom prst="rect">
            <a:avLst/>
          </a:prstGeom>
        </p:spPr>
        <p:txBody>
          <a:bodyPr wrap="square">
            <a:spAutoFit/>
          </a:bodyPr>
          <a:lstStyle/>
          <a:p>
            <a:r>
              <a:rPr lang="ru-RU" sz="2800" spc="-10" dirty="0" smtClean="0">
                <a:solidFill>
                  <a:srgbClr val="4C6092"/>
                </a:solidFill>
                <a:latin typeface="Corbel" panose="020B0503020204020204" pitchFamily="34" charset="0"/>
                <a:cs typeface="Franklin Gothic Heavy"/>
              </a:rPr>
              <a:t>БЕЗОПАСНОСТЬ</a:t>
            </a:r>
          </a:p>
        </p:txBody>
      </p:sp>
      <p:sp>
        <p:nvSpPr>
          <p:cNvPr id="48" name="Прямоугольник 47"/>
          <p:cNvSpPr/>
          <p:nvPr/>
        </p:nvSpPr>
        <p:spPr>
          <a:xfrm>
            <a:off x="7537450" y="4511675"/>
            <a:ext cx="5867400" cy="954107"/>
          </a:xfrm>
          <a:prstGeom prst="rect">
            <a:avLst/>
          </a:prstGeom>
        </p:spPr>
        <p:txBody>
          <a:bodyPr wrap="square">
            <a:spAutoFit/>
          </a:bodyPr>
          <a:lstStyle/>
          <a:p>
            <a:pPr algn="ctr"/>
            <a:r>
              <a:rPr lang="ru-RU" sz="2800" spc="-10" dirty="0" smtClean="0">
                <a:solidFill>
                  <a:srgbClr val="4C6092"/>
                </a:solidFill>
                <a:latin typeface="Corbel" panose="020B0503020204020204" pitchFamily="34" charset="0"/>
                <a:cs typeface="Franklin Gothic Heavy"/>
              </a:rPr>
              <a:t>ШИРОКАЯ</a:t>
            </a:r>
          </a:p>
          <a:p>
            <a:pPr algn="ctr"/>
            <a:r>
              <a:rPr lang="ru-RU" sz="2800" spc="-10" dirty="0" smtClean="0">
                <a:solidFill>
                  <a:srgbClr val="4C6092"/>
                </a:solidFill>
                <a:latin typeface="Corbel" panose="020B0503020204020204" pitchFamily="34" charset="0"/>
                <a:cs typeface="Franklin Gothic Heavy"/>
              </a:rPr>
              <a:t> ГЕОГРАФИЯ ПЛАТЕЖЕЙ</a:t>
            </a:r>
          </a:p>
        </p:txBody>
      </p:sp>
      <p:sp>
        <p:nvSpPr>
          <p:cNvPr id="50" name="Прямоугольник 49"/>
          <p:cNvSpPr/>
          <p:nvPr/>
        </p:nvSpPr>
        <p:spPr>
          <a:xfrm>
            <a:off x="8223250" y="7254875"/>
            <a:ext cx="4953000" cy="523220"/>
          </a:xfrm>
          <a:prstGeom prst="rect">
            <a:avLst/>
          </a:prstGeom>
        </p:spPr>
        <p:txBody>
          <a:bodyPr wrap="square">
            <a:spAutoFit/>
          </a:bodyPr>
          <a:lstStyle/>
          <a:p>
            <a:r>
              <a:rPr lang="ru-RU" sz="2800" spc="-10" dirty="0" smtClean="0">
                <a:solidFill>
                  <a:srgbClr val="4C6092"/>
                </a:solidFill>
                <a:latin typeface="Corbel" panose="020B0503020204020204" pitchFamily="34" charset="0"/>
                <a:cs typeface="Franklin Gothic Heavy"/>
              </a:rPr>
              <a:t>ФИНАНСОВЫЙ КОНТРОЛЬ</a:t>
            </a:r>
          </a:p>
        </p:txBody>
      </p:sp>
      <p:sp>
        <p:nvSpPr>
          <p:cNvPr id="54" name="Прямоугольник 53"/>
          <p:cNvSpPr/>
          <p:nvPr/>
        </p:nvSpPr>
        <p:spPr>
          <a:xfrm>
            <a:off x="9366250" y="8397875"/>
            <a:ext cx="1777410" cy="523220"/>
          </a:xfrm>
          <a:prstGeom prst="rect">
            <a:avLst/>
          </a:prstGeom>
        </p:spPr>
        <p:txBody>
          <a:bodyPr wrap="none">
            <a:spAutoFit/>
          </a:bodyPr>
          <a:lstStyle/>
          <a:p>
            <a:r>
              <a:rPr lang="ru-RU" sz="2800" spc="-10" dirty="0" smtClean="0">
                <a:solidFill>
                  <a:srgbClr val="4C6092"/>
                </a:solidFill>
                <a:latin typeface="Corbel" panose="020B0503020204020204" pitchFamily="34" charset="0"/>
                <a:cs typeface="Franklin Gothic Heavy"/>
              </a:rPr>
              <a:t> ГИГИЕНА</a:t>
            </a:r>
          </a:p>
        </p:txBody>
      </p:sp>
      <p:pic>
        <p:nvPicPr>
          <p:cNvPr id="1026" name="Picture 2" descr="C:\Users\sakovich\Downloads\icons8-вымой-руки-64.png"/>
          <p:cNvPicPr>
            <a:picLocks noChangeAspect="1" noChangeArrowheads="1"/>
          </p:cNvPicPr>
          <p:nvPr/>
        </p:nvPicPr>
        <p:blipFill>
          <a:blip r:embed="rId14" cstate="print"/>
          <a:srcRect/>
          <a:stretch>
            <a:fillRect/>
          </a:stretch>
        </p:blipFill>
        <p:spPr bwMode="auto">
          <a:xfrm>
            <a:off x="6851650" y="7940675"/>
            <a:ext cx="914400" cy="914400"/>
          </a:xfrm>
          <a:prstGeom prst="rect">
            <a:avLst/>
          </a:prstGeom>
          <a:noFill/>
        </p:spPr>
      </p:pic>
      <p:sp>
        <p:nvSpPr>
          <p:cNvPr id="61" name="Прямоугольник 60"/>
          <p:cNvSpPr/>
          <p:nvPr/>
        </p:nvSpPr>
        <p:spPr>
          <a:xfrm>
            <a:off x="8756650" y="9388475"/>
            <a:ext cx="3446906" cy="523220"/>
          </a:xfrm>
          <a:prstGeom prst="rect">
            <a:avLst/>
          </a:prstGeom>
        </p:spPr>
        <p:txBody>
          <a:bodyPr wrap="none">
            <a:spAutoFit/>
          </a:bodyPr>
          <a:lstStyle/>
          <a:p>
            <a:r>
              <a:rPr lang="ru-RU" sz="2800" spc="-10" dirty="0" smtClean="0">
                <a:solidFill>
                  <a:srgbClr val="4C6092"/>
                </a:solidFill>
                <a:latin typeface="Corbel" panose="020B0503020204020204" pitchFamily="34" charset="0"/>
                <a:cs typeface="Franklin Gothic Heavy"/>
              </a:rPr>
              <a:t> СКИДКИ И БОНУСЫ</a:t>
            </a:r>
          </a:p>
        </p:txBody>
      </p:sp>
      <p:pic>
        <p:nvPicPr>
          <p:cNvPr id="1027" name="Picture 3" descr="C:\Users\sakovich\Downloads\icons8-подарок-100.png"/>
          <p:cNvPicPr>
            <a:picLocks noChangeAspect="1" noChangeArrowheads="1"/>
          </p:cNvPicPr>
          <p:nvPr/>
        </p:nvPicPr>
        <p:blipFill>
          <a:blip r:embed="rId15" cstate="print"/>
          <a:srcRect/>
          <a:stretch>
            <a:fillRect/>
          </a:stretch>
        </p:blipFill>
        <p:spPr bwMode="auto">
          <a:xfrm>
            <a:off x="6775450" y="8931275"/>
            <a:ext cx="952500" cy="952500"/>
          </a:xfrm>
          <a:prstGeom prst="rect">
            <a:avLst/>
          </a:prstGeom>
          <a:noFill/>
        </p:spPr>
      </p:pic>
      <p:pic>
        <p:nvPicPr>
          <p:cNvPr id="2" name="Picture 4" descr="C:\Users\sakovich\Downloads\icons8-бухгалтерский-учет-64.png"/>
          <p:cNvPicPr>
            <a:picLocks noChangeAspect="1" noChangeArrowheads="1"/>
          </p:cNvPicPr>
          <p:nvPr/>
        </p:nvPicPr>
        <p:blipFill>
          <a:blip r:embed="rId16" cstate="print"/>
          <a:srcRect/>
          <a:stretch>
            <a:fillRect/>
          </a:stretch>
        </p:blipFill>
        <p:spPr bwMode="auto">
          <a:xfrm>
            <a:off x="6851650" y="6873875"/>
            <a:ext cx="762000" cy="762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Группа 50"/>
          <p:cNvGrpSpPr/>
          <p:nvPr/>
        </p:nvGrpSpPr>
        <p:grpSpPr>
          <a:xfrm>
            <a:off x="11728450" y="4587875"/>
            <a:ext cx="5334000" cy="3317669"/>
            <a:chOff x="11728450" y="4587875"/>
            <a:chExt cx="5334000" cy="3317669"/>
          </a:xfrm>
        </p:grpSpPr>
        <p:pic>
          <p:nvPicPr>
            <p:cNvPr id="56" name="Рисунок 55" descr="КАРТТТ.png"/>
            <p:cNvPicPr>
              <a:picLocks noChangeAspect="1"/>
            </p:cNvPicPr>
            <p:nvPr/>
          </p:nvPicPr>
          <p:blipFill>
            <a:blip r:embed="rId3" cstate="print"/>
            <a:stretch>
              <a:fillRect/>
            </a:stretch>
          </p:blipFill>
          <p:spPr>
            <a:xfrm>
              <a:off x="11728450" y="4587875"/>
              <a:ext cx="5334000" cy="3317669"/>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2414250" y="6797676"/>
              <a:ext cx="685800" cy="685800"/>
            </a:xfrm>
            <a:prstGeom prst="rect">
              <a:avLst/>
            </a:prstGeom>
            <a:noFill/>
            <a:ln w="9525">
              <a:noFill/>
              <a:miter lim="800000"/>
              <a:headEnd/>
              <a:tailEnd/>
            </a:ln>
          </p:spPr>
        </p:pic>
      </p:grpSp>
      <p:pic>
        <p:nvPicPr>
          <p:cNvPr id="66" name="Рисунок 65" descr="КК.png"/>
          <p:cNvPicPr>
            <a:picLocks noChangeAspect="1"/>
          </p:cNvPicPr>
          <p:nvPr/>
        </p:nvPicPr>
        <p:blipFill>
          <a:blip r:embed="rId5" cstate="print"/>
          <a:stretch>
            <a:fillRect/>
          </a:stretch>
        </p:blipFill>
        <p:spPr>
          <a:xfrm>
            <a:off x="2584450" y="4587875"/>
            <a:ext cx="5453439" cy="3505200"/>
          </a:xfrm>
          <a:prstGeom prst="rect">
            <a:avLst/>
          </a:prstGeom>
        </p:spPr>
      </p:pic>
      <p:sp>
        <p:nvSpPr>
          <p:cNvPr id="4" name="object 3"/>
          <p:cNvSpPr/>
          <p:nvPr/>
        </p:nvSpPr>
        <p:spPr>
          <a:xfrm>
            <a:off x="17334428" y="663398"/>
            <a:ext cx="2202094" cy="1419626"/>
          </a:xfrm>
          <a:prstGeom prst="rect">
            <a:avLst/>
          </a:prstGeom>
          <a:blipFill>
            <a:blip r:embed="rId6" cstate="print"/>
            <a:stretch>
              <a:fillRect/>
            </a:stretch>
          </a:blipFill>
        </p:spPr>
        <p:txBody>
          <a:bodyPr wrap="square" lIns="0" tIns="0" rIns="0" bIns="0" rtlCol="0"/>
          <a:lstStyle/>
          <a:p>
            <a:endParaRPr/>
          </a:p>
        </p:txBody>
      </p:sp>
      <p:sp>
        <p:nvSpPr>
          <p:cNvPr id="5" name="object 2"/>
          <p:cNvSpPr txBox="1">
            <a:spLocks noGrp="1"/>
          </p:cNvSpPr>
          <p:nvPr>
            <p:ph type="title"/>
          </p:nvPr>
        </p:nvSpPr>
        <p:spPr>
          <a:xfrm>
            <a:off x="3956050" y="473075"/>
            <a:ext cx="11430000" cy="1858842"/>
          </a:xfrm>
          <a:prstGeom prst="rect">
            <a:avLst/>
          </a:prstGeom>
        </p:spPr>
        <p:txBody>
          <a:bodyPr vert="horz" wrap="square" lIns="0" tIns="12065" rIns="0" bIns="0" rtlCol="0">
            <a:spAutoFit/>
          </a:bodyPr>
          <a:lstStyle/>
          <a:p>
            <a:pPr marL="1191260" marR="5080" indent="-1080770" algn="ctr">
              <a:lnSpc>
                <a:spcPct val="100400"/>
              </a:lnSpc>
              <a:spcBef>
                <a:spcPts val="95"/>
              </a:spcBef>
            </a:pPr>
            <a:r>
              <a:rPr spc="10" dirty="0" smtClean="0"/>
              <a:t>КА</a:t>
            </a:r>
            <a:r>
              <a:rPr lang="ru-RU" spc="10" dirty="0" smtClean="0"/>
              <a:t>ЖДЫЙ</a:t>
            </a:r>
            <a:r>
              <a:rPr lang="ru-RU" sz="6000" spc="10" dirty="0" smtClean="0"/>
              <a:t> </a:t>
            </a:r>
            <a:r>
              <a:rPr lang="ru-RU" spc="10" dirty="0" smtClean="0"/>
              <a:t>РЕКВИЗИТ</a:t>
            </a:r>
            <a:r>
              <a:rPr lang="ru-RU" sz="800" spc="10" dirty="0" smtClean="0"/>
              <a:t>      </a:t>
            </a:r>
            <a:r>
              <a:rPr lang="ru-RU" spc="10" dirty="0" smtClean="0"/>
              <a:t>КАРТОЧКИ ИМЕЕТ</a:t>
            </a:r>
            <a:r>
              <a:rPr lang="ru-RU" sz="6000" spc="10" dirty="0" smtClean="0"/>
              <a:t> </a:t>
            </a:r>
            <a:r>
              <a:rPr lang="ru-RU" spc="10" dirty="0" smtClean="0"/>
              <a:t>ЗНАЧЕНИЕ</a:t>
            </a:r>
            <a:endParaRPr dirty="0"/>
          </a:p>
        </p:txBody>
      </p:sp>
      <p:sp>
        <p:nvSpPr>
          <p:cNvPr id="13" name="object 10"/>
          <p:cNvSpPr txBox="1"/>
          <p:nvPr/>
        </p:nvSpPr>
        <p:spPr>
          <a:xfrm>
            <a:off x="11975279" y="2916202"/>
            <a:ext cx="3664585" cy="828675"/>
          </a:xfrm>
          <a:prstGeom prst="rect">
            <a:avLst/>
          </a:prstGeom>
        </p:spPr>
        <p:txBody>
          <a:bodyPr vert="horz" wrap="square" lIns="0" tIns="0" rIns="0" bIns="0" rtlCol="0">
            <a:spAutoFit/>
          </a:bodyPr>
          <a:lstStyle/>
          <a:p>
            <a:pPr>
              <a:lnSpc>
                <a:spcPts val="3120"/>
              </a:lnSpc>
            </a:pPr>
            <a:r>
              <a:rPr sz="2800" b="1" spc="-5" dirty="0">
                <a:solidFill>
                  <a:srgbClr val="4C6092"/>
                </a:solidFill>
                <a:latin typeface="Franklin Gothic Heavy"/>
                <a:cs typeface="Franklin Gothic Heavy"/>
              </a:rPr>
              <a:t>МЕСТО ДЛЯ</a:t>
            </a:r>
            <a:r>
              <a:rPr sz="2800" b="1" spc="-80" dirty="0">
                <a:solidFill>
                  <a:srgbClr val="4C6092"/>
                </a:solidFill>
                <a:latin typeface="Franklin Gothic Heavy"/>
                <a:cs typeface="Franklin Gothic Heavy"/>
              </a:rPr>
              <a:t> </a:t>
            </a:r>
            <a:r>
              <a:rPr sz="2800" b="1" spc="-5" dirty="0">
                <a:solidFill>
                  <a:srgbClr val="4C6092"/>
                </a:solidFill>
                <a:latin typeface="Franklin Gothic Heavy"/>
                <a:cs typeface="Franklin Gothic Heavy"/>
              </a:rPr>
              <a:t>ПОДПИСИ</a:t>
            </a:r>
            <a:endParaRPr sz="2800">
              <a:latin typeface="Franklin Gothic Heavy"/>
              <a:cs typeface="Franklin Gothic Heavy"/>
            </a:endParaRPr>
          </a:p>
          <a:p>
            <a:pPr>
              <a:lnSpc>
                <a:spcPts val="3354"/>
              </a:lnSpc>
            </a:pPr>
            <a:r>
              <a:rPr sz="2800" b="1" spc="-20" dirty="0">
                <a:solidFill>
                  <a:srgbClr val="4C6092"/>
                </a:solidFill>
                <a:latin typeface="Franklin Gothic Heavy"/>
                <a:cs typeface="Franklin Gothic Heavy"/>
              </a:rPr>
              <a:t>ДЕРЖАТЕЛЯ </a:t>
            </a:r>
            <a:r>
              <a:rPr sz="2800" b="1" spc="-10" dirty="0">
                <a:solidFill>
                  <a:srgbClr val="4C6092"/>
                </a:solidFill>
                <a:latin typeface="Franklin Gothic Heavy"/>
                <a:cs typeface="Franklin Gothic Heavy"/>
              </a:rPr>
              <a:t>КАРТЫ</a:t>
            </a:r>
            <a:endParaRPr sz="2800">
              <a:latin typeface="Franklin Gothic Heavy"/>
              <a:cs typeface="Franklin Gothic Heavy"/>
            </a:endParaRPr>
          </a:p>
        </p:txBody>
      </p:sp>
      <p:sp>
        <p:nvSpPr>
          <p:cNvPr id="18" name="object 15"/>
          <p:cNvSpPr/>
          <p:nvPr/>
        </p:nvSpPr>
        <p:spPr>
          <a:xfrm>
            <a:off x="12333201" y="4521756"/>
            <a:ext cx="200025" cy="1571625"/>
          </a:xfrm>
          <a:custGeom>
            <a:avLst/>
            <a:gdLst/>
            <a:ahLst/>
            <a:cxnLst/>
            <a:rect l="l" t="t" r="r" b="b"/>
            <a:pathLst>
              <a:path w="200025" h="1571625">
                <a:moveTo>
                  <a:pt x="143513" y="0"/>
                </a:moveTo>
                <a:lnTo>
                  <a:pt x="43639" y="421"/>
                </a:lnTo>
                <a:lnTo>
                  <a:pt x="49939" y="1484933"/>
                </a:lnTo>
                <a:lnTo>
                  <a:pt x="0" y="1485149"/>
                </a:lnTo>
                <a:lnTo>
                  <a:pt x="100244" y="1571536"/>
                </a:lnTo>
                <a:lnTo>
                  <a:pt x="199512" y="1484512"/>
                </a:lnTo>
                <a:lnTo>
                  <a:pt x="149813" y="1484512"/>
                </a:lnTo>
                <a:lnTo>
                  <a:pt x="143513" y="0"/>
                </a:lnTo>
                <a:close/>
              </a:path>
              <a:path w="200025" h="1571625">
                <a:moveTo>
                  <a:pt x="199752" y="1484301"/>
                </a:moveTo>
                <a:lnTo>
                  <a:pt x="149813" y="1484512"/>
                </a:lnTo>
                <a:lnTo>
                  <a:pt x="199512" y="1484512"/>
                </a:lnTo>
                <a:lnTo>
                  <a:pt x="199752" y="1484301"/>
                </a:lnTo>
                <a:close/>
              </a:path>
            </a:pathLst>
          </a:custGeom>
          <a:solidFill>
            <a:srgbClr val="4C6193"/>
          </a:solidFill>
        </p:spPr>
        <p:txBody>
          <a:bodyPr wrap="square" lIns="0" tIns="0" rIns="0" bIns="0" rtlCol="0"/>
          <a:lstStyle/>
          <a:p>
            <a:endParaRPr/>
          </a:p>
        </p:txBody>
      </p:sp>
      <p:sp>
        <p:nvSpPr>
          <p:cNvPr id="19" name="object 16"/>
          <p:cNvSpPr/>
          <p:nvPr/>
        </p:nvSpPr>
        <p:spPr>
          <a:xfrm>
            <a:off x="5068206" y="3834783"/>
            <a:ext cx="200025" cy="2181225"/>
          </a:xfrm>
          <a:custGeom>
            <a:avLst/>
            <a:gdLst/>
            <a:ahLst/>
            <a:cxnLst/>
            <a:rect l="l" t="t" r="r" b="b"/>
            <a:pathLst>
              <a:path w="200025" h="1571625">
                <a:moveTo>
                  <a:pt x="147945" y="0"/>
                </a:moveTo>
                <a:lnTo>
                  <a:pt x="48072" y="121"/>
                </a:lnTo>
                <a:lnTo>
                  <a:pt x="49939" y="1484645"/>
                </a:lnTo>
                <a:lnTo>
                  <a:pt x="0" y="1484711"/>
                </a:lnTo>
                <a:lnTo>
                  <a:pt x="99984" y="1571398"/>
                </a:lnTo>
                <a:lnTo>
                  <a:pt x="199676" y="1484523"/>
                </a:lnTo>
                <a:lnTo>
                  <a:pt x="149813" y="1484523"/>
                </a:lnTo>
                <a:lnTo>
                  <a:pt x="147945" y="0"/>
                </a:lnTo>
                <a:close/>
              </a:path>
              <a:path w="200025" h="1571625">
                <a:moveTo>
                  <a:pt x="199752" y="1484456"/>
                </a:moveTo>
                <a:lnTo>
                  <a:pt x="149813" y="1484523"/>
                </a:lnTo>
                <a:lnTo>
                  <a:pt x="199676" y="1484523"/>
                </a:lnTo>
                <a:close/>
              </a:path>
            </a:pathLst>
          </a:custGeom>
          <a:solidFill>
            <a:srgbClr val="4C6193"/>
          </a:solidFill>
        </p:spPr>
        <p:txBody>
          <a:bodyPr wrap="square" lIns="0" tIns="0" rIns="0" bIns="0" rtlCol="0"/>
          <a:lstStyle/>
          <a:p>
            <a:endParaRPr/>
          </a:p>
        </p:txBody>
      </p:sp>
      <p:sp>
        <p:nvSpPr>
          <p:cNvPr id="22" name="object 19"/>
          <p:cNvSpPr/>
          <p:nvPr/>
        </p:nvSpPr>
        <p:spPr>
          <a:xfrm>
            <a:off x="1670050" y="5654675"/>
            <a:ext cx="1349375"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25" name="object 22"/>
          <p:cNvSpPr/>
          <p:nvPr/>
        </p:nvSpPr>
        <p:spPr>
          <a:xfrm>
            <a:off x="12376143" y="3944930"/>
            <a:ext cx="102235" cy="641350"/>
          </a:xfrm>
          <a:custGeom>
            <a:avLst/>
            <a:gdLst/>
            <a:ahLst/>
            <a:cxnLst/>
            <a:rect l="l" t="t" r="r" b="b"/>
            <a:pathLst>
              <a:path w="102234" h="641350">
                <a:moveTo>
                  <a:pt x="101868" y="640786"/>
                </a:moveTo>
                <a:lnTo>
                  <a:pt x="0" y="640786"/>
                </a:lnTo>
                <a:lnTo>
                  <a:pt x="0" y="0"/>
                </a:lnTo>
                <a:lnTo>
                  <a:pt x="101868" y="0"/>
                </a:lnTo>
                <a:lnTo>
                  <a:pt x="101868" y="640786"/>
                </a:lnTo>
                <a:close/>
              </a:path>
            </a:pathLst>
          </a:custGeom>
          <a:solidFill>
            <a:srgbClr val="4C6193"/>
          </a:solidFill>
        </p:spPr>
        <p:txBody>
          <a:bodyPr wrap="square" lIns="0" tIns="0" rIns="0" bIns="0" rtlCol="0"/>
          <a:lstStyle/>
          <a:p>
            <a:endParaRPr/>
          </a:p>
        </p:txBody>
      </p:sp>
      <p:sp>
        <p:nvSpPr>
          <p:cNvPr id="27" name="object 24"/>
          <p:cNvSpPr/>
          <p:nvPr/>
        </p:nvSpPr>
        <p:spPr>
          <a:xfrm>
            <a:off x="3469156" y="2715158"/>
            <a:ext cx="3953510"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endParaRPr/>
          </a:p>
        </p:txBody>
      </p:sp>
      <p:sp>
        <p:nvSpPr>
          <p:cNvPr id="29" name="object 26"/>
          <p:cNvSpPr/>
          <p:nvPr/>
        </p:nvSpPr>
        <p:spPr>
          <a:xfrm>
            <a:off x="11733815" y="2748801"/>
            <a:ext cx="4291965" cy="1196340"/>
          </a:xfrm>
          <a:custGeom>
            <a:avLst/>
            <a:gdLst/>
            <a:ahLst/>
            <a:cxnLst/>
            <a:rect l="l" t="t" r="r" b="b"/>
            <a:pathLst>
              <a:path w="4291965" h="1196339">
                <a:moveTo>
                  <a:pt x="4291611" y="1196128"/>
                </a:moveTo>
                <a:lnTo>
                  <a:pt x="0" y="1196128"/>
                </a:lnTo>
                <a:lnTo>
                  <a:pt x="0" y="0"/>
                </a:lnTo>
                <a:lnTo>
                  <a:pt x="4291611" y="0"/>
                </a:lnTo>
                <a:lnTo>
                  <a:pt x="4291611" y="1196128"/>
                </a:lnTo>
                <a:close/>
              </a:path>
            </a:pathLst>
          </a:custGeom>
          <a:solidFill>
            <a:srgbClr val="FFFFFF"/>
          </a:solidFill>
        </p:spPr>
        <p:txBody>
          <a:bodyPr wrap="square" lIns="0" tIns="0" rIns="0" bIns="0" rtlCol="0"/>
          <a:lstStyle/>
          <a:p>
            <a:endParaRPr/>
          </a:p>
        </p:txBody>
      </p:sp>
      <p:sp>
        <p:nvSpPr>
          <p:cNvPr id="30" name="object 27"/>
          <p:cNvSpPr txBox="1"/>
          <p:nvPr/>
        </p:nvSpPr>
        <p:spPr>
          <a:xfrm>
            <a:off x="11728450" y="2911475"/>
            <a:ext cx="4291965" cy="877569"/>
          </a:xfrm>
          <a:prstGeom prst="rect">
            <a:avLst/>
          </a:prstGeom>
        </p:spPr>
        <p:txBody>
          <a:bodyPr vert="horz" wrap="square" lIns="0" tIns="12065" rIns="0" bIns="0" rtlCol="0">
            <a:spAutoFit/>
          </a:bodyPr>
          <a:lstStyle/>
          <a:p>
            <a:pPr marL="147320" marR="220979">
              <a:spcBef>
                <a:spcPts val="355"/>
              </a:spcBef>
            </a:pPr>
            <a:r>
              <a:rPr sz="2800" spc="-10" dirty="0">
                <a:solidFill>
                  <a:srgbClr val="4C6092"/>
                </a:solidFill>
                <a:latin typeface="Corbel" panose="020B0503020204020204" pitchFamily="34" charset="0"/>
                <a:cs typeface="Franklin Gothic Heavy"/>
              </a:rPr>
              <a:t>МЕСТО ДЛЯ ПОДПИСИ  </a:t>
            </a:r>
            <a:r>
              <a:rPr sz="2800" spc="-10" dirty="0" smtClean="0">
                <a:solidFill>
                  <a:srgbClr val="4C6092"/>
                </a:solidFill>
                <a:latin typeface="Corbel" panose="020B0503020204020204" pitchFamily="34" charset="0"/>
                <a:cs typeface="Franklin Gothic Heavy"/>
              </a:rPr>
              <a:t>ДЕРЖАТЕЛЯ</a:t>
            </a:r>
            <a:endParaRPr sz="2800" spc="-10" dirty="0">
              <a:solidFill>
                <a:srgbClr val="4C6092"/>
              </a:solidFill>
              <a:latin typeface="Corbel" panose="020B0503020204020204" pitchFamily="34" charset="0"/>
              <a:cs typeface="Franklin Gothic Heavy"/>
            </a:endParaRPr>
          </a:p>
        </p:txBody>
      </p:sp>
      <p:sp>
        <p:nvSpPr>
          <p:cNvPr id="31" name="object 28"/>
          <p:cNvSpPr/>
          <p:nvPr/>
        </p:nvSpPr>
        <p:spPr>
          <a:xfrm>
            <a:off x="15767050" y="8169275"/>
            <a:ext cx="3549015" cy="972819"/>
          </a:xfrm>
          <a:custGeom>
            <a:avLst/>
            <a:gdLst/>
            <a:ahLst/>
            <a:cxnLst/>
            <a:rect l="l" t="t" r="r" b="b"/>
            <a:pathLst>
              <a:path w="3549015" h="972820">
                <a:moveTo>
                  <a:pt x="3548962" y="972677"/>
                </a:moveTo>
                <a:lnTo>
                  <a:pt x="0" y="972677"/>
                </a:lnTo>
                <a:lnTo>
                  <a:pt x="0" y="0"/>
                </a:lnTo>
                <a:lnTo>
                  <a:pt x="3548962" y="0"/>
                </a:lnTo>
                <a:lnTo>
                  <a:pt x="3548962" y="972677"/>
                </a:lnTo>
                <a:close/>
              </a:path>
            </a:pathLst>
          </a:custGeom>
          <a:solidFill>
            <a:srgbClr val="FFFFFF"/>
          </a:solidFill>
        </p:spPr>
        <p:txBody>
          <a:bodyPr wrap="square" lIns="0" tIns="0" rIns="0" bIns="0" rtlCol="0"/>
          <a:lstStyle/>
          <a:p>
            <a:endParaRPr/>
          </a:p>
        </p:txBody>
      </p:sp>
      <p:sp>
        <p:nvSpPr>
          <p:cNvPr id="32" name="object 29"/>
          <p:cNvSpPr txBox="1"/>
          <p:nvPr/>
        </p:nvSpPr>
        <p:spPr>
          <a:xfrm>
            <a:off x="15843250" y="8474075"/>
            <a:ext cx="3549015" cy="347403"/>
          </a:xfrm>
          <a:prstGeom prst="rect">
            <a:avLst/>
          </a:prstGeom>
        </p:spPr>
        <p:txBody>
          <a:bodyPr vert="horz" wrap="square" lIns="0" tIns="12065" rIns="0" bIns="0" rtlCol="0">
            <a:spAutoFit/>
          </a:bodyPr>
          <a:lstStyle/>
          <a:p>
            <a:pPr marL="12700">
              <a:lnSpc>
                <a:spcPts val="2500"/>
              </a:lnSpc>
              <a:spcBef>
                <a:spcPts val="130"/>
              </a:spcBef>
            </a:pPr>
            <a:r>
              <a:rPr lang="ru-RU" sz="2800" spc="-10" dirty="0" smtClean="0">
                <a:solidFill>
                  <a:srgbClr val="4C6092"/>
                </a:solidFill>
                <a:latin typeface="Corbel" panose="020B0503020204020204" pitchFamily="34" charset="0"/>
                <a:cs typeface="Franklin Gothic Heavy"/>
              </a:rPr>
              <a:t>С</a:t>
            </a:r>
            <a:r>
              <a:rPr lang="en-US" sz="2800" spc="-10" dirty="0" smtClean="0">
                <a:solidFill>
                  <a:srgbClr val="4C6092"/>
                </a:solidFill>
                <a:latin typeface="Corbel" panose="020B0503020204020204" pitchFamily="34" charset="0"/>
                <a:cs typeface="Franklin Gothic Heavy"/>
              </a:rPr>
              <a:t>VC2/CVV2/ CID</a:t>
            </a:r>
            <a:r>
              <a:rPr lang="ru-RU" sz="2800" spc="-10" dirty="0" smtClean="0">
                <a:solidFill>
                  <a:srgbClr val="4C6092"/>
                </a:solidFill>
                <a:latin typeface="Corbel" panose="020B0503020204020204" pitchFamily="34" charset="0"/>
                <a:cs typeface="Franklin Gothic Heavy"/>
              </a:rPr>
              <a:t> </a:t>
            </a:r>
            <a:r>
              <a:rPr sz="2800" spc="-10" dirty="0" smtClean="0">
                <a:solidFill>
                  <a:srgbClr val="4C6092"/>
                </a:solidFill>
                <a:latin typeface="Corbel" panose="020B0503020204020204" pitchFamily="34" charset="0"/>
                <a:cs typeface="Franklin Gothic Heavy"/>
              </a:rPr>
              <a:t> КОД</a:t>
            </a:r>
            <a:endParaRPr sz="2800" spc="-10" dirty="0">
              <a:solidFill>
                <a:srgbClr val="4C6092"/>
              </a:solidFill>
              <a:latin typeface="Corbel" panose="020B0503020204020204" pitchFamily="34" charset="0"/>
              <a:cs typeface="Franklin Gothic Heavy"/>
            </a:endParaRPr>
          </a:p>
        </p:txBody>
      </p:sp>
      <p:sp>
        <p:nvSpPr>
          <p:cNvPr id="37" name="object 34"/>
          <p:cNvSpPr/>
          <p:nvPr/>
        </p:nvSpPr>
        <p:spPr>
          <a:xfrm>
            <a:off x="603250" y="5426075"/>
            <a:ext cx="1002665" cy="605155"/>
          </a:xfrm>
          <a:custGeom>
            <a:avLst/>
            <a:gdLst/>
            <a:ahLst/>
            <a:cxnLst/>
            <a:rect l="l" t="t" r="r" b="b"/>
            <a:pathLst>
              <a:path w="1002664" h="605154">
                <a:moveTo>
                  <a:pt x="1002254" y="604638"/>
                </a:moveTo>
                <a:lnTo>
                  <a:pt x="0" y="604638"/>
                </a:lnTo>
                <a:lnTo>
                  <a:pt x="0" y="0"/>
                </a:lnTo>
                <a:lnTo>
                  <a:pt x="1002254" y="0"/>
                </a:lnTo>
                <a:lnTo>
                  <a:pt x="1002254" y="604638"/>
                </a:lnTo>
                <a:close/>
              </a:path>
            </a:pathLst>
          </a:custGeom>
          <a:solidFill>
            <a:srgbClr val="FFFFFF"/>
          </a:solidFill>
        </p:spPr>
        <p:txBody>
          <a:bodyPr wrap="square" lIns="0" tIns="0" rIns="0" bIns="0" rtlCol="0"/>
          <a:lstStyle/>
          <a:p>
            <a:endParaRPr/>
          </a:p>
        </p:txBody>
      </p:sp>
      <p:sp>
        <p:nvSpPr>
          <p:cNvPr id="38" name="object 35"/>
          <p:cNvSpPr txBox="1"/>
          <p:nvPr/>
        </p:nvSpPr>
        <p:spPr>
          <a:xfrm>
            <a:off x="603250" y="5502275"/>
            <a:ext cx="1105055" cy="443070"/>
          </a:xfrm>
          <a:prstGeom prst="rect">
            <a:avLst/>
          </a:prstGeom>
        </p:spPr>
        <p:txBody>
          <a:bodyPr vert="horz" wrap="square" lIns="0" tIns="12065" rIns="0" bIns="0" rtlCol="0">
            <a:spAutoFit/>
          </a:bodyPr>
          <a:lstStyle/>
          <a:p>
            <a:pPr marL="147320" marR="220979">
              <a:spcBef>
                <a:spcPts val="355"/>
              </a:spcBef>
            </a:pPr>
            <a:r>
              <a:rPr sz="2800" spc="-10" dirty="0">
                <a:solidFill>
                  <a:srgbClr val="4C6092"/>
                </a:solidFill>
                <a:latin typeface="Corbel" panose="020B0503020204020204" pitchFamily="34" charset="0"/>
                <a:cs typeface="Franklin Gothic Heavy"/>
              </a:rPr>
              <a:t>ЧИП</a:t>
            </a:r>
          </a:p>
        </p:txBody>
      </p:sp>
      <p:sp>
        <p:nvSpPr>
          <p:cNvPr id="42" name="object 39"/>
          <p:cNvSpPr/>
          <p:nvPr/>
        </p:nvSpPr>
        <p:spPr>
          <a:xfrm>
            <a:off x="12370142" y="3952426"/>
            <a:ext cx="102235" cy="641350"/>
          </a:xfrm>
          <a:custGeom>
            <a:avLst/>
            <a:gdLst/>
            <a:ahLst/>
            <a:cxnLst/>
            <a:rect l="l" t="t" r="r" b="b"/>
            <a:pathLst>
              <a:path w="102234" h="641350">
                <a:moveTo>
                  <a:pt x="101868" y="640786"/>
                </a:moveTo>
                <a:lnTo>
                  <a:pt x="0" y="640786"/>
                </a:lnTo>
                <a:lnTo>
                  <a:pt x="0" y="0"/>
                </a:lnTo>
                <a:lnTo>
                  <a:pt x="101868" y="0"/>
                </a:lnTo>
                <a:lnTo>
                  <a:pt x="101868" y="640786"/>
                </a:lnTo>
                <a:close/>
              </a:path>
            </a:pathLst>
          </a:custGeom>
          <a:solidFill>
            <a:srgbClr val="4C6193"/>
          </a:solidFill>
        </p:spPr>
        <p:txBody>
          <a:bodyPr wrap="square" lIns="0" tIns="0" rIns="0" bIns="0" rtlCol="0"/>
          <a:lstStyle/>
          <a:p>
            <a:endParaRPr/>
          </a:p>
        </p:txBody>
      </p:sp>
      <p:sp>
        <p:nvSpPr>
          <p:cNvPr id="43" name="object 40"/>
          <p:cNvSpPr/>
          <p:nvPr/>
        </p:nvSpPr>
        <p:spPr>
          <a:xfrm>
            <a:off x="14255053" y="6567459"/>
            <a:ext cx="200025" cy="1397000"/>
          </a:xfrm>
          <a:custGeom>
            <a:avLst/>
            <a:gdLst/>
            <a:ahLst/>
            <a:cxnLst/>
            <a:rect l="l" t="t" r="r" b="b"/>
            <a:pathLst>
              <a:path w="200025" h="1397000">
                <a:moveTo>
                  <a:pt x="149818" y="77671"/>
                </a:moveTo>
                <a:lnTo>
                  <a:pt x="49934" y="77671"/>
                </a:lnTo>
                <a:lnTo>
                  <a:pt x="63714" y="1396922"/>
                </a:lnTo>
                <a:lnTo>
                  <a:pt x="163582" y="1395881"/>
                </a:lnTo>
                <a:lnTo>
                  <a:pt x="149818" y="77671"/>
                </a:lnTo>
                <a:close/>
              </a:path>
              <a:path w="200025" h="1397000">
                <a:moveTo>
                  <a:pt x="99064" y="0"/>
                </a:moveTo>
                <a:lnTo>
                  <a:pt x="0" y="78192"/>
                </a:lnTo>
                <a:lnTo>
                  <a:pt x="49934" y="77671"/>
                </a:lnTo>
                <a:lnTo>
                  <a:pt x="149818" y="77671"/>
                </a:lnTo>
                <a:lnTo>
                  <a:pt x="149807" y="76629"/>
                </a:lnTo>
                <a:lnTo>
                  <a:pt x="199741" y="76108"/>
                </a:lnTo>
                <a:lnTo>
                  <a:pt x="99064" y="0"/>
                </a:lnTo>
                <a:close/>
              </a:path>
            </a:pathLst>
          </a:custGeom>
          <a:solidFill>
            <a:srgbClr val="4C6193"/>
          </a:solidFill>
        </p:spPr>
        <p:txBody>
          <a:bodyPr wrap="square" lIns="0" tIns="0" rIns="0" bIns="0" rtlCol="0"/>
          <a:lstStyle/>
          <a:p>
            <a:endParaRPr/>
          </a:p>
        </p:txBody>
      </p:sp>
      <p:sp>
        <p:nvSpPr>
          <p:cNvPr id="44" name="object 41"/>
          <p:cNvSpPr/>
          <p:nvPr/>
        </p:nvSpPr>
        <p:spPr>
          <a:xfrm>
            <a:off x="14417832" y="8623361"/>
            <a:ext cx="1349218" cy="88900"/>
          </a:xfrm>
          <a:custGeom>
            <a:avLst/>
            <a:gdLst/>
            <a:ahLst/>
            <a:cxnLst/>
            <a:rect l="l" t="t" r="r" b="b"/>
            <a:pathLst>
              <a:path w="1313180" h="88900">
                <a:moveTo>
                  <a:pt x="0" y="88725"/>
                </a:moveTo>
                <a:lnTo>
                  <a:pt x="1312785" y="88725"/>
                </a:lnTo>
                <a:lnTo>
                  <a:pt x="1312785" y="0"/>
                </a:lnTo>
                <a:lnTo>
                  <a:pt x="0" y="0"/>
                </a:lnTo>
                <a:lnTo>
                  <a:pt x="0" y="88725"/>
                </a:lnTo>
                <a:close/>
              </a:path>
            </a:pathLst>
          </a:custGeom>
          <a:solidFill>
            <a:srgbClr val="4C6193"/>
          </a:solidFill>
        </p:spPr>
        <p:txBody>
          <a:bodyPr wrap="square" lIns="0" tIns="0" rIns="0" bIns="0" rtlCol="0"/>
          <a:lstStyle/>
          <a:p>
            <a:endParaRPr/>
          </a:p>
        </p:txBody>
      </p:sp>
      <p:sp>
        <p:nvSpPr>
          <p:cNvPr id="45" name="object 42"/>
          <p:cNvSpPr/>
          <p:nvPr/>
        </p:nvSpPr>
        <p:spPr>
          <a:xfrm>
            <a:off x="14319250" y="7940675"/>
            <a:ext cx="99060" cy="770890"/>
          </a:xfrm>
          <a:custGeom>
            <a:avLst/>
            <a:gdLst/>
            <a:ahLst/>
            <a:cxnLst/>
            <a:rect l="l" t="t" r="r" b="b"/>
            <a:pathLst>
              <a:path w="99059" h="770890">
                <a:moveTo>
                  <a:pt x="98582" y="770586"/>
                </a:moveTo>
                <a:lnTo>
                  <a:pt x="0" y="770586"/>
                </a:lnTo>
                <a:lnTo>
                  <a:pt x="0" y="0"/>
                </a:lnTo>
                <a:lnTo>
                  <a:pt x="98582" y="0"/>
                </a:lnTo>
                <a:lnTo>
                  <a:pt x="98582" y="770586"/>
                </a:lnTo>
                <a:close/>
              </a:path>
            </a:pathLst>
          </a:custGeom>
          <a:solidFill>
            <a:srgbClr val="4C6193"/>
          </a:solidFill>
        </p:spPr>
        <p:txBody>
          <a:bodyPr wrap="square" lIns="0" tIns="0" rIns="0" bIns="0" rtlCol="0"/>
          <a:lstStyle/>
          <a:p>
            <a:endParaRPr/>
          </a:p>
        </p:txBody>
      </p:sp>
      <p:sp>
        <p:nvSpPr>
          <p:cNvPr id="49" name="object 46"/>
          <p:cNvSpPr/>
          <p:nvPr/>
        </p:nvSpPr>
        <p:spPr>
          <a:xfrm>
            <a:off x="1593850" y="7331075"/>
            <a:ext cx="102390" cy="9906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50" name="object 47"/>
          <p:cNvSpPr/>
          <p:nvPr/>
        </p:nvSpPr>
        <p:spPr>
          <a:xfrm>
            <a:off x="1593850" y="7178675"/>
            <a:ext cx="1349375" cy="189865"/>
          </a:xfrm>
          <a:custGeom>
            <a:avLst/>
            <a:gdLst/>
            <a:ahLst/>
            <a:cxnLst/>
            <a:rect l="l" t="t" r="r" b="b"/>
            <a:pathLst>
              <a:path w="1349375" h="189865">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46" name="object 31"/>
          <p:cNvSpPr txBox="1"/>
          <p:nvPr/>
        </p:nvSpPr>
        <p:spPr>
          <a:xfrm>
            <a:off x="755650" y="8321675"/>
            <a:ext cx="3581400" cy="907300"/>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smtClean="0">
                <a:solidFill>
                  <a:srgbClr val="4C6092"/>
                </a:solidFill>
                <a:latin typeface="Corbel" panose="020B0503020204020204" pitchFamily="34" charset="0"/>
                <a:cs typeface="Franklin Gothic Heavy"/>
              </a:rPr>
              <a:t>ИМЯ ДЕРЖАТЕЛЯ КАРТОЧКИ</a:t>
            </a:r>
            <a:endParaRPr sz="2800" dirty="0">
              <a:latin typeface="Corbel" panose="020B0503020204020204" pitchFamily="34" charset="0"/>
              <a:cs typeface="Franklin Gothic Heavy"/>
            </a:endParaRPr>
          </a:p>
        </p:txBody>
      </p:sp>
      <p:sp>
        <p:nvSpPr>
          <p:cNvPr id="48" name="object 27"/>
          <p:cNvSpPr txBox="1"/>
          <p:nvPr/>
        </p:nvSpPr>
        <p:spPr>
          <a:xfrm>
            <a:off x="3579668" y="2928982"/>
            <a:ext cx="4291965" cy="873957"/>
          </a:xfrm>
          <a:prstGeom prst="rect">
            <a:avLst/>
          </a:prstGeom>
        </p:spPr>
        <p:txBody>
          <a:bodyPr vert="horz" wrap="square" lIns="0" tIns="12065" rIns="0" bIns="0" rtlCol="0">
            <a:spAutoFit/>
          </a:bodyPr>
          <a:lstStyle>
            <a:defPPr>
              <a:defRPr lang="ru-RU"/>
            </a:defPPr>
            <a:lvl1pPr marL="147320" marR="220979">
              <a:spcBef>
                <a:spcPts val="355"/>
              </a:spcBef>
              <a:defRPr sz="2800" spc="-10">
                <a:solidFill>
                  <a:srgbClr val="4C6092"/>
                </a:solidFill>
                <a:latin typeface="Corbel" panose="020B0503020204020204" pitchFamily="34" charset="0"/>
                <a:cs typeface="Franklin Gothic Heavy"/>
              </a:defRPr>
            </a:lvl1pPr>
          </a:lstStyle>
          <a:p>
            <a:r>
              <a:rPr lang="ru-RU" dirty="0"/>
              <a:t>НОМЕР БАНКОВСКОЙ КАРТОЧКИ</a:t>
            </a:r>
            <a:endParaRPr dirty="0"/>
          </a:p>
        </p:txBody>
      </p:sp>
      <p:sp>
        <p:nvSpPr>
          <p:cNvPr id="54" name="object 19"/>
          <p:cNvSpPr/>
          <p:nvPr/>
        </p:nvSpPr>
        <p:spPr>
          <a:xfrm rot="10800000">
            <a:off x="7842250" y="4892675"/>
            <a:ext cx="1371600"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55" name="object 46"/>
          <p:cNvSpPr/>
          <p:nvPr/>
        </p:nvSpPr>
        <p:spPr>
          <a:xfrm>
            <a:off x="9137650" y="4968875"/>
            <a:ext cx="88204" cy="6477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57" name="object 31"/>
          <p:cNvSpPr txBox="1"/>
          <p:nvPr/>
        </p:nvSpPr>
        <p:spPr>
          <a:xfrm>
            <a:off x="17214850" y="6264275"/>
            <a:ext cx="2514600" cy="907300"/>
          </a:xfrm>
          <a:prstGeom prst="rect">
            <a:avLst/>
          </a:prstGeom>
          <a:solidFill>
            <a:srgbClr val="FFFFFF"/>
          </a:solidFill>
        </p:spPr>
        <p:txBody>
          <a:bodyPr vert="horz" wrap="square" lIns="0" tIns="45085" rIns="0" bIns="0" rtlCol="0">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rPr>
              <a:t>РЕКВИЗИТЫ </a:t>
            </a:r>
            <a:r>
              <a:rPr lang="ru-RU" sz="2800" spc="-10" dirty="0">
                <a:solidFill>
                  <a:srgbClr val="4C6092"/>
                </a:solidFill>
                <a:latin typeface="Corbel" panose="020B0503020204020204" pitchFamily="34" charset="0"/>
                <a:cs typeface="Franklin Gothic Heavy"/>
              </a:rPr>
              <a:t>БАНКА</a:t>
            </a:r>
            <a:endParaRPr sz="2800" spc="-10" dirty="0">
              <a:solidFill>
                <a:srgbClr val="4C6092"/>
              </a:solidFill>
              <a:latin typeface="Corbel" panose="020B0503020204020204" pitchFamily="34" charset="0"/>
              <a:cs typeface="Franklin Gothic Heavy"/>
            </a:endParaRPr>
          </a:p>
        </p:txBody>
      </p:sp>
      <p:sp>
        <p:nvSpPr>
          <p:cNvPr id="58" name="object 19"/>
          <p:cNvSpPr/>
          <p:nvPr/>
        </p:nvSpPr>
        <p:spPr>
          <a:xfrm rot="10800000">
            <a:off x="16529050" y="6569075"/>
            <a:ext cx="685800"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59" name="object 19"/>
          <p:cNvSpPr/>
          <p:nvPr/>
        </p:nvSpPr>
        <p:spPr>
          <a:xfrm rot="10800000">
            <a:off x="16681450" y="5502275"/>
            <a:ext cx="1349375"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60" name="object 46"/>
          <p:cNvSpPr/>
          <p:nvPr/>
        </p:nvSpPr>
        <p:spPr>
          <a:xfrm>
            <a:off x="17976850" y="3673475"/>
            <a:ext cx="102235" cy="19812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61" name="object 31"/>
          <p:cNvSpPr txBox="1"/>
          <p:nvPr/>
        </p:nvSpPr>
        <p:spPr>
          <a:xfrm>
            <a:off x="16681450" y="2835275"/>
            <a:ext cx="2819400" cy="907300"/>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МАГНИТНАЯ ПОЛОСА</a:t>
            </a:r>
            <a:endParaRPr sz="2800" spc="-10" dirty="0">
              <a:solidFill>
                <a:srgbClr val="4C6092"/>
              </a:solidFill>
              <a:latin typeface="Corbel" panose="020B0503020204020204" pitchFamily="34" charset="0"/>
              <a:cs typeface="Franklin Gothic Heavy"/>
            </a:endParaRPr>
          </a:p>
        </p:txBody>
      </p:sp>
      <p:sp>
        <p:nvSpPr>
          <p:cNvPr id="53" name="object 31"/>
          <p:cNvSpPr txBox="1"/>
          <p:nvPr/>
        </p:nvSpPr>
        <p:spPr>
          <a:xfrm>
            <a:off x="8451850" y="5349875"/>
            <a:ext cx="2667000" cy="958596"/>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НАЗВАНИЕ</a:t>
            </a:r>
          </a:p>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БАНКА</a:t>
            </a:r>
            <a:endParaRPr sz="2800" spc="-10" dirty="0">
              <a:solidFill>
                <a:srgbClr val="4C6092"/>
              </a:solidFill>
              <a:latin typeface="Corbel" panose="020B0503020204020204" pitchFamily="34" charset="0"/>
              <a:cs typeface="Franklin Gothic Heavy"/>
            </a:endParaRPr>
          </a:p>
        </p:txBody>
      </p:sp>
      <p:sp>
        <p:nvSpPr>
          <p:cNvPr id="47" name="object 36"/>
          <p:cNvSpPr/>
          <p:nvPr/>
        </p:nvSpPr>
        <p:spPr>
          <a:xfrm rot="16200000">
            <a:off x="8462750" y="6405775"/>
            <a:ext cx="206800" cy="2057400"/>
          </a:xfrm>
          <a:custGeom>
            <a:avLst/>
            <a:gdLst/>
            <a:ahLst/>
            <a:cxnLst/>
            <a:rect l="l" t="t" r="r" b="b"/>
            <a:pathLst>
              <a:path w="200025" h="1572259">
                <a:moveTo>
                  <a:pt x="149818" y="87451"/>
                </a:moveTo>
                <a:lnTo>
                  <a:pt x="49934" y="87451"/>
                </a:lnTo>
                <a:lnTo>
                  <a:pt x="68994" y="1571852"/>
                </a:lnTo>
                <a:lnTo>
                  <a:pt x="168862" y="1570567"/>
                </a:lnTo>
                <a:lnTo>
                  <a:pt x="149818" y="87451"/>
                </a:lnTo>
                <a:close/>
              </a:path>
              <a:path w="200025" h="1572259">
                <a:moveTo>
                  <a:pt x="98754" y="0"/>
                </a:moveTo>
                <a:lnTo>
                  <a:pt x="0" y="88088"/>
                </a:lnTo>
                <a:lnTo>
                  <a:pt x="49934" y="87451"/>
                </a:lnTo>
                <a:lnTo>
                  <a:pt x="149818" y="87451"/>
                </a:lnTo>
                <a:lnTo>
                  <a:pt x="149802" y="86165"/>
                </a:lnTo>
                <a:lnTo>
                  <a:pt x="199736" y="85522"/>
                </a:lnTo>
                <a:lnTo>
                  <a:pt x="98754" y="0"/>
                </a:lnTo>
                <a:close/>
              </a:path>
            </a:pathLst>
          </a:custGeom>
          <a:solidFill>
            <a:srgbClr val="4C6193"/>
          </a:solidFill>
        </p:spPr>
        <p:txBody>
          <a:bodyPr wrap="square" lIns="0" tIns="0" rIns="0" bIns="0" rtlCol="0"/>
          <a:lstStyle/>
          <a:p>
            <a:endParaRPr/>
          </a:p>
        </p:txBody>
      </p:sp>
      <p:sp>
        <p:nvSpPr>
          <p:cNvPr id="41" name="object 31"/>
          <p:cNvSpPr txBox="1"/>
          <p:nvPr/>
        </p:nvSpPr>
        <p:spPr>
          <a:xfrm>
            <a:off x="8756650" y="6797675"/>
            <a:ext cx="2667000" cy="1338187"/>
          </a:xfrm>
          <a:prstGeom prst="rect">
            <a:avLst/>
          </a:prstGeom>
          <a:solidFill>
            <a:srgbClr val="FFFFFF"/>
          </a:solidFill>
        </p:spPr>
        <p:txBody>
          <a:bodyPr vert="horz" wrap="square" lIns="0" tIns="45085" rIns="0" bIns="0" rtlCol="0">
            <a:spAutoFit/>
          </a:bodyPr>
          <a:lstStyle/>
          <a:p>
            <a:pPr marL="147320" marR="220979">
              <a:spcBef>
                <a:spcPts val="355"/>
              </a:spcBef>
            </a:pPr>
            <a:r>
              <a:rPr lang="ru-RU" sz="2800" spc="-10" dirty="0">
                <a:solidFill>
                  <a:srgbClr val="4C6092"/>
                </a:solidFill>
                <a:latin typeface="Corbel" panose="020B0503020204020204" pitchFamily="34" charset="0"/>
                <a:cs typeface="Franklin Gothic Heavy"/>
              </a:rPr>
              <a:t>ЛОГОТИП ПЛАТЕЖНОЙ СИСТЕМЫ</a:t>
            </a:r>
            <a:endParaRPr sz="2800" spc="-10" dirty="0">
              <a:solidFill>
                <a:srgbClr val="4C6092"/>
              </a:solidFill>
              <a:latin typeface="Corbel" panose="020B0503020204020204" pitchFamily="34" charset="0"/>
              <a:cs typeface="Franklin Gothic Heavy"/>
            </a:endParaRPr>
          </a:p>
        </p:txBody>
      </p:sp>
      <p:sp>
        <p:nvSpPr>
          <p:cNvPr id="52" name="object 37"/>
          <p:cNvSpPr/>
          <p:nvPr/>
        </p:nvSpPr>
        <p:spPr>
          <a:xfrm>
            <a:off x="6429313" y="7065548"/>
            <a:ext cx="200025" cy="1600200"/>
          </a:xfrm>
          <a:custGeom>
            <a:avLst/>
            <a:gdLst/>
            <a:ahLst/>
            <a:cxnLst/>
            <a:rect l="l" t="t" r="r" b="b"/>
            <a:pathLst>
              <a:path w="200025" h="1572259">
                <a:moveTo>
                  <a:pt x="149818" y="87445"/>
                </a:moveTo>
                <a:lnTo>
                  <a:pt x="49934" y="87445"/>
                </a:lnTo>
                <a:lnTo>
                  <a:pt x="68994" y="1571852"/>
                </a:lnTo>
                <a:lnTo>
                  <a:pt x="168862" y="1570567"/>
                </a:lnTo>
                <a:lnTo>
                  <a:pt x="149818" y="87445"/>
                </a:lnTo>
                <a:close/>
              </a:path>
              <a:path w="200025" h="1572259">
                <a:moveTo>
                  <a:pt x="98754" y="0"/>
                </a:moveTo>
                <a:lnTo>
                  <a:pt x="0" y="88088"/>
                </a:lnTo>
                <a:lnTo>
                  <a:pt x="49934" y="87445"/>
                </a:lnTo>
                <a:lnTo>
                  <a:pt x="149818" y="87445"/>
                </a:lnTo>
                <a:lnTo>
                  <a:pt x="149802" y="86165"/>
                </a:lnTo>
                <a:lnTo>
                  <a:pt x="199736" y="85522"/>
                </a:lnTo>
                <a:lnTo>
                  <a:pt x="98754" y="0"/>
                </a:lnTo>
                <a:close/>
              </a:path>
            </a:pathLst>
          </a:custGeom>
          <a:solidFill>
            <a:srgbClr val="4C6193"/>
          </a:solidFill>
        </p:spPr>
        <p:txBody>
          <a:bodyPr wrap="square" lIns="0" tIns="0" rIns="0" bIns="0" rtlCol="0"/>
          <a:lstStyle/>
          <a:p>
            <a:endParaRPr/>
          </a:p>
        </p:txBody>
      </p:sp>
      <p:sp>
        <p:nvSpPr>
          <p:cNvPr id="34" name="object 31"/>
          <p:cNvSpPr txBox="1"/>
          <p:nvPr/>
        </p:nvSpPr>
        <p:spPr>
          <a:xfrm>
            <a:off x="5251450" y="8474075"/>
            <a:ext cx="3173984" cy="923312"/>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sz="2800" spc="-10" dirty="0">
                <a:solidFill>
                  <a:srgbClr val="4C6092"/>
                </a:solidFill>
                <a:latin typeface="Corbel" panose="020B0503020204020204" pitchFamily="34" charset="0"/>
                <a:cs typeface="Franklin Gothic Heavy"/>
              </a:rPr>
              <a:t>СРОК ДЕЙСТВИЯ  </a:t>
            </a:r>
            <a:r>
              <a:rPr sz="2800" spc="-10" dirty="0" smtClean="0">
                <a:solidFill>
                  <a:srgbClr val="4C6092"/>
                </a:solidFill>
                <a:latin typeface="Corbel" panose="020B0503020204020204" pitchFamily="34" charset="0"/>
                <a:cs typeface="Franklin Gothic Heavy"/>
              </a:rPr>
              <a:t>КАРТ</a:t>
            </a:r>
            <a:r>
              <a:rPr lang="ru-RU" sz="2800" spc="-10" dirty="0" smtClean="0">
                <a:solidFill>
                  <a:srgbClr val="4C6092"/>
                </a:solidFill>
                <a:latin typeface="Corbel" panose="020B0503020204020204" pitchFamily="34" charset="0"/>
                <a:cs typeface="Franklin Gothic Heavy"/>
              </a:rPr>
              <a:t>ОЧКИ</a:t>
            </a:r>
            <a:endParaRPr sz="2800"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908050" y="473075"/>
            <a:ext cx="16840200" cy="1751120"/>
          </a:xfrm>
          <a:prstGeom prst="rect">
            <a:avLst/>
          </a:prstGeom>
        </p:spPr>
        <p:txBody>
          <a:bodyPr vert="horz" wrap="square" lIns="0" tIns="12065" rIns="0" bIns="0" rtlCol="0">
            <a:spAutoFit/>
          </a:bodyPr>
          <a:lstStyle/>
          <a:p>
            <a:pPr marR="5080" algn="ctr">
              <a:lnSpc>
                <a:spcPct val="100400"/>
              </a:lnSpc>
              <a:spcBef>
                <a:spcPts val="95"/>
              </a:spcBef>
            </a:pPr>
            <a:r>
              <a:rPr spc="-15" dirty="0"/>
              <a:t>КТО </a:t>
            </a:r>
            <a:r>
              <a:rPr lang="ru-RU" spc="-15" dirty="0" smtClean="0"/>
              <a:t>И КАК </a:t>
            </a:r>
            <a:r>
              <a:rPr spc="-15" dirty="0" smtClean="0"/>
              <a:t>ОХОТИТСЯ </a:t>
            </a:r>
            <a:r>
              <a:rPr lang="ru-RU" spc="-15" dirty="0" smtClean="0"/>
              <a:t> </a:t>
            </a:r>
            <a:br>
              <a:rPr lang="ru-RU" spc="-15" dirty="0" smtClean="0"/>
            </a:br>
            <a:r>
              <a:rPr spc="-15" dirty="0" smtClean="0"/>
              <a:t>ЗА</a:t>
            </a:r>
            <a:r>
              <a:rPr lang="ru-RU" spc="-15" dirty="0" smtClean="0"/>
              <a:t> </a:t>
            </a:r>
            <a:r>
              <a:rPr spc="-15" dirty="0" smtClean="0"/>
              <a:t> </a:t>
            </a:r>
            <a:r>
              <a:rPr spc="-15" dirty="0"/>
              <a:t>ДАННЫМИ  </a:t>
            </a:r>
            <a:r>
              <a:rPr spc="-15" dirty="0" smtClean="0"/>
              <a:t>КАРТОЧЕК</a:t>
            </a:r>
            <a:endParaRPr spc="-15" dirty="0"/>
          </a:p>
        </p:txBody>
      </p:sp>
      <p:sp>
        <p:nvSpPr>
          <p:cNvPr id="5" name="object 3"/>
          <p:cNvSpPr/>
          <p:nvPr/>
        </p:nvSpPr>
        <p:spPr>
          <a:xfrm>
            <a:off x="17291050" y="549275"/>
            <a:ext cx="2202094" cy="1419626"/>
          </a:xfrm>
          <a:prstGeom prst="rect">
            <a:avLst/>
          </a:prstGeom>
          <a:blipFill>
            <a:blip r:embed="rId3" cstate="print"/>
            <a:stretch>
              <a:fillRect/>
            </a:stretch>
          </a:blipFill>
        </p:spPr>
        <p:txBody>
          <a:bodyPr wrap="square" lIns="0" tIns="0" rIns="0" bIns="0" rtlCol="0"/>
          <a:lstStyle/>
          <a:p>
            <a:endParaRPr/>
          </a:p>
        </p:txBody>
      </p:sp>
      <p:sp>
        <p:nvSpPr>
          <p:cNvPr id="20" name="object 23"/>
          <p:cNvSpPr/>
          <p:nvPr/>
        </p:nvSpPr>
        <p:spPr>
          <a:xfrm>
            <a:off x="16776959" y="8626475"/>
            <a:ext cx="926465" cy="180340"/>
          </a:xfrm>
          <a:custGeom>
            <a:avLst/>
            <a:gdLst/>
            <a:ahLst/>
            <a:cxnLst/>
            <a:rect l="l" t="t" r="r" b="b"/>
            <a:pathLst>
              <a:path w="926465" h="180339">
                <a:moveTo>
                  <a:pt x="877258" y="0"/>
                </a:moveTo>
                <a:lnTo>
                  <a:pt x="877258" y="44958"/>
                </a:lnTo>
                <a:lnTo>
                  <a:pt x="0" y="44958"/>
                </a:lnTo>
                <a:lnTo>
                  <a:pt x="0" y="134875"/>
                </a:lnTo>
                <a:lnTo>
                  <a:pt x="877258" y="134875"/>
                </a:lnTo>
                <a:lnTo>
                  <a:pt x="877258" y="179833"/>
                </a:lnTo>
                <a:lnTo>
                  <a:pt x="925851" y="89916"/>
                </a:lnTo>
                <a:lnTo>
                  <a:pt x="877258" y="0"/>
                </a:lnTo>
                <a:close/>
              </a:path>
            </a:pathLst>
          </a:custGeom>
          <a:solidFill>
            <a:srgbClr val="4C6395"/>
          </a:solidFill>
        </p:spPr>
        <p:txBody>
          <a:bodyPr wrap="square" lIns="0" tIns="0" rIns="0" bIns="0" rtlCol="0"/>
          <a:lstStyle/>
          <a:p>
            <a:endParaRPr/>
          </a:p>
        </p:txBody>
      </p:sp>
      <p:grpSp>
        <p:nvGrpSpPr>
          <p:cNvPr id="6" name="Группа 5"/>
          <p:cNvGrpSpPr/>
          <p:nvPr/>
        </p:nvGrpSpPr>
        <p:grpSpPr>
          <a:xfrm>
            <a:off x="15344933" y="8014184"/>
            <a:ext cx="3844289" cy="2514387"/>
            <a:chOff x="15344933" y="8014184"/>
            <a:chExt cx="3844289" cy="2514387"/>
          </a:xfrm>
        </p:grpSpPr>
        <p:grpSp>
          <p:nvGrpSpPr>
            <p:cNvPr id="43" name="Группа 42"/>
            <p:cNvGrpSpPr/>
            <p:nvPr/>
          </p:nvGrpSpPr>
          <p:grpSpPr>
            <a:xfrm>
              <a:off x="15344933" y="8014184"/>
              <a:ext cx="1425676" cy="1273810"/>
              <a:chOff x="15005050" y="8093075"/>
              <a:chExt cx="1425676" cy="1273810"/>
            </a:xfrm>
          </p:grpSpPr>
          <p:sp>
            <p:nvSpPr>
              <p:cNvPr id="18" name="object 19"/>
              <p:cNvSpPr/>
              <p:nvPr/>
            </p:nvSpPr>
            <p:spPr>
              <a:xfrm>
                <a:off x="15005050" y="8093075"/>
                <a:ext cx="1273810" cy="1273810"/>
              </a:xfrm>
              <a:custGeom>
                <a:avLst/>
                <a:gdLst/>
                <a:ahLst/>
                <a:cxnLst/>
                <a:rect l="l" t="t" r="r" b="b"/>
                <a:pathLst>
                  <a:path w="1273809" h="1273809">
                    <a:moveTo>
                      <a:pt x="636747" y="0"/>
                    </a:moveTo>
                    <a:lnTo>
                      <a:pt x="589226" y="1746"/>
                    </a:lnTo>
                    <a:lnTo>
                      <a:pt x="542653" y="6904"/>
                    </a:lnTo>
                    <a:lnTo>
                      <a:pt x="497152" y="15349"/>
                    </a:lnTo>
                    <a:lnTo>
                      <a:pt x="452846" y="26959"/>
                    </a:lnTo>
                    <a:lnTo>
                      <a:pt x="409858" y="41611"/>
                    </a:lnTo>
                    <a:lnTo>
                      <a:pt x="368310" y="59181"/>
                    </a:lnTo>
                    <a:lnTo>
                      <a:pt x="328327" y="79547"/>
                    </a:lnTo>
                    <a:lnTo>
                      <a:pt x="290031" y="102585"/>
                    </a:lnTo>
                    <a:lnTo>
                      <a:pt x="253546" y="128172"/>
                    </a:lnTo>
                    <a:lnTo>
                      <a:pt x="218994" y="156185"/>
                    </a:lnTo>
                    <a:lnTo>
                      <a:pt x="186499" y="186501"/>
                    </a:lnTo>
                    <a:lnTo>
                      <a:pt x="156183" y="218997"/>
                    </a:lnTo>
                    <a:lnTo>
                      <a:pt x="128170" y="253549"/>
                    </a:lnTo>
                    <a:lnTo>
                      <a:pt x="102583" y="290035"/>
                    </a:lnTo>
                    <a:lnTo>
                      <a:pt x="79546" y="328331"/>
                    </a:lnTo>
                    <a:lnTo>
                      <a:pt x="59180" y="368315"/>
                    </a:lnTo>
                    <a:lnTo>
                      <a:pt x="41610" y="409862"/>
                    </a:lnTo>
                    <a:lnTo>
                      <a:pt x="26959" y="452851"/>
                    </a:lnTo>
                    <a:lnTo>
                      <a:pt x="15349" y="497157"/>
                    </a:lnTo>
                    <a:lnTo>
                      <a:pt x="6903" y="542659"/>
                    </a:lnTo>
                    <a:lnTo>
                      <a:pt x="1746" y="589231"/>
                    </a:lnTo>
                    <a:lnTo>
                      <a:pt x="0" y="636753"/>
                    </a:lnTo>
                    <a:lnTo>
                      <a:pt x="1746" y="684274"/>
                    </a:lnTo>
                    <a:lnTo>
                      <a:pt x="6903" y="730847"/>
                    </a:lnTo>
                    <a:lnTo>
                      <a:pt x="15349" y="776348"/>
                    </a:lnTo>
                    <a:lnTo>
                      <a:pt x="26959" y="820654"/>
                    </a:lnTo>
                    <a:lnTo>
                      <a:pt x="41610" y="863643"/>
                    </a:lnTo>
                    <a:lnTo>
                      <a:pt x="59180" y="905190"/>
                    </a:lnTo>
                    <a:lnTo>
                      <a:pt x="79546" y="945174"/>
                    </a:lnTo>
                    <a:lnTo>
                      <a:pt x="102583" y="983470"/>
                    </a:lnTo>
                    <a:lnTo>
                      <a:pt x="128170" y="1019956"/>
                    </a:lnTo>
                    <a:lnTo>
                      <a:pt x="156183" y="1054508"/>
                    </a:lnTo>
                    <a:lnTo>
                      <a:pt x="186499" y="1087004"/>
                    </a:lnTo>
                    <a:lnTo>
                      <a:pt x="218994" y="1117320"/>
                    </a:lnTo>
                    <a:lnTo>
                      <a:pt x="253546" y="1145333"/>
                    </a:lnTo>
                    <a:lnTo>
                      <a:pt x="290031" y="1170920"/>
                    </a:lnTo>
                    <a:lnTo>
                      <a:pt x="328327" y="1193958"/>
                    </a:lnTo>
                    <a:lnTo>
                      <a:pt x="368310" y="1214324"/>
                    </a:lnTo>
                    <a:lnTo>
                      <a:pt x="409858" y="1231894"/>
                    </a:lnTo>
                    <a:lnTo>
                      <a:pt x="452846" y="1246546"/>
                    </a:lnTo>
                    <a:lnTo>
                      <a:pt x="497152" y="1258156"/>
                    </a:lnTo>
                    <a:lnTo>
                      <a:pt x="542653" y="1266602"/>
                    </a:lnTo>
                    <a:lnTo>
                      <a:pt x="589226" y="1271759"/>
                    </a:lnTo>
                    <a:lnTo>
                      <a:pt x="636747" y="1273506"/>
                    </a:lnTo>
                    <a:lnTo>
                      <a:pt x="684269" y="1271759"/>
                    </a:lnTo>
                    <a:lnTo>
                      <a:pt x="730842" y="1266602"/>
                    </a:lnTo>
                    <a:lnTo>
                      <a:pt x="776344" y="1258156"/>
                    </a:lnTo>
                    <a:lnTo>
                      <a:pt x="820651" y="1246546"/>
                    </a:lnTo>
                    <a:lnTo>
                      <a:pt x="863639" y="1231894"/>
                    </a:lnTo>
                    <a:lnTo>
                      <a:pt x="905187" y="1214324"/>
                    </a:lnTo>
                    <a:lnTo>
                      <a:pt x="945171" y="1193958"/>
                    </a:lnTo>
                    <a:lnTo>
                      <a:pt x="983467" y="1170920"/>
                    </a:lnTo>
                    <a:lnTo>
                      <a:pt x="1019953" y="1145333"/>
                    </a:lnTo>
                    <a:lnTo>
                      <a:pt x="1054505" y="1117320"/>
                    </a:lnTo>
                    <a:lnTo>
                      <a:pt x="1087000" y="1087004"/>
                    </a:lnTo>
                    <a:lnTo>
                      <a:pt x="1117316" y="1054508"/>
                    </a:lnTo>
                    <a:lnTo>
                      <a:pt x="1145329" y="1019956"/>
                    </a:lnTo>
                    <a:lnTo>
                      <a:pt x="1170916" y="983470"/>
                    </a:lnTo>
                    <a:lnTo>
                      <a:pt x="1193954" y="945174"/>
                    </a:lnTo>
                    <a:lnTo>
                      <a:pt x="1214319" y="905190"/>
                    </a:lnTo>
                    <a:lnTo>
                      <a:pt x="1231889" y="863643"/>
                    </a:lnTo>
                    <a:lnTo>
                      <a:pt x="1246541" y="820654"/>
                    </a:lnTo>
                    <a:lnTo>
                      <a:pt x="1258151" y="776348"/>
                    </a:lnTo>
                    <a:lnTo>
                      <a:pt x="1266596" y="730847"/>
                    </a:lnTo>
                    <a:lnTo>
                      <a:pt x="1271754" y="684274"/>
                    </a:lnTo>
                    <a:lnTo>
                      <a:pt x="1273500" y="636753"/>
                    </a:lnTo>
                    <a:lnTo>
                      <a:pt x="1271754" y="589231"/>
                    </a:lnTo>
                    <a:lnTo>
                      <a:pt x="1266596" y="542659"/>
                    </a:lnTo>
                    <a:lnTo>
                      <a:pt x="1258151" y="497157"/>
                    </a:lnTo>
                    <a:lnTo>
                      <a:pt x="1246541" y="452851"/>
                    </a:lnTo>
                    <a:lnTo>
                      <a:pt x="1231889" y="409862"/>
                    </a:lnTo>
                    <a:lnTo>
                      <a:pt x="1214319" y="368315"/>
                    </a:lnTo>
                    <a:lnTo>
                      <a:pt x="1193954" y="328331"/>
                    </a:lnTo>
                    <a:lnTo>
                      <a:pt x="1170916" y="290035"/>
                    </a:lnTo>
                    <a:lnTo>
                      <a:pt x="1145329" y="253549"/>
                    </a:lnTo>
                    <a:lnTo>
                      <a:pt x="1117316" y="218997"/>
                    </a:lnTo>
                    <a:lnTo>
                      <a:pt x="1087000" y="186501"/>
                    </a:lnTo>
                    <a:lnTo>
                      <a:pt x="1054505" y="156185"/>
                    </a:lnTo>
                    <a:lnTo>
                      <a:pt x="1019953" y="128172"/>
                    </a:lnTo>
                    <a:lnTo>
                      <a:pt x="983467" y="102585"/>
                    </a:lnTo>
                    <a:lnTo>
                      <a:pt x="945171" y="79547"/>
                    </a:lnTo>
                    <a:lnTo>
                      <a:pt x="905187" y="59181"/>
                    </a:lnTo>
                    <a:lnTo>
                      <a:pt x="863639" y="41611"/>
                    </a:lnTo>
                    <a:lnTo>
                      <a:pt x="820651" y="26959"/>
                    </a:lnTo>
                    <a:lnTo>
                      <a:pt x="776344" y="15349"/>
                    </a:lnTo>
                    <a:lnTo>
                      <a:pt x="730842" y="6904"/>
                    </a:lnTo>
                    <a:lnTo>
                      <a:pt x="684269" y="1746"/>
                    </a:lnTo>
                    <a:lnTo>
                      <a:pt x="636747" y="0"/>
                    </a:lnTo>
                    <a:close/>
                  </a:path>
                </a:pathLst>
              </a:custGeom>
              <a:solidFill>
                <a:srgbClr val="FFFFFF"/>
              </a:solidFill>
            </p:spPr>
            <p:txBody>
              <a:bodyPr wrap="square" lIns="0" tIns="0" rIns="0" bIns="0" rtlCol="0"/>
              <a:lstStyle/>
              <a:p>
                <a:endParaRPr/>
              </a:p>
            </p:txBody>
          </p:sp>
          <p:sp>
            <p:nvSpPr>
              <p:cNvPr id="19" name="object 20"/>
              <p:cNvSpPr txBox="1"/>
              <p:nvPr/>
            </p:nvSpPr>
            <p:spPr>
              <a:xfrm>
                <a:off x="15227300" y="8242378"/>
                <a:ext cx="1203426" cy="875240"/>
              </a:xfrm>
              <a:prstGeom prst="rect">
                <a:avLst/>
              </a:prstGeom>
            </p:spPr>
            <p:txBody>
              <a:bodyPr vert="horz" wrap="square" lIns="0" tIns="13335" rIns="0" bIns="0" rtlCol="0">
                <a:spAutoFit/>
              </a:bodyPr>
              <a:lstStyle/>
              <a:p>
                <a:pPr marL="12700">
                  <a:lnSpc>
                    <a:spcPct val="100000"/>
                  </a:lnSpc>
                  <a:spcBef>
                    <a:spcPts val="105"/>
                  </a:spcBef>
                </a:pPr>
                <a:r>
                  <a:rPr lang="ru-RU" sz="2650" b="1" spc="-5" dirty="0" smtClean="0">
                    <a:solidFill>
                      <a:srgbClr val="4C6092"/>
                    </a:solidFill>
                    <a:latin typeface="Franklin Gothic Heavy"/>
                    <a:cs typeface="Franklin Gothic Heavy"/>
                  </a:rPr>
                  <a:t>  </a:t>
                </a:r>
                <a:r>
                  <a:rPr sz="2800" spc="-10" dirty="0">
                    <a:solidFill>
                      <a:srgbClr val="4C6092"/>
                    </a:solidFill>
                    <a:latin typeface="Corbel" panose="020B0503020204020204" pitchFamily="34" charset="0"/>
                    <a:cs typeface="Franklin Gothic Heavy"/>
                  </a:rPr>
                  <a:t>30</a:t>
                </a:r>
              </a:p>
              <a:p>
                <a:pPr marL="12700">
                  <a:lnSpc>
                    <a:spcPct val="100000"/>
                  </a:lnSpc>
                  <a:spcBef>
                    <a:spcPts val="5"/>
                  </a:spcBef>
                </a:pPr>
                <a:r>
                  <a:rPr sz="2800" spc="-10" dirty="0">
                    <a:solidFill>
                      <a:srgbClr val="4C6092"/>
                    </a:solidFill>
                    <a:latin typeface="Corbel" panose="020B0503020204020204" pitchFamily="34" charset="0"/>
                    <a:cs typeface="Franklin Gothic Heavy"/>
                  </a:rPr>
                  <a:t>ДНЕЙ</a:t>
                </a:r>
              </a:p>
            </p:txBody>
          </p:sp>
        </p:grpSp>
        <p:pic>
          <p:nvPicPr>
            <p:cNvPr id="21" name="Рисунок 20" descr="банк.png"/>
            <p:cNvPicPr>
              <a:picLocks noChangeAspect="1"/>
            </p:cNvPicPr>
            <p:nvPr/>
          </p:nvPicPr>
          <p:blipFill>
            <a:blip r:embed="rId4" cstate="print"/>
            <a:stretch>
              <a:fillRect/>
            </a:stretch>
          </p:blipFill>
          <p:spPr>
            <a:xfrm>
              <a:off x="17938013" y="8016875"/>
              <a:ext cx="1251209" cy="1251209"/>
            </a:xfrm>
            <a:prstGeom prst="rect">
              <a:avLst/>
            </a:prstGeom>
          </p:spPr>
        </p:pic>
        <p:grpSp>
          <p:nvGrpSpPr>
            <p:cNvPr id="42" name="Группа 41"/>
            <p:cNvGrpSpPr/>
            <p:nvPr/>
          </p:nvGrpSpPr>
          <p:grpSpPr>
            <a:xfrm>
              <a:off x="16430018" y="9537274"/>
              <a:ext cx="2438400" cy="991297"/>
              <a:chOff x="15233650" y="10150475"/>
              <a:chExt cx="2438400" cy="991297"/>
            </a:xfrm>
          </p:grpSpPr>
          <p:sp>
            <p:nvSpPr>
              <p:cNvPr id="30" name="object 2"/>
              <p:cNvSpPr txBox="1"/>
              <p:nvPr/>
            </p:nvSpPr>
            <p:spPr>
              <a:xfrm>
                <a:off x="15233650" y="10150475"/>
                <a:ext cx="2438400" cy="991297"/>
              </a:xfrm>
              <a:prstGeom prst="rect">
                <a:avLst/>
              </a:prstGeom>
            </p:spPr>
            <p:txBody>
              <a:bodyPr vert="horz" wrap="square" lIns="0" tIns="115570" rIns="0" bIns="0" rtlCol="0">
                <a:spAutoFit/>
              </a:bodyPr>
              <a:lstStyle/>
              <a:p>
                <a:pPr marL="12700">
                  <a:spcBef>
                    <a:spcPts val="105"/>
                  </a:spcBef>
                </a:pPr>
                <a:r>
                  <a:rPr lang="ru-RU" sz="2400" b="1" spc="-5" dirty="0" smtClean="0">
                    <a:solidFill>
                      <a:srgbClr val="4C6092"/>
                    </a:solidFill>
                    <a:latin typeface="Franklin Gothic Heavy"/>
                    <a:cs typeface="Franklin Gothic Heavy"/>
                  </a:rPr>
                  <a:t> </a:t>
                </a:r>
                <a:r>
                  <a:rPr sz="2800" spc="-10" dirty="0">
                    <a:solidFill>
                      <a:srgbClr val="4C6092"/>
                    </a:solidFill>
                    <a:latin typeface="Corbel" panose="020B0503020204020204" pitchFamily="34" charset="0"/>
                    <a:cs typeface="Franklin Gothic Heavy"/>
                  </a:rPr>
                  <a:t>45 ДНЕЙ</a:t>
                </a:r>
              </a:p>
              <a:p>
                <a:pPr marL="12700">
                  <a:spcBef>
                    <a:spcPts val="105"/>
                  </a:spcBef>
                </a:pPr>
                <a:r>
                  <a:rPr lang="ru-RU" sz="2800" spc="-10" dirty="0">
                    <a:solidFill>
                      <a:srgbClr val="4C6092"/>
                    </a:solidFill>
                    <a:latin typeface="Corbel" panose="020B0503020204020204" pitchFamily="34" charset="0"/>
                    <a:cs typeface="Franklin Gothic Heavy"/>
                  </a:rPr>
                  <a:t>  </a:t>
                </a:r>
                <a:r>
                  <a:rPr sz="2800" spc="-10" dirty="0">
                    <a:solidFill>
                      <a:srgbClr val="4C6092"/>
                    </a:solidFill>
                    <a:latin typeface="Corbel" panose="020B0503020204020204" pitchFamily="34" charset="0"/>
                    <a:cs typeface="Franklin Gothic Heavy"/>
                  </a:rPr>
                  <a:t>90 ДНЕЙ</a:t>
                </a:r>
              </a:p>
            </p:txBody>
          </p:sp>
          <p:grpSp>
            <p:nvGrpSpPr>
              <p:cNvPr id="32" name="Группа 31"/>
              <p:cNvGrpSpPr/>
              <p:nvPr/>
            </p:nvGrpSpPr>
            <p:grpSpPr>
              <a:xfrm>
                <a:off x="16910050" y="10150475"/>
                <a:ext cx="457200" cy="457200"/>
                <a:chOff x="4119090" y="6208948"/>
                <a:chExt cx="285115" cy="285115"/>
              </a:xfrm>
            </p:grpSpPr>
            <p:sp>
              <p:nvSpPr>
                <p:cNvPr id="33" name="object 44"/>
                <p:cNvSpPr/>
                <p:nvPr/>
              </p:nvSpPr>
              <p:spPr>
                <a:xfrm>
                  <a:off x="4119090" y="6208948"/>
                  <a:ext cx="285115" cy="285115"/>
                </a:xfrm>
                <a:custGeom>
                  <a:avLst/>
                  <a:gdLst/>
                  <a:ahLst/>
                  <a:cxnLst/>
                  <a:rect l="l" t="t" r="r" b="b"/>
                  <a:pathLst>
                    <a:path w="285114" h="285114">
                      <a:moveTo>
                        <a:pt x="142557" y="0"/>
                      </a:moveTo>
                      <a:lnTo>
                        <a:pt x="97500" y="7266"/>
                      </a:lnTo>
                      <a:lnTo>
                        <a:pt x="58367" y="27502"/>
                      </a:lnTo>
                      <a:lnTo>
                        <a:pt x="27506" y="58358"/>
                      </a:lnTo>
                      <a:lnTo>
                        <a:pt x="7268" y="97488"/>
                      </a:lnTo>
                      <a:lnTo>
                        <a:pt x="0" y="142544"/>
                      </a:lnTo>
                      <a:lnTo>
                        <a:pt x="7268" y="187600"/>
                      </a:lnTo>
                      <a:lnTo>
                        <a:pt x="27506" y="226730"/>
                      </a:lnTo>
                      <a:lnTo>
                        <a:pt x="58367" y="257587"/>
                      </a:lnTo>
                      <a:lnTo>
                        <a:pt x="97500" y="277822"/>
                      </a:lnTo>
                      <a:lnTo>
                        <a:pt x="142557" y="285089"/>
                      </a:lnTo>
                      <a:lnTo>
                        <a:pt x="187613" y="277822"/>
                      </a:lnTo>
                      <a:lnTo>
                        <a:pt x="226743" y="257587"/>
                      </a:lnTo>
                      <a:lnTo>
                        <a:pt x="257599" y="226730"/>
                      </a:lnTo>
                      <a:lnTo>
                        <a:pt x="277835" y="187600"/>
                      </a:lnTo>
                      <a:lnTo>
                        <a:pt x="285102" y="142544"/>
                      </a:lnTo>
                      <a:lnTo>
                        <a:pt x="277835" y="97488"/>
                      </a:lnTo>
                      <a:lnTo>
                        <a:pt x="257599" y="58358"/>
                      </a:lnTo>
                      <a:lnTo>
                        <a:pt x="226743" y="27502"/>
                      </a:lnTo>
                      <a:lnTo>
                        <a:pt x="187613" y="7266"/>
                      </a:lnTo>
                      <a:lnTo>
                        <a:pt x="142557" y="0"/>
                      </a:lnTo>
                      <a:close/>
                    </a:path>
                  </a:pathLst>
                </a:custGeom>
                <a:solidFill>
                  <a:srgbClr val="4C6092"/>
                </a:solidFill>
              </p:spPr>
              <p:txBody>
                <a:bodyPr wrap="square" lIns="0" tIns="0" rIns="0" bIns="0" rtlCol="0"/>
                <a:lstStyle/>
                <a:p>
                  <a:endParaRPr/>
                </a:p>
              </p:txBody>
            </p:sp>
            <p:sp>
              <p:nvSpPr>
                <p:cNvPr id="34" name="object 45"/>
                <p:cNvSpPr/>
                <p:nvPr/>
              </p:nvSpPr>
              <p:spPr>
                <a:xfrm>
                  <a:off x="4166778" y="6256784"/>
                  <a:ext cx="189725" cy="188988"/>
                </a:xfrm>
                <a:prstGeom prst="rect">
                  <a:avLst/>
                </a:prstGeom>
                <a:blipFill>
                  <a:blip r:embed="rId5" cstate="print"/>
                  <a:stretch>
                    <a:fillRect/>
                  </a:stretch>
                </a:blipFill>
              </p:spPr>
              <p:txBody>
                <a:bodyPr wrap="square" lIns="0" tIns="0" rIns="0" bIns="0" rtlCol="0"/>
                <a:lstStyle/>
                <a:p>
                  <a:endParaRPr/>
                </a:p>
              </p:txBody>
            </p:sp>
          </p:grpSp>
          <p:grpSp>
            <p:nvGrpSpPr>
              <p:cNvPr id="35" name="Группа 34"/>
              <p:cNvGrpSpPr/>
              <p:nvPr/>
            </p:nvGrpSpPr>
            <p:grpSpPr>
              <a:xfrm>
                <a:off x="16910050" y="10683875"/>
                <a:ext cx="457200" cy="457200"/>
                <a:chOff x="4025110" y="6799505"/>
                <a:chExt cx="284480" cy="284480"/>
              </a:xfrm>
            </p:grpSpPr>
            <p:sp>
              <p:nvSpPr>
                <p:cNvPr id="36" name="object 42"/>
                <p:cNvSpPr/>
                <p:nvPr/>
              </p:nvSpPr>
              <p:spPr>
                <a:xfrm>
                  <a:off x="4025110" y="6799505"/>
                  <a:ext cx="284480" cy="284480"/>
                </a:xfrm>
                <a:custGeom>
                  <a:avLst/>
                  <a:gdLst/>
                  <a:ahLst/>
                  <a:cxnLst/>
                  <a:rect l="l" t="t" r="r" b="b"/>
                  <a:pathLst>
                    <a:path w="284479" h="284479">
                      <a:moveTo>
                        <a:pt x="142011" y="0"/>
                      </a:moveTo>
                      <a:lnTo>
                        <a:pt x="97123" y="7240"/>
                      </a:lnTo>
                      <a:lnTo>
                        <a:pt x="58139" y="27403"/>
                      </a:lnTo>
                      <a:lnTo>
                        <a:pt x="27398" y="58147"/>
                      </a:lnTo>
                      <a:lnTo>
                        <a:pt x="7239" y="97134"/>
                      </a:lnTo>
                      <a:lnTo>
                        <a:pt x="0" y="142024"/>
                      </a:lnTo>
                      <a:lnTo>
                        <a:pt x="7239" y="186913"/>
                      </a:lnTo>
                      <a:lnTo>
                        <a:pt x="27398" y="225900"/>
                      </a:lnTo>
                      <a:lnTo>
                        <a:pt x="58139" y="256645"/>
                      </a:lnTo>
                      <a:lnTo>
                        <a:pt x="97123" y="276807"/>
                      </a:lnTo>
                      <a:lnTo>
                        <a:pt x="142011" y="284048"/>
                      </a:lnTo>
                      <a:lnTo>
                        <a:pt x="186901" y="276807"/>
                      </a:lnTo>
                      <a:lnTo>
                        <a:pt x="225887" y="256645"/>
                      </a:lnTo>
                      <a:lnTo>
                        <a:pt x="256632" y="225900"/>
                      </a:lnTo>
                      <a:lnTo>
                        <a:pt x="276794" y="186913"/>
                      </a:lnTo>
                      <a:lnTo>
                        <a:pt x="284035" y="142024"/>
                      </a:lnTo>
                      <a:lnTo>
                        <a:pt x="276794" y="97134"/>
                      </a:lnTo>
                      <a:lnTo>
                        <a:pt x="256632" y="58147"/>
                      </a:lnTo>
                      <a:lnTo>
                        <a:pt x="225887" y="27403"/>
                      </a:lnTo>
                      <a:lnTo>
                        <a:pt x="186901" y="7240"/>
                      </a:lnTo>
                      <a:lnTo>
                        <a:pt x="142011" y="0"/>
                      </a:lnTo>
                      <a:close/>
                    </a:path>
                  </a:pathLst>
                </a:custGeom>
                <a:solidFill>
                  <a:srgbClr val="4C6092"/>
                </a:solidFill>
              </p:spPr>
              <p:txBody>
                <a:bodyPr wrap="square" lIns="0" tIns="0" rIns="0" bIns="0" rtlCol="0"/>
                <a:lstStyle/>
                <a:p>
                  <a:endParaRPr/>
                </a:p>
              </p:txBody>
            </p:sp>
            <p:sp>
              <p:nvSpPr>
                <p:cNvPr id="37" name="object 43"/>
                <p:cNvSpPr/>
                <p:nvPr/>
              </p:nvSpPr>
              <p:spPr>
                <a:xfrm>
                  <a:off x="4074270" y="6848671"/>
                  <a:ext cx="185712" cy="185712"/>
                </a:xfrm>
                <a:prstGeom prst="rect">
                  <a:avLst/>
                </a:prstGeom>
                <a:blipFill>
                  <a:blip r:embed="rId6" cstate="print"/>
                  <a:stretch>
                    <a:fillRect/>
                  </a:stretch>
                </a:blipFill>
              </p:spPr>
              <p:txBody>
                <a:bodyPr wrap="square" lIns="0" tIns="0" rIns="0" bIns="0" rtlCol="0"/>
                <a:lstStyle/>
                <a:p>
                  <a:endParaRPr/>
                </a:p>
              </p:txBody>
            </p:sp>
          </p:grpSp>
        </p:grpSp>
      </p:grpSp>
      <p:pic>
        <p:nvPicPr>
          <p:cNvPr id="40" name="Рисунок 39" descr="444444.png"/>
          <p:cNvPicPr>
            <a:picLocks noChangeAspect="1"/>
          </p:cNvPicPr>
          <p:nvPr/>
        </p:nvPicPr>
        <p:blipFill>
          <a:blip r:embed="rId7" cstate="print"/>
          <a:stretch>
            <a:fillRect/>
          </a:stretch>
        </p:blipFill>
        <p:spPr>
          <a:xfrm>
            <a:off x="14703476" y="2300395"/>
            <a:ext cx="5297292" cy="5561590"/>
          </a:xfrm>
          <a:prstGeom prst="rect">
            <a:avLst/>
          </a:prstGeom>
        </p:spPr>
      </p:pic>
      <p:sp>
        <p:nvSpPr>
          <p:cNvPr id="41" name="object 20"/>
          <p:cNvSpPr txBox="1"/>
          <p:nvPr/>
        </p:nvSpPr>
        <p:spPr>
          <a:xfrm>
            <a:off x="14783850" y="6791883"/>
            <a:ext cx="5262419" cy="834203"/>
          </a:xfrm>
          <a:prstGeom prst="rect">
            <a:avLst/>
          </a:prstGeom>
        </p:spPr>
        <p:txBody>
          <a:bodyPr vert="horz" wrap="square" lIns="0" tIns="13335" rIns="0" bIns="0" rtlCol="0">
            <a:spAutoFit/>
          </a:bodyPr>
          <a:lstStyle/>
          <a:p>
            <a:pPr marL="12700">
              <a:lnSpc>
                <a:spcPct val="100000"/>
              </a:lnSpc>
              <a:spcBef>
                <a:spcPts val="105"/>
              </a:spcBef>
            </a:pPr>
            <a:r>
              <a:rPr lang="ru-RU" sz="2650" b="1" dirty="0" smtClean="0">
                <a:solidFill>
                  <a:srgbClr val="4C6092"/>
                </a:solidFill>
                <a:latin typeface="Franklin Gothic Heavy"/>
                <a:cs typeface="Franklin Gothic Heavy"/>
              </a:rPr>
              <a:t>               </a:t>
            </a:r>
            <a:r>
              <a:rPr lang="ru-RU" sz="2600" b="1" spc="-10" dirty="0" smtClean="0">
                <a:solidFill>
                  <a:srgbClr val="4C6092"/>
                </a:solidFill>
                <a:latin typeface="Corbel" panose="020B0503020204020204" pitchFamily="34" charset="0"/>
                <a:cs typeface="Franklin Gothic Heavy"/>
              </a:rPr>
              <a:t>ПРИНЦИП</a:t>
            </a:r>
            <a:endParaRPr lang="ru-RU" sz="2600" b="1" spc="-10" dirty="0">
              <a:solidFill>
                <a:srgbClr val="4C6092"/>
              </a:solidFill>
              <a:latin typeface="Corbel" panose="020B0503020204020204" pitchFamily="34" charset="0"/>
              <a:cs typeface="Franklin Gothic Heavy"/>
            </a:endParaRPr>
          </a:p>
          <a:p>
            <a:pPr marL="12700">
              <a:lnSpc>
                <a:spcPct val="100000"/>
              </a:lnSpc>
              <a:spcBef>
                <a:spcPts val="105"/>
              </a:spcBef>
            </a:pPr>
            <a:r>
              <a:rPr lang="ru-RU" sz="2600" b="1" spc="-10" dirty="0">
                <a:solidFill>
                  <a:srgbClr val="4C6092"/>
                </a:solidFill>
                <a:latin typeface="Corbel" panose="020B0503020204020204" pitchFamily="34" charset="0"/>
                <a:cs typeface="Franklin Gothic Heavy"/>
              </a:rPr>
              <a:t>«НУЛЕВОЙ ОТВЕТСТВЕННОСТИ»</a:t>
            </a:r>
            <a:endParaRPr sz="2600" b="1" spc="-10" dirty="0">
              <a:solidFill>
                <a:srgbClr val="4C6092"/>
              </a:solidFill>
              <a:latin typeface="Corbel" panose="020B0503020204020204" pitchFamily="34" charset="0"/>
              <a:cs typeface="Franklin Gothic Heavy"/>
            </a:endParaRPr>
          </a:p>
        </p:txBody>
      </p:sp>
      <p:sp>
        <p:nvSpPr>
          <p:cNvPr id="45" name="object 20"/>
          <p:cNvSpPr txBox="1"/>
          <p:nvPr/>
        </p:nvSpPr>
        <p:spPr>
          <a:xfrm>
            <a:off x="5708649" y="3502471"/>
            <a:ext cx="7701585" cy="690574"/>
          </a:xfrm>
          <a:prstGeom prst="rect">
            <a:avLst/>
          </a:prstGeom>
        </p:spPr>
        <p:txBody>
          <a:bodyPr vert="horz" wrap="square" lIns="0" tIns="13335" rIns="0" bIns="0" rtlCol="0">
            <a:spAutoFit/>
          </a:bodyPr>
          <a:lstStyle/>
          <a:p>
            <a:pPr marL="12700" indent="-12700" algn="ctr">
              <a:lnSpc>
                <a:spcPct val="100000"/>
              </a:lnSpc>
              <a:spcBef>
                <a:spcPts val="105"/>
              </a:spcBef>
            </a:pPr>
            <a:r>
              <a:rPr lang="ru-RU" sz="2650" dirty="0" smtClean="0">
                <a:solidFill>
                  <a:srgbClr val="4C6092"/>
                </a:solidFill>
                <a:latin typeface="Franklin Gothic Heavy"/>
                <a:cs typeface="Franklin Gothic Heavy"/>
              </a:rPr>
              <a:t>                </a:t>
            </a:r>
            <a:r>
              <a:rPr lang="ru-RU" sz="4400" spc="-10" dirty="0">
                <a:solidFill>
                  <a:srgbClr val="4C6092"/>
                </a:solidFill>
                <a:latin typeface="Corbel" panose="020B0503020204020204" pitchFamily="34" charset="0"/>
                <a:cs typeface="Franklin Gothic Heavy"/>
              </a:rPr>
              <a:t>МОШЕННИКАМ  НУЖНЫ:</a:t>
            </a:r>
            <a:endParaRPr sz="4400" spc="-10" dirty="0">
              <a:solidFill>
                <a:srgbClr val="4C6092"/>
              </a:solidFill>
              <a:latin typeface="Corbel" panose="020B0503020204020204" pitchFamily="34" charset="0"/>
              <a:cs typeface="Franklin Gothic Heavy"/>
            </a:endParaRPr>
          </a:p>
        </p:txBody>
      </p:sp>
      <p:grpSp>
        <p:nvGrpSpPr>
          <p:cNvPr id="3" name="Группа 2"/>
          <p:cNvGrpSpPr/>
          <p:nvPr/>
        </p:nvGrpSpPr>
        <p:grpSpPr>
          <a:xfrm>
            <a:off x="6768920" y="4782024"/>
            <a:ext cx="7458523" cy="2500346"/>
            <a:chOff x="5039558" y="8427942"/>
            <a:chExt cx="7458523" cy="2500346"/>
          </a:xfrm>
        </p:grpSpPr>
        <p:pic>
          <p:nvPicPr>
            <p:cNvPr id="39" name="Рисунок 38"/>
            <p:cNvPicPr>
              <a:picLocks noChangeAspect="1"/>
            </p:cNvPicPr>
            <p:nvPr/>
          </p:nvPicPr>
          <p:blipFill>
            <a:blip r:embed="rId8" cstate="print"/>
            <a:stretch>
              <a:fillRect/>
            </a:stretch>
          </p:blipFill>
          <p:spPr>
            <a:xfrm>
              <a:off x="5049116" y="9890063"/>
              <a:ext cx="2000250" cy="1038225"/>
            </a:xfrm>
            <a:prstGeom prst="rect">
              <a:avLst/>
            </a:prstGeom>
          </p:spPr>
        </p:pic>
        <p:pic>
          <p:nvPicPr>
            <p:cNvPr id="2" name="Рисунок 1"/>
            <p:cNvPicPr>
              <a:picLocks noChangeAspect="1"/>
            </p:cNvPicPr>
            <p:nvPr/>
          </p:nvPicPr>
          <p:blipFill>
            <a:blip r:embed="rId8" cstate="print"/>
            <a:stretch>
              <a:fillRect/>
            </a:stretch>
          </p:blipFill>
          <p:spPr>
            <a:xfrm>
              <a:off x="5039558" y="8427942"/>
              <a:ext cx="2000250" cy="1038225"/>
            </a:xfrm>
            <a:prstGeom prst="rect">
              <a:avLst/>
            </a:prstGeom>
          </p:spPr>
        </p:pic>
        <p:sp>
          <p:nvSpPr>
            <p:cNvPr id="14" name="object 15"/>
            <p:cNvSpPr txBox="1"/>
            <p:nvPr/>
          </p:nvSpPr>
          <p:spPr>
            <a:xfrm>
              <a:off x="5046088" y="10214993"/>
              <a:ext cx="2155825" cy="351891"/>
            </a:xfrm>
            <a:prstGeom prst="rect">
              <a:avLst/>
            </a:prstGeom>
          </p:spPr>
          <p:txBody>
            <a:bodyPr vert="horz" wrap="square" lIns="0" tIns="16510" rIns="0" bIns="0" rtlCol="0">
              <a:spAutoFit/>
            </a:bodyPr>
            <a:lstStyle/>
            <a:p>
              <a:pPr marL="12700" marR="247650" indent="348615">
                <a:lnSpc>
                  <a:spcPts val="2500"/>
                </a:lnSpc>
                <a:spcBef>
                  <a:spcPts val="130"/>
                </a:spcBef>
              </a:pPr>
              <a:r>
                <a:rPr lang="ru-RU" sz="2800" spc="-10" dirty="0" smtClean="0">
                  <a:solidFill>
                    <a:srgbClr val="4C6092"/>
                  </a:solidFill>
                  <a:latin typeface="Corbel" panose="020B0503020204020204" pitchFamily="34" charset="0"/>
                  <a:cs typeface="Franklin Gothic Heavy"/>
                </a:rPr>
                <a:t> </a:t>
              </a:r>
              <a:r>
                <a:rPr lang="ru-RU" sz="2400" spc="-10" dirty="0" smtClean="0">
                  <a:solidFill>
                    <a:srgbClr val="4C6092"/>
                  </a:solidFill>
                  <a:latin typeface="Corbel" panose="020B0503020204020204" pitchFamily="34" charset="0"/>
                  <a:cs typeface="Franklin Gothic Heavy"/>
                </a:rPr>
                <a:t>ПИН-КОД</a:t>
              </a:r>
              <a:endParaRPr lang="ru-RU" sz="2400" spc="-10" dirty="0">
                <a:solidFill>
                  <a:srgbClr val="4C6092"/>
                </a:solidFill>
                <a:latin typeface="Corbel" panose="020B0503020204020204" pitchFamily="34" charset="0"/>
                <a:cs typeface="Franklin Gothic Heavy"/>
              </a:endParaRPr>
            </a:p>
          </p:txBody>
        </p:sp>
        <p:sp>
          <p:nvSpPr>
            <p:cNvPr id="16" name="object 17"/>
            <p:cNvSpPr txBox="1"/>
            <p:nvPr/>
          </p:nvSpPr>
          <p:spPr>
            <a:xfrm>
              <a:off x="5551713" y="8452352"/>
              <a:ext cx="1298518" cy="1018740"/>
            </a:xfrm>
            <a:prstGeom prst="rect">
              <a:avLst/>
            </a:prstGeom>
          </p:spPr>
          <p:txBody>
            <a:bodyPr vert="horz" wrap="square" lIns="0" tIns="16510" rIns="0" bIns="0" rtlCol="0">
              <a:spAutoFit/>
            </a:bodyPr>
            <a:lstStyle/>
            <a:p>
              <a:pPr marL="12700">
                <a:lnSpc>
                  <a:spcPts val="2500"/>
                </a:lnSpc>
                <a:spcBef>
                  <a:spcPts val="130"/>
                </a:spcBef>
              </a:pPr>
              <a:r>
                <a:rPr lang="ru-RU" sz="2400" spc="-10" dirty="0">
                  <a:solidFill>
                    <a:srgbClr val="4C6092"/>
                  </a:solidFill>
                  <a:latin typeface="Corbel" panose="020B0503020204020204" pitchFamily="34" charset="0"/>
                  <a:cs typeface="Franklin Gothic Heavy"/>
                </a:rPr>
                <a:t>С</a:t>
              </a:r>
              <a:r>
                <a:rPr lang="en-US" sz="2400" spc="-10" dirty="0">
                  <a:solidFill>
                    <a:srgbClr val="4C6092"/>
                  </a:solidFill>
                  <a:latin typeface="Corbel" panose="020B0503020204020204" pitchFamily="34" charset="0"/>
                  <a:cs typeface="Franklin Gothic Heavy"/>
                </a:rPr>
                <a:t>VC2/</a:t>
              </a:r>
            </a:p>
            <a:p>
              <a:pPr marL="12700">
                <a:lnSpc>
                  <a:spcPts val="2500"/>
                </a:lnSpc>
                <a:spcBef>
                  <a:spcPts val="130"/>
                </a:spcBef>
              </a:pPr>
              <a:r>
                <a:rPr lang="ru-RU" sz="2400" spc="-10" dirty="0" smtClean="0">
                  <a:solidFill>
                    <a:srgbClr val="4C6092"/>
                  </a:solidFill>
                  <a:latin typeface="Corbel" panose="020B0503020204020204" pitchFamily="34" charset="0"/>
                  <a:cs typeface="Franklin Gothic Heavy"/>
                </a:rPr>
                <a:t>CVV2</a:t>
              </a:r>
              <a:r>
                <a:rPr lang="en-US" sz="2400" spc="-10" dirty="0">
                  <a:solidFill>
                    <a:srgbClr val="4C6092"/>
                  </a:solidFill>
                  <a:latin typeface="Corbel" panose="020B0503020204020204" pitchFamily="34" charset="0"/>
                  <a:cs typeface="Franklin Gothic Heavy"/>
                </a:rPr>
                <a:t>/</a:t>
              </a:r>
            </a:p>
            <a:p>
              <a:pPr marL="12700">
                <a:lnSpc>
                  <a:spcPts val="2500"/>
                </a:lnSpc>
                <a:spcBef>
                  <a:spcPts val="130"/>
                </a:spcBef>
              </a:pPr>
              <a:r>
                <a:rPr lang="en-US" sz="2400" spc="-10" dirty="0">
                  <a:solidFill>
                    <a:srgbClr val="4C6092"/>
                  </a:solidFill>
                  <a:latin typeface="Corbel" panose="020B0503020204020204" pitchFamily="34" charset="0"/>
                  <a:cs typeface="Franklin Gothic Heavy"/>
                </a:rPr>
                <a:t> </a:t>
              </a:r>
              <a:r>
                <a:rPr lang="en-US" sz="2400" spc="-10" dirty="0" smtClean="0">
                  <a:solidFill>
                    <a:srgbClr val="4C6092"/>
                  </a:solidFill>
                  <a:latin typeface="Corbel" panose="020B0503020204020204" pitchFamily="34" charset="0"/>
                  <a:cs typeface="Franklin Gothic Heavy"/>
                </a:rPr>
                <a:t>CID</a:t>
              </a:r>
              <a:endParaRPr lang="ru-RU" sz="2400" spc="-10" dirty="0">
                <a:solidFill>
                  <a:srgbClr val="4C6092"/>
                </a:solidFill>
                <a:latin typeface="Corbel" panose="020B0503020204020204" pitchFamily="34" charset="0"/>
                <a:cs typeface="Franklin Gothic Heavy"/>
              </a:endParaRPr>
            </a:p>
          </p:txBody>
        </p:sp>
        <p:pic>
          <p:nvPicPr>
            <p:cNvPr id="31" name="Рисунок 30"/>
            <p:cNvPicPr>
              <a:picLocks noChangeAspect="1"/>
            </p:cNvPicPr>
            <p:nvPr/>
          </p:nvPicPr>
          <p:blipFill>
            <a:blip r:embed="rId8" cstate="print"/>
            <a:stretch>
              <a:fillRect/>
            </a:stretch>
          </p:blipFill>
          <p:spPr>
            <a:xfrm>
              <a:off x="7518400" y="8427942"/>
              <a:ext cx="2000250" cy="1038225"/>
            </a:xfrm>
            <a:prstGeom prst="rect">
              <a:avLst/>
            </a:prstGeom>
          </p:spPr>
        </p:pic>
        <p:sp>
          <p:nvSpPr>
            <p:cNvPr id="12" name="object 13"/>
            <p:cNvSpPr txBox="1"/>
            <p:nvPr/>
          </p:nvSpPr>
          <p:spPr>
            <a:xfrm>
              <a:off x="7789288" y="8538593"/>
              <a:ext cx="2133599" cy="680827"/>
            </a:xfrm>
            <a:prstGeom prst="rect">
              <a:avLst/>
            </a:prstGeom>
          </p:spPr>
          <p:txBody>
            <a:bodyPr vert="horz" wrap="square" lIns="0" tIns="12065" rIns="0" bIns="0" rtlCol="0">
              <a:spAutoFit/>
            </a:bodyPr>
            <a:lstStyle/>
            <a:p>
              <a:pPr marL="12700" marR="238760" indent="-250825">
                <a:lnSpc>
                  <a:spcPts val="2500"/>
                </a:lnSpc>
                <a:spcBef>
                  <a:spcPts val="130"/>
                </a:spcBef>
              </a:pPr>
              <a:r>
                <a:rPr lang="ru-RU" sz="2000" b="1" spc="15" dirty="0" smtClean="0">
                  <a:solidFill>
                    <a:srgbClr val="4C6193"/>
                  </a:solidFill>
                  <a:latin typeface="Franklin Gothic Heavy"/>
                  <a:cs typeface="Franklin Gothic Heavy"/>
                </a:rPr>
                <a:t>      </a:t>
              </a:r>
              <a:r>
                <a:rPr lang="ru-RU" sz="2400" spc="-10" dirty="0" smtClean="0">
                  <a:solidFill>
                    <a:srgbClr val="4C6092"/>
                  </a:solidFill>
                  <a:latin typeface="Corbel" panose="020B0503020204020204" pitchFamily="34" charset="0"/>
                  <a:cs typeface="Franklin Gothic Heavy"/>
                </a:rPr>
                <a:t>ИМЯ</a:t>
              </a:r>
              <a:endParaRPr lang="ru-RU" sz="2400" spc="-10" dirty="0">
                <a:solidFill>
                  <a:srgbClr val="4C6092"/>
                </a:solidFill>
                <a:latin typeface="Corbel" panose="020B0503020204020204" pitchFamily="34" charset="0"/>
                <a:cs typeface="Franklin Gothic Heavy"/>
              </a:endParaRPr>
            </a:p>
            <a:p>
              <a:pPr marL="12700" marR="238760" indent="-250825">
                <a:lnSpc>
                  <a:spcPts val="2500"/>
                </a:lnSpc>
                <a:spcBef>
                  <a:spcPts val="130"/>
                </a:spcBef>
              </a:pPr>
              <a:r>
                <a:rPr lang="ru-RU" sz="2400" spc="-10" dirty="0" smtClean="0">
                  <a:solidFill>
                    <a:srgbClr val="4C6092"/>
                  </a:solidFill>
                  <a:latin typeface="Corbel" panose="020B0503020204020204" pitchFamily="34" charset="0"/>
                  <a:cs typeface="Franklin Gothic Heavy"/>
                </a:rPr>
                <a:t>ФАМИЛИЯ</a:t>
              </a:r>
              <a:endParaRPr lang="ru-RU" sz="2400" spc="-10" dirty="0">
                <a:solidFill>
                  <a:srgbClr val="4C6092"/>
                </a:solidFill>
                <a:latin typeface="Corbel" panose="020B0503020204020204" pitchFamily="34" charset="0"/>
                <a:cs typeface="Franklin Gothic Heavy"/>
              </a:endParaRPr>
            </a:p>
          </p:txBody>
        </p:sp>
        <p:pic>
          <p:nvPicPr>
            <p:cNvPr id="38" name="Рисунок 37"/>
            <p:cNvPicPr>
              <a:picLocks noChangeAspect="1"/>
            </p:cNvPicPr>
            <p:nvPr/>
          </p:nvPicPr>
          <p:blipFill>
            <a:blip r:embed="rId8" cstate="print"/>
            <a:stretch>
              <a:fillRect/>
            </a:stretch>
          </p:blipFill>
          <p:spPr>
            <a:xfrm>
              <a:off x="9997819" y="8485187"/>
              <a:ext cx="2000250" cy="1038225"/>
            </a:xfrm>
            <a:prstGeom prst="rect">
              <a:avLst/>
            </a:prstGeom>
          </p:spPr>
        </p:pic>
        <p:sp>
          <p:nvSpPr>
            <p:cNvPr id="15" name="object 16"/>
            <p:cNvSpPr txBox="1"/>
            <p:nvPr/>
          </p:nvSpPr>
          <p:spPr>
            <a:xfrm>
              <a:off x="10451159" y="8687621"/>
              <a:ext cx="1704505" cy="668003"/>
            </a:xfrm>
            <a:prstGeom prst="rect">
              <a:avLst/>
            </a:prstGeom>
          </p:spPr>
          <p:txBody>
            <a:bodyPr vert="horz" wrap="square" lIns="0" tIns="12065" rIns="0" bIns="0" rtlCol="0">
              <a:spAutoFit/>
            </a:bodyPr>
            <a:lstStyle/>
            <a:p>
              <a:pPr marL="12700" marR="238760" indent="-250825">
                <a:lnSpc>
                  <a:spcPts val="2500"/>
                </a:lnSpc>
                <a:spcBef>
                  <a:spcPts val="130"/>
                </a:spcBef>
              </a:pPr>
              <a:r>
                <a:rPr lang="ru-RU" sz="2400" spc="-10" dirty="0" smtClean="0">
                  <a:solidFill>
                    <a:srgbClr val="4C6092"/>
                  </a:solidFill>
                  <a:latin typeface="Corbel" panose="020B0503020204020204" pitchFamily="34" charset="0"/>
                  <a:cs typeface="Franklin Gothic Heavy"/>
                </a:rPr>
                <a:t>НОМЕР  КАРТЫ</a:t>
              </a:r>
              <a:endParaRPr lang="ru-RU" sz="2400" spc="-10" dirty="0">
                <a:solidFill>
                  <a:srgbClr val="4C6092"/>
                </a:solidFill>
                <a:latin typeface="Corbel" panose="020B0503020204020204" pitchFamily="34" charset="0"/>
                <a:cs typeface="Franklin Gothic Heavy"/>
              </a:endParaRPr>
            </a:p>
          </p:txBody>
        </p:sp>
        <p:pic>
          <p:nvPicPr>
            <p:cNvPr id="48" name="Рисунок 47"/>
            <p:cNvPicPr>
              <a:picLocks noChangeAspect="1"/>
            </p:cNvPicPr>
            <p:nvPr/>
          </p:nvPicPr>
          <p:blipFill>
            <a:blip r:embed="rId8" cstate="print"/>
            <a:stretch>
              <a:fillRect/>
            </a:stretch>
          </p:blipFill>
          <p:spPr>
            <a:xfrm>
              <a:off x="7484488" y="9757793"/>
              <a:ext cx="2000250" cy="1038225"/>
            </a:xfrm>
            <a:prstGeom prst="rect">
              <a:avLst/>
            </a:prstGeom>
          </p:spPr>
        </p:pic>
        <p:sp>
          <p:nvSpPr>
            <p:cNvPr id="49" name="object 14"/>
            <p:cNvSpPr txBox="1"/>
            <p:nvPr/>
          </p:nvSpPr>
          <p:spPr>
            <a:xfrm>
              <a:off x="7713088" y="9833993"/>
              <a:ext cx="2003425" cy="654475"/>
            </a:xfrm>
            <a:prstGeom prst="rect">
              <a:avLst/>
            </a:prstGeom>
          </p:spPr>
          <p:txBody>
            <a:bodyPr vert="horz" wrap="square" lIns="0" tIns="12065" rIns="0" bIns="0" rtlCol="0">
              <a:spAutoFit/>
            </a:bodyPr>
            <a:lstStyle/>
            <a:p>
              <a:pPr marL="12700" marR="247650" indent="348615">
                <a:lnSpc>
                  <a:spcPts val="2500"/>
                </a:lnSpc>
                <a:spcBef>
                  <a:spcPts val="130"/>
                </a:spcBef>
              </a:pPr>
              <a:r>
                <a:rPr lang="ru-RU" sz="2800" spc="-10" dirty="0" smtClean="0">
                  <a:solidFill>
                    <a:srgbClr val="4C6092"/>
                  </a:solidFill>
                  <a:latin typeface="Corbel" panose="020B0503020204020204" pitchFamily="34" charset="0"/>
                  <a:cs typeface="Franklin Gothic Heavy"/>
                </a:rPr>
                <a:t>  </a:t>
              </a:r>
              <a:r>
                <a:rPr sz="2400" spc="-10" dirty="0" smtClean="0">
                  <a:solidFill>
                    <a:srgbClr val="4C6092"/>
                  </a:solidFill>
                  <a:latin typeface="Corbel" panose="020B0503020204020204" pitchFamily="34" charset="0"/>
                  <a:cs typeface="Franklin Gothic Heavy"/>
                </a:rPr>
                <a:t>СРОК  </a:t>
              </a:r>
              <a:r>
                <a:rPr lang="ru-RU" sz="2400" spc="-10" dirty="0" smtClean="0">
                  <a:solidFill>
                    <a:srgbClr val="4C6092"/>
                  </a:solidFill>
                  <a:latin typeface="Corbel" panose="020B0503020204020204" pitchFamily="34" charset="0"/>
                  <a:cs typeface="Franklin Gothic Heavy"/>
                </a:rPr>
                <a:t>   </a:t>
              </a:r>
              <a:r>
                <a:rPr sz="2400" spc="-10" dirty="0" smtClean="0">
                  <a:solidFill>
                    <a:srgbClr val="4C6092"/>
                  </a:solidFill>
                  <a:latin typeface="Corbel" panose="020B0503020204020204" pitchFamily="34" charset="0"/>
                  <a:cs typeface="Franklin Gothic Heavy"/>
                </a:rPr>
                <a:t>ДЕЙСТВИЯ</a:t>
              </a:r>
              <a:r>
                <a:rPr lang="ru-RU" sz="2400" spc="-10" dirty="0" smtClean="0">
                  <a:solidFill>
                    <a:srgbClr val="4C6092"/>
                  </a:solidFill>
                  <a:latin typeface="Corbel" panose="020B0503020204020204" pitchFamily="34" charset="0"/>
                  <a:cs typeface="Franklin Gothic Heavy"/>
                </a:rPr>
                <a:t>                    </a:t>
              </a:r>
              <a:endParaRPr sz="2400" spc="-10" dirty="0">
                <a:solidFill>
                  <a:srgbClr val="4C6092"/>
                </a:solidFill>
                <a:latin typeface="Corbel" panose="020B0503020204020204" pitchFamily="34" charset="0"/>
                <a:cs typeface="Franklin Gothic Heavy"/>
              </a:endParaRPr>
            </a:p>
          </p:txBody>
        </p:sp>
        <p:pic>
          <p:nvPicPr>
            <p:cNvPr id="50" name="Рисунок 49"/>
            <p:cNvPicPr>
              <a:picLocks noChangeAspect="1"/>
            </p:cNvPicPr>
            <p:nvPr/>
          </p:nvPicPr>
          <p:blipFill>
            <a:blip r:embed="rId8" cstate="print"/>
            <a:stretch>
              <a:fillRect/>
            </a:stretch>
          </p:blipFill>
          <p:spPr>
            <a:xfrm>
              <a:off x="9947864" y="9722630"/>
              <a:ext cx="2000250" cy="1038225"/>
            </a:xfrm>
            <a:prstGeom prst="rect">
              <a:avLst/>
            </a:prstGeom>
          </p:spPr>
        </p:pic>
        <p:sp>
          <p:nvSpPr>
            <p:cNvPr id="13" name="object 14"/>
            <p:cNvSpPr txBox="1"/>
            <p:nvPr/>
          </p:nvSpPr>
          <p:spPr>
            <a:xfrm>
              <a:off x="9694288" y="9986393"/>
              <a:ext cx="2803793" cy="680827"/>
            </a:xfrm>
            <a:prstGeom prst="rect">
              <a:avLst/>
            </a:prstGeom>
          </p:spPr>
          <p:txBody>
            <a:bodyPr vert="horz" wrap="square" lIns="0" tIns="12065" rIns="0" bIns="0" rtlCol="0">
              <a:spAutoFit/>
            </a:bodyPr>
            <a:lstStyle/>
            <a:p>
              <a:pPr marL="12700" marR="247650" indent="348615">
                <a:lnSpc>
                  <a:spcPts val="2500"/>
                </a:lnSpc>
                <a:spcBef>
                  <a:spcPts val="130"/>
                </a:spcBef>
              </a:pPr>
              <a:r>
                <a:rPr sz="2400" spc="-10" dirty="0">
                  <a:solidFill>
                    <a:srgbClr val="4C6092"/>
                  </a:solidFill>
                  <a:latin typeface="Corbel" panose="020B0503020204020204" pitchFamily="34" charset="0"/>
                  <a:cs typeface="Franklin Gothic Heavy"/>
                </a:rPr>
                <a:t>С</a:t>
              </a:r>
              <a:r>
                <a:rPr lang="ru-RU" sz="2400" spc="-10" dirty="0">
                  <a:solidFill>
                    <a:srgbClr val="4C6092"/>
                  </a:solidFill>
                  <a:latin typeface="Corbel" panose="020B0503020204020204" pitchFamily="34" charset="0"/>
                  <a:cs typeface="Franklin Gothic Heavy"/>
                </a:rPr>
                <a:t>ЕАНСОВЫЙ</a:t>
              </a:r>
            </a:p>
            <a:p>
              <a:pPr marL="12700" marR="247650" indent="348615">
                <a:lnSpc>
                  <a:spcPts val="2500"/>
                </a:lnSpc>
                <a:spcBef>
                  <a:spcPts val="130"/>
                </a:spcBef>
              </a:pPr>
              <a:r>
                <a:rPr lang="ru-RU" sz="2400" spc="-10" dirty="0">
                  <a:solidFill>
                    <a:srgbClr val="4C6092"/>
                  </a:solidFill>
                  <a:latin typeface="Corbel" panose="020B0503020204020204" pitchFamily="34" charset="0"/>
                  <a:cs typeface="Franklin Gothic Heavy"/>
                </a:rPr>
                <a:t>     </a:t>
              </a:r>
              <a:r>
                <a:rPr lang="ru-RU" sz="2400" spc="-10" dirty="0" smtClean="0">
                  <a:solidFill>
                    <a:srgbClr val="4C6092"/>
                  </a:solidFill>
                  <a:latin typeface="Corbel" panose="020B0503020204020204" pitchFamily="34" charset="0"/>
                  <a:cs typeface="Franklin Gothic Heavy"/>
                </a:rPr>
                <a:t>   КЛЮЧ   </a:t>
              </a:r>
              <a:r>
                <a:rPr lang="ru-RU" sz="2700" spc="-10" dirty="0" smtClean="0">
                  <a:solidFill>
                    <a:srgbClr val="4C6092"/>
                  </a:solidFill>
                  <a:latin typeface="Corbel" panose="020B0503020204020204" pitchFamily="34" charset="0"/>
                  <a:cs typeface="Franklin Gothic Heavy"/>
                </a:rPr>
                <a:t>                 </a:t>
              </a:r>
              <a:endParaRPr sz="2700" spc="-10" dirty="0">
                <a:solidFill>
                  <a:srgbClr val="4C6092"/>
                </a:solidFill>
                <a:latin typeface="Corbel" panose="020B0503020204020204" pitchFamily="34" charset="0"/>
                <a:cs typeface="Franklin Gothic Heavy"/>
              </a:endParaRPr>
            </a:p>
          </p:txBody>
        </p:sp>
      </p:grpSp>
      <p:grpSp>
        <p:nvGrpSpPr>
          <p:cNvPr id="62" name="Группа 61"/>
          <p:cNvGrpSpPr/>
          <p:nvPr/>
        </p:nvGrpSpPr>
        <p:grpSpPr>
          <a:xfrm>
            <a:off x="2934791" y="9537274"/>
            <a:ext cx="13178488" cy="1391013"/>
            <a:chOff x="4032250" y="9869968"/>
            <a:chExt cx="12725400" cy="1574440"/>
          </a:xfrm>
        </p:grpSpPr>
        <p:sp>
          <p:nvSpPr>
            <p:cNvPr id="63" name="Прямоугольник 62"/>
            <p:cNvSpPr/>
            <p:nvPr/>
          </p:nvSpPr>
          <p:spPr>
            <a:xfrm>
              <a:off x="4211945" y="10166148"/>
              <a:ext cx="12169513" cy="1094436"/>
            </a:xfrm>
            <a:prstGeom prst="rect">
              <a:avLst/>
            </a:prstGeom>
          </p:spPr>
          <p:txBody>
            <a:bodyPr wrap="none">
              <a:spAutoFit/>
            </a:bodyPr>
            <a:lstStyle/>
            <a:p>
              <a:pPr marL="12700" algn="ctr">
                <a:spcBef>
                  <a:spcPts val="105"/>
                </a:spcBef>
              </a:pPr>
              <a:r>
                <a:rPr lang="ru-RU" sz="2800" spc="-10" dirty="0" smtClean="0">
                  <a:solidFill>
                    <a:srgbClr val="4C6092"/>
                  </a:solidFill>
                  <a:latin typeface="Corbel" panose="020B0503020204020204" pitchFamily="34" charset="0"/>
                  <a:cs typeface="Franklin Gothic Heavy"/>
                </a:rPr>
                <a:t>«НУЛЕВАЯ ОТВЕТСТВЕННОСТЬ» </a:t>
              </a:r>
              <a:r>
                <a:rPr lang="ru-RU" sz="2800" spc="-10" dirty="0">
                  <a:solidFill>
                    <a:srgbClr val="4C6092"/>
                  </a:solidFill>
                  <a:latin typeface="Corbel" panose="020B0503020204020204" pitchFamily="34" charset="0"/>
                  <a:cs typeface="Franklin Gothic Heavy"/>
                </a:rPr>
                <a:t>ДЕЙСТВУЕТ ТОЛЬКО ПРИ УСЛОВИИ, </a:t>
              </a:r>
            </a:p>
            <a:p>
              <a:pPr marL="12700" algn="ctr">
                <a:spcBef>
                  <a:spcPts val="105"/>
                </a:spcBef>
              </a:pPr>
              <a:r>
                <a:rPr lang="ru-RU" sz="2800" spc="-10" dirty="0">
                  <a:solidFill>
                    <a:srgbClr val="4C6092"/>
                  </a:solidFill>
                  <a:latin typeface="Corbel" panose="020B0503020204020204" pitchFamily="34" charset="0"/>
                  <a:cs typeface="Franklin Gothic Heavy"/>
                </a:rPr>
                <a:t>ЧТО СОБЛЮДАЛИСЬ ПРАВИЛА БЕЗОПАСНОГО ИСПОЛЬЗОВАНИЯ </a:t>
              </a:r>
              <a:r>
                <a:rPr lang="ru-RU" sz="2800" spc="-10" dirty="0" smtClean="0">
                  <a:solidFill>
                    <a:srgbClr val="4C6092"/>
                  </a:solidFill>
                  <a:latin typeface="Corbel" panose="020B0503020204020204" pitchFamily="34" charset="0"/>
                  <a:cs typeface="Franklin Gothic Heavy"/>
                </a:rPr>
                <a:t>КАРТОЧЕК</a:t>
              </a:r>
              <a:endParaRPr lang="ru-RU" sz="2800" spc="-10" dirty="0">
                <a:solidFill>
                  <a:srgbClr val="4C6092"/>
                </a:solidFill>
                <a:latin typeface="Corbel" panose="020B0503020204020204" pitchFamily="34" charset="0"/>
                <a:cs typeface="Franklin Gothic Heavy"/>
                <a:sym typeface="Arial" charset="0"/>
              </a:endParaRPr>
            </a:p>
          </p:txBody>
        </p:sp>
        <p:sp>
          <p:nvSpPr>
            <p:cNvPr id="64" name="Скругленный прямоугольник 63"/>
            <p:cNvSpPr/>
            <p:nvPr/>
          </p:nvSpPr>
          <p:spPr>
            <a:xfrm>
              <a:off x="4032250" y="9869968"/>
              <a:ext cx="12725400" cy="157444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53" name="Рисунок 52" descr="МОШЕННИК.png"/>
          <p:cNvPicPr>
            <a:picLocks noChangeAspect="1"/>
          </p:cNvPicPr>
          <p:nvPr/>
        </p:nvPicPr>
        <p:blipFill>
          <a:blip r:embed="rId9" cstate="print"/>
          <a:stretch>
            <a:fillRect/>
          </a:stretch>
        </p:blipFill>
        <p:spPr>
          <a:xfrm>
            <a:off x="254265" y="3192688"/>
            <a:ext cx="6469154" cy="633863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4"/>
          <p:cNvSpPr/>
          <p:nvPr/>
        </p:nvSpPr>
        <p:spPr>
          <a:xfrm>
            <a:off x="164686" y="10066634"/>
            <a:ext cx="32004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4" name="object 2"/>
          <p:cNvSpPr txBox="1">
            <a:spLocks noGrp="1"/>
          </p:cNvSpPr>
          <p:nvPr>
            <p:ph type="title"/>
          </p:nvPr>
        </p:nvSpPr>
        <p:spPr>
          <a:xfrm>
            <a:off x="5899043" y="530904"/>
            <a:ext cx="5859769" cy="1027845"/>
          </a:xfrm>
          <a:prstGeom prst="rect">
            <a:avLst/>
          </a:prstGeom>
        </p:spPr>
        <p:txBody>
          <a:bodyPr vert="horz" wrap="square" lIns="0" tIns="12065" rIns="0" bIns="0" rtlCol="0">
            <a:spAutoFit/>
          </a:bodyPr>
          <a:lstStyle/>
          <a:p>
            <a:pPr marL="302260" marR="5080" indent="1440180">
              <a:lnSpc>
                <a:spcPct val="100400"/>
              </a:lnSpc>
              <a:spcBef>
                <a:spcPts val="95"/>
              </a:spcBef>
            </a:pPr>
            <a:r>
              <a:rPr lang="ru-RU" sz="6600" spc="-5" dirty="0" smtClean="0"/>
              <a:t>ВИШИНГ</a:t>
            </a:r>
            <a:endParaRPr sz="6600" spc="-5" dirty="0"/>
          </a:p>
        </p:txBody>
      </p:sp>
      <p:grpSp>
        <p:nvGrpSpPr>
          <p:cNvPr id="7" name="Группа 6"/>
          <p:cNvGrpSpPr/>
          <p:nvPr/>
        </p:nvGrpSpPr>
        <p:grpSpPr>
          <a:xfrm>
            <a:off x="17031457" y="2272997"/>
            <a:ext cx="2590800" cy="1447800"/>
            <a:chOff x="14700250" y="5807075"/>
            <a:chExt cx="5101590" cy="2508885"/>
          </a:xfrm>
        </p:grpSpPr>
        <p:sp>
          <p:nvSpPr>
            <p:cNvPr id="8" name="object 21"/>
            <p:cNvSpPr/>
            <p:nvPr/>
          </p:nvSpPr>
          <p:spPr>
            <a:xfrm>
              <a:off x="15538450" y="5807075"/>
              <a:ext cx="4263390" cy="2508885"/>
            </a:xfrm>
            <a:custGeom>
              <a:avLst/>
              <a:gdLst/>
              <a:ahLst/>
              <a:cxnLst/>
              <a:rect l="l" t="t" r="r" b="b"/>
              <a:pathLst>
                <a:path w="4263390" h="2508885">
                  <a:moveTo>
                    <a:pt x="2131442" y="0"/>
                  </a:moveTo>
                  <a:lnTo>
                    <a:pt x="2071782" y="481"/>
                  </a:lnTo>
                  <a:lnTo>
                    <a:pt x="2012527" y="1918"/>
                  </a:lnTo>
                  <a:lnTo>
                    <a:pt x="1953699" y="4298"/>
                  </a:lnTo>
                  <a:lnTo>
                    <a:pt x="1895320" y="7608"/>
                  </a:lnTo>
                  <a:lnTo>
                    <a:pt x="1837410" y="11836"/>
                  </a:lnTo>
                  <a:lnTo>
                    <a:pt x="1779991" y="16968"/>
                  </a:lnTo>
                  <a:lnTo>
                    <a:pt x="1723084" y="22993"/>
                  </a:lnTo>
                  <a:lnTo>
                    <a:pt x="1666712" y="29898"/>
                  </a:lnTo>
                  <a:lnTo>
                    <a:pt x="1610894" y="37670"/>
                  </a:lnTo>
                  <a:lnTo>
                    <a:pt x="1555653" y="46297"/>
                  </a:lnTo>
                  <a:lnTo>
                    <a:pt x="1501010" y="55766"/>
                  </a:lnTo>
                  <a:lnTo>
                    <a:pt x="1446985" y="66065"/>
                  </a:lnTo>
                  <a:lnTo>
                    <a:pt x="1393602" y="77180"/>
                  </a:lnTo>
                  <a:lnTo>
                    <a:pt x="1340880" y="89100"/>
                  </a:lnTo>
                  <a:lnTo>
                    <a:pt x="1288842" y="101812"/>
                  </a:lnTo>
                  <a:lnTo>
                    <a:pt x="1237509" y="115303"/>
                  </a:lnTo>
                  <a:lnTo>
                    <a:pt x="1186901" y="129561"/>
                  </a:lnTo>
                  <a:lnTo>
                    <a:pt x="1137041" y="144572"/>
                  </a:lnTo>
                  <a:lnTo>
                    <a:pt x="1087950" y="160326"/>
                  </a:lnTo>
                  <a:lnTo>
                    <a:pt x="1039649" y="176808"/>
                  </a:lnTo>
                  <a:lnTo>
                    <a:pt x="992159" y="194007"/>
                  </a:lnTo>
                  <a:lnTo>
                    <a:pt x="945503" y="211909"/>
                  </a:lnTo>
                  <a:lnTo>
                    <a:pt x="899700" y="230503"/>
                  </a:lnTo>
                  <a:lnTo>
                    <a:pt x="854774" y="249776"/>
                  </a:lnTo>
                  <a:lnTo>
                    <a:pt x="810744" y="269714"/>
                  </a:lnTo>
                  <a:lnTo>
                    <a:pt x="767632" y="290307"/>
                  </a:lnTo>
                  <a:lnTo>
                    <a:pt x="725461" y="311540"/>
                  </a:lnTo>
                  <a:lnTo>
                    <a:pt x="684250" y="333401"/>
                  </a:lnTo>
                  <a:lnTo>
                    <a:pt x="644022" y="355879"/>
                  </a:lnTo>
                  <a:lnTo>
                    <a:pt x="604797" y="378959"/>
                  </a:lnTo>
                  <a:lnTo>
                    <a:pt x="566598" y="402631"/>
                  </a:lnTo>
                  <a:lnTo>
                    <a:pt x="529446" y="426880"/>
                  </a:lnTo>
                  <a:lnTo>
                    <a:pt x="493361" y="451695"/>
                  </a:lnTo>
                  <a:lnTo>
                    <a:pt x="458366" y="477063"/>
                  </a:lnTo>
                  <a:lnTo>
                    <a:pt x="424481" y="502971"/>
                  </a:lnTo>
                  <a:lnTo>
                    <a:pt x="391728" y="529407"/>
                  </a:lnTo>
                  <a:lnTo>
                    <a:pt x="360129" y="556358"/>
                  </a:lnTo>
                  <a:lnTo>
                    <a:pt x="329705" y="583812"/>
                  </a:lnTo>
                  <a:lnTo>
                    <a:pt x="300476" y="611756"/>
                  </a:lnTo>
                  <a:lnTo>
                    <a:pt x="272465" y="640178"/>
                  </a:lnTo>
                  <a:lnTo>
                    <a:pt x="245693" y="669064"/>
                  </a:lnTo>
                  <a:lnTo>
                    <a:pt x="220181" y="698403"/>
                  </a:lnTo>
                  <a:lnTo>
                    <a:pt x="195951" y="728181"/>
                  </a:lnTo>
                  <a:lnTo>
                    <a:pt x="151421" y="789008"/>
                  </a:lnTo>
                  <a:lnTo>
                    <a:pt x="112274" y="851442"/>
                  </a:lnTo>
                  <a:lnTo>
                    <a:pt x="78680" y="915385"/>
                  </a:lnTo>
                  <a:lnTo>
                    <a:pt x="50811" y="980734"/>
                  </a:lnTo>
                  <a:lnTo>
                    <a:pt x="28837" y="1047390"/>
                  </a:lnTo>
                  <a:lnTo>
                    <a:pt x="12930" y="1115252"/>
                  </a:lnTo>
                  <a:lnTo>
                    <a:pt x="3261" y="1184220"/>
                  </a:lnTo>
                  <a:lnTo>
                    <a:pt x="0" y="1254192"/>
                  </a:lnTo>
                  <a:lnTo>
                    <a:pt x="818" y="1289297"/>
                  </a:lnTo>
                  <a:lnTo>
                    <a:pt x="7305" y="1358779"/>
                  </a:lnTo>
                  <a:lnTo>
                    <a:pt x="20115" y="1427207"/>
                  </a:lnTo>
                  <a:lnTo>
                    <a:pt x="39076" y="1494478"/>
                  </a:lnTo>
                  <a:lnTo>
                    <a:pt x="64019" y="1560494"/>
                  </a:lnTo>
                  <a:lnTo>
                    <a:pt x="94772" y="1625152"/>
                  </a:lnTo>
                  <a:lnTo>
                    <a:pt x="131164" y="1688353"/>
                  </a:lnTo>
                  <a:lnTo>
                    <a:pt x="173024" y="1749996"/>
                  </a:lnTo>
                  <a:lnTo>
                    <a:pt x="220181" y="1809981"/>
                  </a:lnTo>
                  <a:lnTo>
                    <a:pt x="245693" y="1839319"/>
                  </a:lnTo>
                  <a:lnTo>
                    <a:pt x="272465" y="1868206"/>
                  </a:lnTo>
                  <a:lnTo>
                    <a:pt x="300476" y="1896627"/>
                  </a:lnTo>
                  <a:lnTo>
                    <a:pt x="329705" y="1924571"/>
                  </a:lnTo>
                  <a:lnTo>
                    <a:pt x="360129" y="1952025"/>
                  </a:lnTo>
                  <a:lnTo>
                    <a:pt x="391728" y="1978977"/>
                  </a:lnTo>
                  <a:lnTo>
                    <a:pt x="424481" y="2005413"/>
                  </a:lnTo>
                  <a:lnTo>
                    <a:pt x="458366" y="2031321"/>
                  </a:lnTo>
                  <a:lnTo>
                    <a:pt x="493361" y="2056689"/>
                  </a:lnTo>
                  <a:lnTo>
                    <a:pt x="529446" y="2081503"/>
                  </a:lnTo>
                  <a:lnTo>
                    <a:pt x="566598" y="2105753"/>
                  </a:lnTo>
                  <a:lnTo>
                    <a:pt x="604797" y="2129424"/>
                  </a:lnTo>
                  <a:lnTo>
                    <a:pt x="644022" y="2152505"/>
                  </a:lnTo>
                  <a:lnTo>
                    <a:pt x="684250" y="2174982"/>
                  </a:lnTo>
                  <a:lnTo>
                    <a:pt x="725461" y="2196844"/>
                  </a:lnTo>
                  <a:lnTo>
                    <a:pt x="767632" y="2218077"/>
                  </a:lnTo>
                  <a:lnTo>
                    <a:pt x="810744" y="2238669"/>
                  </a:lnTo>
                  <a:lnTo>
                    <a:pt x="854774" y="2258608"/>
                  </a:lnTo>
                  <a:lnTo>
                    <a:pt x="899700" y="2277880"/>
                  </a:lnTo>
                  <a:lnTo>
                    <a:pt x="945503" y="2296474"/>
                  </a:lnTo>
                  <a:lnTo>
                    <a:pt x="992159" y="2314376"/>
                  </a:lnTo>
                  <a:lnTo>
                    <a:pt x="1039649" y="2331575"/>
                  </a:lnTo>
                  <a:lnTo>
                    <a:pt x="1087950" y="2348058"/>
                  </a:lnTo>
                  <a:lnTo>
                    <a:pt x="1137041" y="2363811"/>
                  </a:lnTo>
                  <a:lnTo>
                    <a:pt x="1186901" y="2378823"/>
                  </a:lnTo>
                  <a:lnTo>
                    <a:pt x="1237509" y="2393081"/>
                  </a:lnTo>
                  <a:lnTo>
                    <a:pt x="1288842" y="2406572"/>
                  </a:lnTo>
                  <a:lnTo>
                    <a:pt x="1340880" y="2419283"/>
                  </a:lnTo>
                  <a:lnTo>
                    <a:pt x="1393602" y="2431203"/>
                  </a:lnTo>
                  <a:lnTo>
                    <a:pt x="1446985" y="2442319"/>
                  </a:lnTo>
                  <a:lnTo>
                    <a:pt x="1501010" y="2452617"/>
                  </a:lnTo>
                  <a:lnTo>
                    <a:pt x="1555653" y="2462086"/>
                  </a:lnTo>
                  <a:lnTo>
                    <a:pt x="1610894" y="2470713"/>
                  </a:lnTo>
                  <a:lnTo>
                    <a:pt x="1666712" y="2478485"/>
                  </a:lnTo>
                  <a:lnTo>
                    <a:pt x="1723084" y="2485390"/>
                  </a:lnTo>
                  <a:lnTo>
                    <a:pt x="1779991" y="2491415"/>
                  </a:lnTo>
                  <a:lnTo>
                    <a:pt x="1837410" y="2496548"/>
                  </a:lnTo>
                  <a:lnTo>
                    <a:pt x="1895320" y="2500775"/>
                  </a:lnTo>
                  <a:lnTo>
                    <a:pt x="1953699" y="2504085"/>
                  </a:lnTo>
                  <a:lnTo>
                    <a:pt x="2012527" y="2506465"/>
                  </a:lnTo>
                  <a:lnTo>
                    <a:pt x="2071782" y="2507902"/>
                  </a:lnTo>
                  <a:lnTo>
                    <a:pt x="2131442" y="2508384"/>
                  </a:lnTo>
                  <a:lnTo>
                    <a:pt x="2191102" y="2507902"/>
                  </a:lnTo>
                  <a:lnTo>
                    <a:pt x="2250357" y="2506465"/>
                  </a:lnTo>
                  <a:lnTo>
                    <a:pt x="2309184" y="2504085"/>
                  </a:lnTo>
                  <a:lnTo>
                    <a:pt x="2367563" y="2500775"/>
                  </a:lnTo>
                  <a:lnTo>
                    <a:pt x="2425473" y="2496548"/>
                  </a:lnTo>
                  <a:lnTo>
                    <a:pt x="2482891" y="2491415"/>
                  </a:lnTo>
                  <a:lnTo>
                    <a:pt x="2539798" y="2485390"/>
                  </a:lnTo>
                  <a:lnTo>
                    <a:pt x="2596170" y="2478485"/>
                  </a:lnTo>
                  <a:lnTo>
                    <a:pt x="2651987" y="2470713"/>
                  </a:lnTo>
                  <a:lnTo>
                    <a:pt x="2707228" y="2462086"/>
                  </a:lnTo>
                  <a:lnTo>
                    <a:pt x="2761871" y="2452617"/>
                  </a:lnTo>
                  <a:lnTo>
                    <a:pt x="2815895" y="2442319"/>
                  </a:lnTo>
                  <a:lnTo>
                    <a:pt x="2869279" y="2431203"/>
                  </a:lnTo>
                  <a:lnTo>
                    <a:pt x="2922000" y="2419283"/>
                  </a:lnTo>
                  <a:lnTo>
                    <a:pt x="2974038" y="2406572"/>
                  </a:lnTo>
                  <a:lnTo>
                    <a:pt x="3025372" y="2393081"/>
                  </a:lnTo>
                  <a:lnTo>
                    <a:pt x="3075979" y="2378823"/>
                  </a:lnTo>
                  <a:lnTo>
                    <a:pt x="3125839" y="2363811"/>
                  </a:lnTo>
                  <a:lnTo>
                    <a:pt x="3174930" y="2348058"/>
                  </a:lnTo>
                  <a:lnTo>
                    <a:pt x="3223231" y="2331575"/>
                  </a:lnTo>
                  <a:lnTo>
                    <a:pt x="3270721" y="2314376"/>
                  </a:lnTo>
                  <a:lnTo>
                    <a:pt x="3317378" y="2296474"/>
                  </a:lnTo>
                  <a:lnTo>
                    <a:pt x="3363180" y="2277880"/>
                  </a:lnTo>
                  <a:lnTo>
                    <a:pt x="3408107" y="2258608"/>
                  </a:lnTo>
                  <a:lnTo>
                    <a:pt x="3452137" y="2238669"/>
                  </a:lnTo>
                  <a:lnTo>
                    <a:pt x="3495248" y="2218077"/>
                  </a:lnTo>
                  <a:lnTo>
                    <a:pt x="3537420" y="2196844"/>
                  </a:lnTo>
                  <a:lnTo>
                    <a:pt x="3578631" y="2174982"/>
                  </a:lnTo>
                  <a:lnTo>
                    <a:pt x="3618859" y="2152505"/>
                  </a:lnTo>
                  <a:lnTo>
                    <a:pt x="3658084" y="2129424"/>
                  </a:lnTo>
                  <a:lnTo>
                    <a:pt x="3696283" y="2105753"/>
                  </a:lnTo>
                  <a:lnTo>
                    <a:pt x="3733436" y="2081503"/>
                  </a:lnTo>
                  <a:lnTo>
                    <a:pt x="3769520" y="2056689"/>
                  </a:lnTo>
                  <a:lnTo>
                    <a:pt x="3804516" y="2031321"/>
                  </a:lnTo>
                  <a:lnTo>
                    <a:pt x="3838401" y="2005413"/>
                  </a:lnTo>
                  <a:lnTo>
                    <a:pt x="3871154" y="1978977"/>
                  </a:lnTo>
                  <a:lnTo>
                    <a:pt x="3902753" y="1952025"/>
                  </a:lnTo>
                  <a:lnTo>
                    <a:pt x="3933178" y="1924571"/>
                  </a:lnTo>
                  <a:lnTo>
                    <a:pt x="3962406" y="1896627"/>
                  </a:lnTo>
                  <a:lnTo>
                    <a:pt x="3990417" y="1868206"/>
                  </a:lnTo>
                  <a:lnTo>
                    <a:pt x="4017190" y="1839319"/>
                  </a:lnTo>
                  <a:lnTo>
                    <a:pt x="4042702" y="1809981"/>
                  </a:lnTo>
                  <a:lnTo>
                    <a:pt x="4066932" y="1780202"/>
                  </a:lnTo>
                  <a:lnTo>
                    <a:pt x="4111463" y="1719376"/>
                  </a:lnTo>
                  <a:lnTo>
                    <a:pt x="4150610" y="1656941"/>
                  </a:lnTo>
                  <a:lnTo>
                    <a:pt x="4184204" y="1592999"/>
                  </a:lnTo>
                  <a:lnTo>
                    <a:pt x="4212074" y="1527649"/>
                  </a:lnTo>
                  <a:lnTo>
                    <a:pt x="4234047" y="1460993"/>
                  </a:lnTo>
                  <a:lnTo>
                    <a:pt x="4249955" y="1393131"/>
                  </a:lnTo>
                  <a:lnTo>
                    <a:pt x="4259624" y="1324164"/>
                  </a:lnTo>
                  <a:lnTo>
                    <a:pt x="4262885" y="1254192"/>
                  </a:lnTo>
                  <a:lnTo>
                    <a:pt x="4262067" y="1219086"/>
                  </a:lnTo>
                  <a:lnTo>
                    <a:pt x="4255580" y="1149604"/>
                  </a:lnTo>
                  <a:lnTo>
                    <a:pt x="4242770" y="1081177"/>
                  </a:lnTo>
                  <a:lnTo>
                    <a:pt x="4223808" y="1013905"/>
                  </a:lnTo>
                  <a:lnTo>
                    <a:pt x="4198865" y="947890"/>
                  </a:lnTo>
                  <a:lnTo>
                    <a:pt x="4168112" y="883231"/>
                  </a:lnTo>
                  <a:lnTo>
                    <a:pt x="4131720" y="820030"/>
                  </a:lnTo>
                  <a:lnTo>
                    <a:pt x="4089860" y="758387"/>
                  </a:lnTo>
                  <a:lnTo>
                    <a:pt x="4042702" y="698403"/>
                  </a:lnTo>
                  <a:lnTo>
                    <a:pt x="4017190" y="669064"/>
                  </a:lnTo>
                  <a:lnTo>
                    <a:pt x="3990417" y="640178"/>
                  </a:lnTo>
                  <a:lnTo>
                    <a:pt x="3962406" y="611756"/>
                  </a:lnTo>
                  <a:lnTo>
                    <a:pt x="3933178" y="583812"/>
                  </a:lnTo>
                  <a:lnTo>
                    <a:pt x="3902753" y="556358"/>
                  </a:lnTo>
                  <a:lnTo>
                    <a:pt x="3871154" y="529407"/>
                  </a:lnTo>
                  <a:lnTo>
                    <a:pt x="3838401" y="502971"/>
                  </a:lnTo>
                  <a:lnTo>
                    <a:pt x="3804516" y="477063"/>
                  </a:lnTo>
                  <a:lnTo>
                    <a:pt x="3769520" y="451695"/>
                  </a:lnTo>
                  <a:lnTo>
                    <a:pt x="3733436" y="426880"/>
                  </a:lnTo>
                  <a:lnTo>
                    <a:pt x="3696283" y="402631"/>
                  </a:lnTo>
                  <a:lnTo>
                    <a:pt x="3658084" y="378959"/>
                  </a:lnTo>
                  <a:lnTo>
                    <a:pt x="3618859" y="355879"/>
                  </a:lnTo>
                  <a:lnTo>
                    <a:pt x="3578631" y="333401"/>
                  </a:lnTo>
                  <a:lnTo>
                    <a:pt x="3537420" y="311540"/>
                  </a:lnTo>
                  <a:lnTo>
                    <a:pt x="3495248" y="290307"/>
                  </a:lnTo>
                  <a:lnTo>
                    <a:pt x="3452137" y="269714"/>
                  </a:lnTo>
                  <a:lnTo>
                    <a:pt x="3408107" y="249776"/>
                  </a:lnTo>
                  <a:lnTo>
                    <a:pt x="3363180" y="230503"/>
                  </a:lnTo>
                  <a:lnTo>
                    <a:pt x="3317378" y="211909"/>
                  </a:lnTo>
                  <a:lnTo>
                    <a:pt x="3270721" y="194007"/>
                  </a:lnTo>
                  <a:lnTo>
                    <a:pt x="3223231" y="176808"/>
                  </a:lnTo>
                  <a:lnTo>
                    <a:pt x="3174930" y="160326"/>
                  </a:lnTo>
                  <a:lnTo>
                    <a:pt x="3125839" y="144572"/>
                  </a:lnTo>
                  <a:lnTo>
                    <a:pt x="3075979" y="129561"/>
                  </a:lnTo>
                  <a:lnTo>
                    <a:pt x="3025372" y="115303"/>
                  </a:lnTo>
                  <a:lnTo>
                    <a:pt x="2974038" y="101812"/>
                  </a:lnTo>
                  <a:lnTo>
                    <a:pt x="2922000" y="89100"/>
                  </a:lnTo>
                  <a:lnTo>
                    <a:pt x="2869279" y="77180"/>
                  </a:lnTo>
                  <a:lnTo>
                    <a:pt x="2815895" y="66065"/>
                  </a:lnTo>
                  <a:lnTo>
                    <a:pt x="2761871" y="55766"/>
                  </a:lnTo>
                  <a:lnTo>
                    <a:pt x="2707228" y="46297"/>
                  </a:lnTo>
                  <a:lnTo>
                    <a:pt x="2651987" y="37670"/>
                  </a:lnTo>
                  <a:lnTo>
                    <a:pt x="2596170" y="29898"/>
                  </a:lnTo>
                  <a:lnTo>
                    <a:pt x="2539798" y="22993"/>
                  </a:lnTo>
                  <a:lnTo>
                    <a:pt x="2482891" y="16968"/>
                  </a:lnTo>
                  <a:lnTo>
                    <a:pt x="2425473" y="11836"/>
                  </a:lnTo>
                  <a:lnTo>
                    <a:pt x="2367563" y="7608"/>
                  </a:lnTo>
                  <a:lnTo>
                    <a:pt x="2309184" y="4298"/>
                  </a:lnTo>
                  <a:lnTo>
                    <a:pt x="2250357" y="1918"/>
                  </a:lnTo>
                  <a:lnTo>
                    <a:pt x="2191102" y="481"/>
                  </a:lnTo>
                  <a:lnTo>
                    <a:pt x="2131442" y="0"/>
                  </a:lnTo>
                  <a:close/>
                </a:path>
              </a:pathLst>
            </a:custGeom>
            <a:solidFill>
              <a:srgbClr val="FFFFFF"/>
            </a:solidFill>
          </p:spPr>
          <p:txBody>
            <a:bodyPr wrap="square" lIns="0" tIns="0" rIns="0" bIns="0" rtlCol="0"/>
            <a:lstStyle/>
            <a:p>
              <a:endParaRPr/>
            </a:p>
          </p:txBody>
        </p:sp>
        <p:sp>
          <p:nvSpPr>
            <p:cNvPr id="9" name="object 22"/>
            <p:cNvSpPr/>
            <p:nvPr/>
          </p:nvSpPr>
          <p:spPr>
            <a:xfrm>
              <a:off x="14700250" y="7178675"/>
              <a:ext cx="2049780" cy="810895"/>
            </a:xfrm>
            <a:custGeom>
              <a:avLst/>
              <a:gdLst/>
              <a:ahLst/>
              <a:cxnLst/>
              <a:rect l="l" t="t" r="r" b="b"/>
              <a:pathLst>
                <a:path w="2049780" h="810895">
                  <a:moveTo>
                    <a:pt x="1116960" y="0"/>
                  </a:moveTo>
                  <a:lnTo>
                    <a:pt x="805538" y="84469"/>
                  </a:lnTo>
                  <a:lnTo>
                    <a:pt x="585381" y="197063"/>
                  </a:lnTo>
                  <a:lnTo>
                    <a:pt x="351773" y="413776"/>
                  </a:lnTo>
                  <a:lnTo>
                    <a:pt x="0" y="810603"/>
                  </a:lnTo>
                  <a:lnTo>
                    <a:pt x="279880" y="497550"/>
                  </a:lnTo>
                  <a:lnTo>
                    <a:pt x="586660" y="364609"/>
                  </a:lnTo>
                  <a:lnTo>
                    <a:pt x="1751123" y="364609"/>
                  </a:lnTo>
                  <a:lnTo>
                    <a:pt x="1116960" y="0"/>
                  </a:lnTo>
                  <a:close/>
                </a:path>
                <a:path w="2049780" h="810895">
                  <a:moveTo>
                    <a:pt x="1751123" y="364609"/>
                  </a:moveTo>
                  <a:lnTo>
                    <a:pt x="586660" y="364609"/>
                  </a:lnTo>
                  <a:lnTo>
                    <a:pt x="1112476" y="386049"/>
                  </a:lnTo>
                  <a:lnTo>
                    <a:pt x="2049466" y="536140"/>
                  </a:lnTo>
                  <a:lnTo>
                    <a:pt x="1751123" y="364609"/>
                  </a:lnTo>
                  <a:close/>
                </a:path>
              </a:pathLst>
            </a:custGeom>
            <a:solidFill>
              <a:srgbClr val="FFFFFF"/>
            </a:solidFill>
          </p:spPr>
          <p:txBody>
            <a:bodyPr wrap="square" lIns="0" tIns="0" rIns="0" bIns="0" rtlCol="0"/>
            <a:lstStyle/>
            <a:p>
              <a:endParaRPr/>
            </a:p>
          </p:txBody>
        </p:sp>
      </p:grpSp>
      <p:sp>
        <p:nvSpPr>
          <p:cNvPr id="10" name="object 24"/>
          <p:cNvSpPr txBox="1"/>
          <p:nvPr/>
        </p:nvSpPr>
        <p:spPr>
          <a:xfrm>
            <a:off x="17850600" y="2344970"/>
            <a:ext cx="2133600" cy="1133002"/>
          </a:xfrm>
          <a:prstGeom prst="rect">
            <a:avLst/>
          </a:prstGeom>
        </p:spPr>
        <p:txBody>
          <a:bodyPr vert="horz" wrap="square" lIns="0" tIns="12065" rIns="0" bIns="0" rtlCol="0">
            <a:spAutoFit/>
          </a:bodyPr>
          <a:lstStyle/>
          <a:p>
            <a:pPr marL="12700" marR="5080" indent="382905">
              <a:lnSpc>
                <a:spcPct val="100400"/>
              </a:lnSpc>
              <a:spcBef>
                <a:spcPts val="95"/>
              </a:spcBef>
            </a:pPr>
            <a:r>
              <a:rPr sz="3600" b="1" spc="10" dirty="0">
                <a:solidFill>
                  <a:srgbClr val="444444"/>
                </a:solidFill>
                <a:latin typeface="Myriad Pro"/>
                <a:cs typeface="Myriad Pro"/>
              </a:rPr>
              <a:t>**** </a:t>
            </a:r>
            <a:r>
              <a:rPr sz="3600" b="1" spc="30" dirty="0" smtClean="0">
                <a:solidFill>
                  <a:srgbClr val="444444"/>
                </a:solidFill>
                <a:latin typeface="Myriad Pro"/>
                <a:cs typeface="Myriad Pro"/>
              </a:rPr>
              <a:t>CVV2</a:t>
            </a:r>
            <a:r>
              <a:rPr lang="ru-RU" sz="3600" b="1" spc="30" dirty="0" smtClean="0">
                <a:solidFill>
                  <a:srgbClr val="444444"/>
                </a:solidFill>
                <a:latin typeface="Myriad Pro"/>
                <a:cs typeface="Myriad Pro"/>
              </a:rPr>
              <a:t> ?</a:t>
            </a:r>
            <a:endParaRPr sz="3600" dirty="0">
              <a:latin typeface="Myriad Pro"/>
              <a:cs typeface="Myriad Pro"/>
            </a:endParaRPr>
          </a:p>
        </p:txBody>
      </p:sp>
      <p:sp>
        <p:nvSpPr>
          <p:cNvPr id="11"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grpSp>
        <p:nvGrpSpPr>
          <p:cNvPr id="13" name="Группа 12"/>
          <p:cNvGrpSpPr/>
          <p:nvPr/>
        </p:nvGrpSpPr>
        <p:grpSpPr>
          <a:xfrm>
            <a:off x="409853" y="673872"/>
            <a:ext cx="2460269" cy="1708170"/>
            <a:chOff x="15538450" y="5675029"/>
            <a:chExt cx="4263391" cy="2960081"/>
          </a:xfrm>
        </p:grpSpPr>
        <p:sp>
          <p:nvSpPr>
            <p:cNvPr id="14" name="object 21"/>
            <p:cNvSpPr/>
            <p:nvPr/>
          </p:nvSpPr>
          <p:spPr>
            <a:xfrm flipV="1">
              <a:off x="15538450" y="5675029"/>
              <a:ext cx="4263391" cy="2640932"/>
            </a:xfrm>
            <a:custGeom>
              <a:avLst/>
              <a:gdLst/>
              <a:ahLst/>
              <a:cxnLst/>
              <a:rect l="l" t="t" r="r" b="b"/>
              <a:pathLst>
                <a:path w="4263390" h="2508885">
                  <a:moveTo>
                    <a:pt x="2131442" y="0"/>
                  </a:moveTo>
                  <a:lnTo>
                    <a:pt x="2071782" y="481"/>
                  </a:lnTo>
                  <a:lnTo>
                    <a:pt x="2012527" y="1918"/>
                  </a:lnTo>
                  <a:lnTo>
                    <a:pt x="1953699" y="4298"/>
                  </a:lnTo>
                  <a:lnTo>
                    <a:pt x="1895320" y="7608"/>
                  </a:lnTo>
                  <a:lnTo>
                    <a:pt x="1837410" y="11836"/>
                  </a:lnTo>
                  <a:lnTo>
                    <a:pt x="1779991" y="16968"/>
                  </a:lnTo>
                  <a:lnTo>
                    <a:pt x="1723084" y="22993"/>
                  </a:lnTo>
                  <a:lnTo>
                    <a:pt x="1666712" y="29898"/>
                  </a:lnTo>
                  <a:lnTo>
                    <a:pt x="1610894" y="37670"/>
                  </a:lnTo>
                  <a:lnTo>
                    <a:pt x="1555653" y="46297"/>
                  </a:lnTo>
                  <a:lnTo>
                    <a:pt x="1501010" y="55766"/>
                  </a:lnTo>
                  <a:lnTo>
                    <a:pt x="1446985" y="66065"/>
                  </a:lnTo>
                  <a:lnTo>
                    <a:pt x="1393602" y="77180"/>
                  </a:lnTo>
                  <a:lnTo>
                    <a:pt x="1340880" y="89100"/>
                  </a:lnTo>
                  <a:lnTo>
                    <a:pt x="1288842" y="101812"/>
                  </a:lnTo>
                  <a:lnTo>
                    <a:pt x="1237509" y="115303"/>
                  </a:lnTo>
                  <a:lnTo>
                    <a:pt x="1186901" y="129561"/>
                  </a:lnTo>
                  <a:lnTo>
                    <a:pt x="1137041" y="144572"/>
                  </a:lnTo>
                  <a:lnTo>
                    <a:pt x="1087950" y="160326"/>
                  </a:lnTo>
                  <a:lnTo>
                    <a:pt x="1039649" y="176808"/>
                  </a:lnTo>
                  <a:lnTo>
                    <a:pt x="992159" y="194007"/>
                  </a:lnTo>
                  <a:lnTo>
                    <a:pt x="945503" y="211909"/>
                  </a:lnTo>
                  <a:lnTo>
                    <a:pt x="899700" y="230503"/>
                  </a:lnTo>
                  <a:lnTo>
                    <a:pt x="854774" y="249776"/>
                  </a:lnTo>
                  <a:lnTo>
                    <a:pt x="810744" y="269714"/>
                  </a:lnTo>
                  <a:lnTo>
                    <a:pt x="767632" y="290307"/>
                  </a:lnTo>
                  <a:lnTo>
                    <a:pt x="725461" y="311540"/>
                  </a:lnTo>
                  <a:lnTo>
                    <a:pt x="684250" y="333401"/>
                  </a:lnTo>
                  <a:lnTo>
                    <a:pt x="644022" y="355879"/>
                  </a:lnTo>
                  <a:lnTo>
                    <a:pt x="604797" y="378959"/>
                  </a:lnTo>
                  <a:lnTo>
                    <a:pt x="566598" y="402631"/>
                  </a:lnTo>
                  <a:lnTo>
                    <a:pt x="529446" y="426880"/>
                  </a:lnTo>
                  <a:lnTo>
                    <a:pt x="493361" y="451695"/>
                  </a:lnTo>
                  <a:lnTo>
                    <a:pt x="458366" y="477063"/>
                  </a:lnTo>
                  <a:lnTo>
                    <a:pt x="424481" y="502971"/>
                  </a:lnTo>
                  <a:lnTo>
                    <a:pt x="391728" y="529407"/>
                  </a:lnTo>
                  <a:lnTo>
                    <a:pt x="360129" y="556358"/>
                  </a:lnTo>
                  <a:lnTo>
                    <a:pt x="329705" y="583812"/>
                  </a:lnTo>
                  <a:lnTo>
                    <a:pt x="300476" y="611756"/>
                  </a:lnTo>
                  <a:lnTo>
                    <a:pt x="272465" y="640178"/>
                  </a:lnTo>
                  <a:lnTo>
                    <a:pt x="245693" y="669064"/>
                  </a:lnTo>
                  <a:lnTo>
                    <a:pt x="220181" y="698403"/>
                  </a:lnTo>
                  <a:lnTo>
                    <a:pt x="195951" y="728181"/>
                  </a:lnTo>
                  <a:lnTo>
                    <a:pt x="151421" y="789008"/>
                  </a:lnTo>
                  <a:lnTo>
                    <a:pt x="112274" y="851442"/>
                  </a:lnTo>
                  <a:lnTo>
                    <a:pt x="78680" y="915385"/>
                  </a:lnTo>
                  <a:lnTo>
                    <a:pt x="50811" y="980734"/>
                  </a:lnTo>
                  <a:lnTo>
                    <a:pt x="28837" y="1047390"/>
                  </a:lnTo>
                  <a:lnTo>
                    <a:pt x="12930" y="1115252"/>
                  </a:lnTo>
                  <a:lnTo>
                    <a:pt x="3261" y="1184220"/>
                  </a:lnTo>
                  <a:lnTo>
                    <a:pt x="0" y="1254192"/>
                  </a:lnTo>
                  <a:lnTo>
                    <a:pt x="818" y="1289297"/>
                  </a:lnTo>
                  <a:lnTo>
                    <a:pt x="7305" y="1358779"/>
                  </a:lnTo>
                  <a:lnTo>
                    <a:pt x="20115" y="1427207"/>
                  </a:lnTo>
                  <a:lnTo>
                    <a:pt x="39076" y="1494478"/>
                  </a:lnTo>
                  <a:lnTo>
                    <a:pt x="64019" y="1560494"/>
                  </a:lnTo>
                  <a:lnTo>
                    <a:pt x="94772" y="1625152"/>
                  </a:lnTo>
                  <a:lnTo>
                    <a:pt x="131164" y="1688353"/>
                  </a:lnTo>
                  <a:lnTo>
                    <a:pt x="173024" y="1749996"/>
                  </a:lnTo>
                  <a:lnTo>
                    <a:pt x="220181" y="1809981"/>
                  </a:lnTo>
                  <a:lnTo>
                    <a:pt x="245693" y="1839319"/>
                  </a:lnTo>
                  <a:lnTo>
                    <a:pt x="272465" y="1868206"/>
                  </a:lnTo>
                  <a:lnTo>
                    <a:pt x="300476" y="1896627"/>
                  </a:lnTo>
                  <a:lnTo>
                    <a:pt x="329705" y="1924571"/>
                  </a:lnTo>
                  <a:lnTo>
                    <a:pt x="360129" y="1952025"/>
                  </a:lnTo>
                  <a:lnTo>
                    <a:pt x="391728" y="1978977"/>
                  </a:lnTo>
                  <a:lnTo>
                    <a:pt x="424481" y="2005413"/>
                  </a:lnTo>
                  <a:lnTo>
                    <a:pt x="458366" y="2031321"/>
                  </a:lnTo>
                  <a:lnTo>
                    <a:pt x="493361" y="2056689"/>
                  </a:lnTo>
                  <a:lnTo>
                    <a:pt x="529446" y="2081503"/>
                  </a:lnTo>
                  <a:lnTo>
                    <a:pt x="566598" y="2105753"/>
                  </a:lnTo>
                  <a:lnTo>
                    <a:pt x="604797" y="2129424"/>
                  </a:lnTo>
                  <a:lnTo>
                    <a:pt x="644022" y="2152505"/>
                  </a:lnTo>
                  <a:lnTo>
                    <a:pt x="684250" y="2174982"/>
                  </a:lnTo>
                  <a:lnTo>
                    <a:pt x="725461" y="2196844"/>
                  </a:lnTo>
                  <a:lnTo>
                    <a:pt x="767632" y="2218077"/>
                  </a:lnTo>
                  <a:lnTo>
                    <a:pt x="810744" y="2238669"/>
                  </a:lnTo>
                  <a:lnTo>
                    <a:pt x="854774" y="2258608"/>
                  </a:lnTo>
                  <a:lnTo>
                    <a:pt x="899700" y="2277880"/>
                  </a:lnTo>
                  <a:lnTo>
                    <a:pt x="945503" y="2296474"/>
                  </a:lnTo>
                  <a:lnTo>
                    <a:pt x="992159" y="2314376"/>
                  </a:lnTo>
                  <a:lnTo>
                    <a:pt x="1039649" y="2331575"/>
                  </a:lnTo>
                  <a:lnTo>
                    <a:pt x="1087950" y="2348058"/>
                  </a:lnTo>
                  <a:lnTo>
                    <a:pt x="1137041" y="2363811"/>
                  </a:lnTo>
                  <a:lnTo>
                    <a:pt x="1186901" y="2378823"/>
                  </a:lnTo>
                  <a:lnTo>
                    <a:pt x="1237509" y="2393081"/>
                  </a:lnTo>
                  <a:lnTo>
                    <a:pt x="1288842" y="2406572"/>
                  </a:lnTo>
                  <a:lnTo>
                    <a:pt x="1340880" y="2419283"/>
                  </a:lnTo>
                  <a:lnTo>
                    <a:pt x="1393602" y="2431203"/>
                  </a:lnTo>
                  <a:lnTo>
                    <a:pt x="1446985" y="2442319"/>
                  </a:lnTo>
                  <a:lnTo>
                    <a:pt x="1501010" y="2452617"/>
                  </a:lnTo>
                  <a:lnTo>
                    <a:pt x="1555653" y="2462086"/>
                  </a:lnTo>
                  <a:lnTo>
                    <a:pt x="1610894" y="2470713"/>
                  </a:lnTo>
                  <a:lnTo>
                    <a:pt x="1666712" y="2478485"/>
                  </a:lnTo>
                  <a:lnTo>
                    <a:pt x="1723084" y="2485390"/>
                  </a:lnTo>
                  <a:lnTo>
                    <a:pt x="1779991" y="2491415"/>
                  </a:lnTo>
                  <a:lnTo>
                    <a:pt x="1837410" y="2496548"/>
                  </a:lnTo>
                  <a:lnTo>
                    <a:pt x="1895320" y="2500775"/>
                  </a:lnTo>
                  <a:lnTo>
                    <a:pt x="1953699" y="2504085"/>
                  </a:lnTo>
                  <a:lnTo>
                    <a:pt x="2012527" y="2506465"/>
                  </a:lnTo>
                  <a:lnTo>
                    <a:pt x="2071782" y="2507902"/>
                  </a:lnTo>
                  <a:lnTo>
                    <a:pt x="2131442" y="2508384"/>
                  </a:lnTo>
                  <a:lnTo>
                    <a:pt x="2191102" y="2507902"/>
                  </a:lnTo>
                  <a:lnTo>
                    <a:pt x="2250357" y="2506465"/>
                  </a:lnTo>
                  <a:lnTo>
                    <a:pt x="2309184" y="2504085"/>
                  </a:lnTo>
                  <a:lnTo>
                    <a:pt x="2367563" y="2500775"/>
                  </a:lnTo>
                  <a:lnTo>
                    <a:pt x="2425473" y="2496548"/>
                  </a:lnTo>
                  <a:lnTo>
                    <a:pt x="2482891" y="2491415"/>
                  </a:lnTo>
                  <a:lnTo>
                    <a:pt x="2539798" y="2485390"/>
                  </a:lnTo>
                  <a:lnTo>
                    <a:pt x="2596170" y="2478485"/>
                  </a:lnTo>
                  <a:lnTo>
                    <a:pt x="2651987" y="2470713"/>
                  </a:lnTo>
                  <a:lnTo>
                    <a:pt x="2707228" y="2462086"/>
                  </a:lnTo>
                  <a:lnTo>
                    <a:pt x="2761871" y="2452617"/>
                  </a:lnTo>
                  <a:lnTo>
                    <a:pt x="2815895" y="2442319"/>
                  </a:lnTo>
                  <a:lnTo>
                    <a:pt x="2869279" y="2431203"/>
                  </a:lnTo>
                  <a:lnTo>
                    <a:pt x="2922000" y="2419283"/>
                  </a:lnTo>
                  <a:lnTo>
                    <a:pt x="2974038" y="2406572"/>
                  </a:lnTo>
                  <a:lnTo>
                    <a:pt x="3025372" y="2393081"/>
                  </a:lnTo>
                  <a:lnTo>
                    <a:pt x="3075979" y="2378823"/>
                  </a:lnTo>
                  <a:lnTo>
                    <a:pt x="3125839" y="2363811"/>
                  </a:lnTo>
                  <a:lnTo>
                    <a:pt x="3174930" y="2348058"/>
                  </a:lnTo>
                  <a:lnTo>
                    <a:pt x="3223231" y="2331575"/>
                  </a:lnTo>
                  <a:lnTo>
                    <a:pt x="3270721" y="2314376"/>
                  </a:lnTo>
                  <a:lnTo>
                    <a:pt x="3317378" y="2296474"/>
                  </a:lnTo>
                  <a:lnTo>
                    <a:pt x="3363180" y="2277880"/>
                  </a:lnTo>
                  <a:lnTo>
                    <a:pt x="3408107" y="2258608"/>
                  </a:lnTo>
                  <a:lnTo>
                    <a:pt x="3452137" y="2238669"/>
                  </a:lnTo>
                  <a:lnTo>
                    <a:pt x="3495248" y="2218077"/>
                  </a:lnTo>
                  <a:lnTo>
                    <a:pt x="3537420" y="2196844"/>
                  </a:lnTo>
                  <a:lnTo>
                    <a:pt x="3578631" y="2174982"/>
                  </a:lnTo>
                  <a:lnTo>
                    <a:pt x="3618859" y="2152505"/>
                  </a:lnTo>
                  <a:lnTo>
                    <a:pt x="3658084" y="2129424"/>
                  </a:lnTo>
                  <a:lnTo>
                    <a:pt x="3696283" y="2105753"/>
                  </a:lnTo>
                  <a:lnTo>
                    <a:pt x="3733436" y="2081503"/>
                  </a:lnTo>
                  <a:lnTo>
                    <a:pt x="3769520" y="2056689"/>
                  </a:lnTo>
                  <a:lnTo>
                    <a:pt x="3804516" y="2031321"/>
                  </a:lnTo>
                  <a:lnTo>
                    <a:pt x="3838401" y="2005413"/>
                  </a:lnTo>
                  <a:lnTo>
                    <a:pt x="3871154" y="1978977"/>
                  </a:lnTo>
                  <a:lnTo>
                    <a:pt x="3902753" y="1952025"/>
                  </a:lnTo>
                  <a:lnTo>
                    <a:pt x="3933178" y="1924571"/>
                  </a:lnTo>
                  <a:lnTo>
                    <a:pt x="3962406" y="1896627"/>
                  </a:lnTo>
                  <a:lnTo>
                    <a:pt x="3990417" y="1868206"/>
                  </a:lnTo>
                  <a:lnTo>
                    <a:pt x="4017190" y="1839319"/>
                  </a:lnTo>
                  <a:lnTo>
                    <a:pt x="4042702" y="1809981"/>
                  </a:lnTo>
                  <a:lnTo>
                    <a:pt x="4066932" y="1780202"/>
                  </a:lnTo>
                  <a:lnTo>
                    <a:pt x="4111463" y="1719376"/>
                  </a:lnTo>
                  <a:lnTo>
                    <a:pt x="4150610" y="1656941"/>
                  </a:lnTo>
                  <a:lnTo>
                    <a:pt x="4184204" y="1592999"/>
                  </a:lnTo>
                  <a:lnTo>
                    <a:pt x="4212074" y="1527649"/>
                  </a:lnTo>
                  <a:lnTo>
                    <a:pt x="4234047" y="1460993"/>
                  </a:lnTo>
                  <a:lnTo>
                    <a:pt x="4249955" y="1393131"/>
                  </a:lnTo>
                  <a:lnTo>
                    <a:pt x="4259624" y="1324164"/>
                  </a:lnTo>
                  <a:lnTo>
                    <a:pt x="4262885" y="1254192"/>
                  </a:lnTo>
                  <a:lnTo>
                    <a:pt x="4262067" y="1219086"/>
                  </a:lnTo>
                  <a:lnTo>
                    <a:pt x="4255580" y="1149604"/>
                  </a:lnTo>
                  <a:lnTo>
                    <a:pt x="4242770" y="1081177"/>
                  </a:lnTo>
                  <a:lnTo>
                    <a:pt x="4223808" y="1013905"/>
                  </a:lnTo>
                  <a:lnTo>
                    <a:pt x="4198865" y="947890"/>
                  </a:lnTo>
                  <a:lnTo>
                    <a:pt x="4168112" y="883231"/>
                  </a:lnTo>
                  <a:lnTo>
                    <a:pt x="4131720" y="820030"/>
                  </a:lnTo>
                  <a:lnTo>
                    <a:pt x="4089860" y="758387"/>
                  </a:lnTo>
                  <a:lnTo>
                    <a:pt x="4042702" y="698403"/>
                  </a:lnTo>
                  <a:lnTo>
                    <a:pt x="4017190" y="669064"/>
                  </a:lnTo>
                  <a:lnTo>
                    <a:pt x="3990417" y="640178"/>
                  </a:lnTo>
                  <a:lnTo>
                    <a:pt x="3962406" y="611756"/>
                  </a:lnTo>
                  <a:lnTo>
                    <a:pt x="3933178" y="583812"/>
                  </a:lnTo>
                  <a:lnTo>
                    <a:pt x="3902753" y="556358"/>
                  </a:lnTo>
                  <a:lnTo>
                    <a:pt x="3871154" y="529407"/>
                  </a:lnTo>
                  <a:lnTo>
                    <a:pt x="3838401" y="502971"/>
                  </a:lnTo>
                  <a:lnTo>
                    <a:pt x="3804516" y="477063"/>
                  </a:lnTo>
                  <a:lnTo>
                    <a:pt x="3769520" y="451695"/>
                  </a:lnTo>
                  <a:lnTo>
                    <a:pt x="3733436" y="426880"/>
                  </a:lnTo>
                  <a:lnTo>
                    <a:pt x="3696283" y="402631"/>
                  </a:lnTo>
                  <a:lnTo>
                    <a:pt x="3658084" y="378959"/>
                  </a:lnTo>
                  <a:lnTo>
                    <a:pt x="3618859" y="355879"/>
                  </a:lnTo>
                  <a:lnTo>
                    <a:pt x="3578631" y="333401"/>
                  </a:lnTo>
                  <a:lnTo>
                    <a:pt x="3537420" y="311540"/>
                  </a:lnTo>
                  <a:lnTo>
                    <a:pt x="3495248" y="290307"/>
                  </a:lnTo>
                  <a:lnTo>
                    <a:pt x="3452137" y="269714"/>
                  </a:lnTo>
                  <a:lnTo>
                    <a:pt x="3408107" y="249776"/>
                  </a:lnTo>
                  <a:lnTo>
                    <a:pt x="3363180" y="230503"/>
                  </a:lnTo>
                  <a:lnTo>
                    <a:pt x="3317378" y="211909"/>
                  </a:lnTo>
                  <a:lnTo>
                    <a:pt x="3270721" y="194007"/>
                  </a:lnTo>
                  <a:lnTo>
                    <a:pt x="3223231" y="176808"/>
                  </a:lnTo>
                  <a:lnTo>
                    <a:pt x="3174930" y="160326"/>
                  </a:lnTo>
                  <a:lnTo>
                    <a:pt x="3125839" y="144572"/>
                  </a:lnTo>
                  <a:lnTo>
                    <a:pt x="3075979" y="129561"/>
                  </a:lnTo>
                  <a:lnTo>
                    <a:pt x="3025372" y="115303"/>
                  </a:lnTo>
                  <a:lnTo>
                    <a:pt x="2974038" y="101812"/>
                  </a:lnTo>
                  <a:lnTo>
                    <a:pt x="2922000" y="89100"/>
                  </a:lnTo>
                  <a:lnTo>
                    <a:pt x="2869279" y="77180"/>
                  </a:lnTo>
                  <a:lnTo>
                    <a:pt x="2815895" y="66065"/>
                  </a:lnTo>
                  <a:lnTo>
                    <a:pt x="2761871" y="55766"/>
                  </a:lnTo>
                  <a:lnTo>
                    <a:pt x="2707228" y="46297"/>
                  </a:lnTo>
                  <a:lnTo>
                    <a:pt x="2651987" y="37670"/>
                  </a:lnTo>
                  <a:lnTo>
                    <a:pt x="2596170" y="29898"/>
                  </a:lnTo>
                  <a:lnTo>
                    <a:pt x="2539798" y="22993"/>
                  </a:lnTo>
                  <a:lnTo>
                    <a:pt x="2482891" y="16968"/>
                  </a:lnTo>
                  <a:lnTo>
                    <a:pt x="2425473" y="11836"/>
                  </a:lnTo>
                  <a:lnTo>
                    <a:pt x="2367563" y="7608"/>
                  </a:lnTo>
                  <a:lnTo>
                    <a:pt x="2309184" y="4298"/>
                  </a:lnTo>
                  <a:lnTo>
                    <a:pt x="2250357" y="1918"/>
                  </a:lnTo>
                  <a:lnTo>
                    <a:pt x="2191102" y="481"/>
                  </a:lnTo>
                  <a:lnTo>
                    <a:pt x="2131442" y="0"/>
                  </a:lnTo>
                  <a:close/>
                </a:path>
              </a:pathLst>
            </a:custGeom>
            <a:solidFill>
              <a:srgbClr val="FFFFFF"/>
            </a:solidFill>
          </p:spPr>
          <p:txBody>
            <a:bodyPr wrap="square" lIns="0" tIns="0" rIns="0" bIns="0" rtlCol="0"/>
            <a:lstStyle/>
            <a:p>
              <a:endParaRPr/>
            </a:p>
          </p:txBody>
        </p:sp>
        <p:sp>
          <p:nvSpPr>
            <p:cNvPr id="15" name="object 22"/>
            <p:cNvSpPr/>
            <p:nvPr/>
          </p:nvSpPr>
          <p:spPr>
            <a:xfrm rot="13161210" flipV="1">
              <a:off x="18374896" y="7628119"/>
              <a:ext cx="1376403" cy="1006991"/>
            </a:xfrm>
            <a:custGeom>
              <a:avLst/>
              <a:gdLst/>
              <a:ahLst/>
              <a:cxnLst/>
              <a:rect l="l" t="t" r="r" b="b"/>
              <a:pathLst>
                <a:path w="2049780" h="810895">
                  <a:moveTo>
                    <a:pt x="1116960" y="0"/>
                  </a:moveTo>
                  <a:lnTo>
                    <a:pt x="805538" y="84469"/>
                  </a:lnTo>
                  <a:lnTo>
                    <a:pt x="585381" y="197063"/>
                  </a:lnTo>
                  <a:lnTo>
                    <a:pt x="351773" y="413776"/>
                  </a:lnTo>
                  <a:lnTo>
                    <a:pt x="0" y="810603"/>
                  </a:lnTo>
                  <a:lnTo>
                    <a:pt x="279880" y="497550"/>
                  </a:lnTo>
                  <a:lnTo>
                    <a:pt x="586660" y="364609"/>
                  </a:lnTo>
                  <a:lnTo>
                    <a:pt x="1751123" y="364609"/>
                  </a:lnTo>
                  <a:lnTo>
                    <a:pt x="1116960" y="0"/>
                  </a:lnTo>
                  <a:close/>
                </a:path>
                <a:path w="2049780" h="810895">
                  <a:moveTo>
                    <a:pt x="1751123" y="364609"/>
                  </a:moveTo>
                  <a:lnTo>
                    <a:pt x="586660" y="364609"/>
                  </a:lnTo>
                  <a:lnTo>
                    <a:pt x="1112476" y="386049"/>
                  </a:lnTo>
                  <a:lnTo>
                    <a:pt x="2049466" y="536140"/>
                  </a:lnTo>
                  <a:lnTo>
                    <a:pt x="1751123" y="364609"/>
                  </a:lnTo>
                  <a:close/>
                </a:path>
              </a:pathLst>
            </a:custGeom>
            <a:solidFill>
              <a:srgbClr val="FFFFFF"/>
            </a:solidFill>
          </p:spPr>
          <p:txBody>
            <a:bodyPr wrap="square" lIns="0" tIns="0" rIns="0" bIns="0" rtlCol="0"/>
            <a:lstStyle/>
            <a:p>
              <a:endParaRPr/>
            </a:p>
          </p:txBody>
        </p:sp>
      </p:grpSp>
      <p:pic>
        <p:nvPicPr>
          <p:cNvPr id="16" name="Рисунок 15" descr="ПНГ.png"/>
          <p:cNvPicPr>
            <a:picLocks noChangeAspect="1"/>
          </p:cNvPicPr>
          <p:nvPr/>
        </p:nvPicPr>
        <p:blipFill>
          <a:blip r:embed="rId4" cstate="print"/>
          <a:stretch>
            <a:fillRect/>
          </a:stretch>
        </p:blipFill>
        <p:spPr>
          <a:xfrm>
            <a:off x="837879" y="581760"/>
            <a:ext cx="1604215" cy="1600200"/>
          </a:xfrm>
          <a:prstGeom prst="rect">
            <a:avLst/>
          </a:prstGeom>
        </p:spPr>
      </p:pic>
      <p:pic>
        <p:nvPicPr>
          <p:cNvPr id="6" name="Рисунок 5" descr="Безымянный-3 [Восстановлен].png"/>
          <p:cNvPicPr>
            <a:picLocks noChangeAspect="1"/>
          </p:cNvPicPr>
          <p:nvPr/>
        </p:nvPicPr>
        <p:blipFill>
          <a:blip r:embed="rId5" cstate="print"/>
          <a:stretch>
            <a:fillRect/>
          </a:stretch>
        </p:blipFill>
        <p:spPr>
          <a:xfrm>
            <a:off x="421805" y="2313912"/>
            <a:ext cx="8638050" cy="8351537"/>
          </a:xfrm>
          <a:prstGeom prst="rect">
            <a:avLst/>
          </a:prstGeom>
        </p:spPr>
      </p:pic>
      <p:grpSp>
        <p:nvGrpSpPr>
          <p:cNvPr id="20" name="Группа 19"/>
          <p:cNvGrpSpPr/>
          <p:nvPr/>
        </p:nvGrpSpPr>
        <p:grpSpPr>
          <a:xfrm>
            <a:off x="3422650" y="10249635"/>
            <a:ext cx="14578672" cy="831628"/>
            <a:chOff x="4032249" y="10150475"/>
            <a:chExt cx="14578672" cy="831628"/>
          </a:xfrm>
        </p:grpSpPr>
        <p:sp>
          <p:nvSpPr>
            <p:cNvPr id="18" name="Прямоугольник 17"/>
            <p:cNvSpPr/>
            <p:nvPr/>
          </p:nvSpPr>
          <p:spPr>
            <a:xfrm>
              <a:off x="4032250" y="10304679"/>
              <a:ext cx="14578671"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НАДО ЗАВЕРШИТЬ </a:t>
              </a:r>
              <a:r>
                <a:rPr lang="ru-RU" sz="2800" spc="-10" dirty="0">
                  <a:solidFill>
                    <a:srgbClr val="4C6092"/>
                  </a:solidFill>
                  <a:latin typeface="Corbel" panose="020B0503020204020204" pitchFamily="34" charset="0"/>
                  <a:cs typeface="Franklin Gothic Heavy"/>
                  <a:sym typeface="Arial" charset="0"/>
                </a:rPr>
                <a:t>РАЗГОВОР И </a:t>
              </a:r>
              <a:r>
                <a:rPr lang="ru-RU" sz="2800" spc="-10" dirty="0" smtClean="0">
                  <a:solidFill>
                    <a:srgbClr val="4C6092"/>
                  </a:solidFill>
                  <a:latin typeface="Corbel" panose="020B0503020204020204" pitchFamily="34" charset="0"/>
                  <a:cs typeface="Franklin Gothic Heavy"/>
                  <a:sym typeface="Arial" charset="0"/>
                </a:rPr>
                <a:t>САМОМУ НАБРАТЬ </a:t>
              </a:r>
              <a:r>
                <a:rPr lang="ru-RU" sz="2800" spc="-10" dirty="0">
                  <a:solidFill>
                    <a:srgbClr val="4C6092"/>
                  </a:solidFill>
                  <a:latin typeface="Corbel" panose="020B0503020204020204" pitchFamily="34" charset="0"/>
                  <a:cs typeface="Franklin Gothic Heavy"/>
                  <a:sym typeface="Arial" charset="0"/>
                </a:rPr>
                <a:t>ОФИЦИАЛЬНЫЙ НОМЕР БАНКА </a:t>
              </a:r>
            </a:p>
          </p:txBody>
        </p:sp>
        <p:sp>
          <p:nvSpPr>
            <p:cNvPr id="19" name="Скругленный прямоугольник 18"/>
            <p:cNvSpPr/>
            <p:nvPr/>
          </p:nvSpPr>
          <p:spPr>
            <a:xfrm>
              <a:off x="4032249" y="10150475"/>
              <a:ext cx="13911777"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7" name="Рисунок 16" descr="5.png"/>
          <p:cNvPicPr>
            <a:picLocks noChangeAspect="1"/>
          </p:cNvPicPr>
          <p:nvPr/>
        </p:nvPicPr>
        <p:blipFill>
          <a:blip r:embed="rId6" cstate="print"/>
          <a:stretch>
            <a:fillRect/>
          </a:stretch>
        </p:blipFill>
        <p:spPr>
          <a:xfrm>
            <a:off x="12127408" y="2729061"/>
            <a:ext cx="5410200" cy="6760905"/>
          </a:xfrm>
          <a:prstGeom prst="rect">
            <a:avLst/>
          </a:prstGeom>
        </p:spPr>
      </p:pic>
      <p:sp>
        <p:nvSpPr>
          <p:cNvPr id="21" name="object 24"/>
          <p:cNvSpPr/>
          <p:nvPr/>
        </p:nvSpPr>
        <p:spPr>
          <a:xfrm>
            <a:off x="6313827" y="7057243"/>
            <a:ext cx="6430907" cy="1265606"/>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ПЫТАЮТСЯ УЗНАТЬ РЕКВИЗИТЫ</a:t>
            </a:r>
          </a:p>
          <a:p>
            <a:pPr fontAlgn="base"/>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КАРТОЧКИ ИЛИ ЛИЧНЫЕ  ДАННЫЕ</a:t>
            </a:r>
            <a:endParaRPr lang="ru-RU" sz="2800" spc="-10" dirty="0">
              <a:solidFill>
                <a:srgbClr val="4C6092"/>
              </a:solidFill>
              <a:latin typeface="Corbel" panose="020B0503020204020204" pitchFamily="34" charset="0"/>
              <a:cs typeface="Franklin Gothic Heavy"/>
            </a:endParaRPr>
          </a:p>
        </p:txBody>
      </p:sp>
      <p:sp>
        <p:nvSpPr>
          <p:cNvPr id="22" name="object 20"/>
          <p:cNvSpPr txBox="1"/>
          <p:nvPr/>
        </p:nvSpPr>
        <p:spPr>
          <a:xfrm>
            <a:off x="4992852" y="2453895"/>
            <a:ext cx="9072856" cy="690574"/>
          </a:xfrm>
          <a:prstGeom prst="rect">
            <a:avLst/>
          </a:prstGeom>
        </p:spPr>
        <p:txBody>
          <a:bodyPr vert="horz" wrap="square" lIns="0" tIns="13335" rIns="0" bIns="0" rtlCol="0">
            <a:spAutoFit/>
          </a:bodyPr>
          <a:lstStyle/>
          <a:p>
            <a:pPr marL="12700" indent="-12700" algn="ctr">
              <a:lnSpc>
                <a:spcPct val="100000"/>
              </a:lnSpc>
              <a:spcBef>
                <a:spcPts val="105"/>
              </a:spcBef>
            </a:pPr>
            <a:r>
              <a:rPr lang="ru-RU" sz="4400" b="1" spc="-10" dirty="0" smtClean="0">
                <a:solidFill>
                  <a:srgbClr val="4C6092"/>
                </a:solidFill>
                <a:latin typeface="Corbel" panose="020B0503020204020204" pitchFamily="34" charset="0"/>
                <a:cs typeface="Franklin Gothic Heavy"/>
              </a:rPr>
              <a:t>ХАРАКТЕРНЫЕ</a:t>
            </a:r>
            <a:r>
              <a:rPr lang="en-US" sz="4400" b="1" spc="-10" dirty="0" smtClean="0">
                <a:solidFill>
                  <a:srgbClr val="4C6092"/>
                </a:solidFill>
                <a:latin typeface="Corbel" panose="020B0503020204020204" pitchFamily="34" charset="0"/>
                <a:cs typeface="Franklin Gothic Heavy"/>
              </a:rPr>
              <a:t> </a:t>
            </a:r>
            <a:r>
              <a:rPr lang="ru-RU" sz="4400" b="1" spc="-10" dirty="0" smtClean="0">
                <a:solidFill>
                  <a:srgbClr val="4C6092"/>
                </a:solidFill>
                <a:latin typeface="Corbel" panose="020B0503020204020204" pitchFamily="34" charset="0"/>
                <a:cs typeface="Franklin Gothic Heavy"/>
              </a:rPr>
              <a:t>ПРИЗНАКИ:</a:t>
            </a:r>
            <a:endParaRPr sz="4400" b="1" spc="-10" dirty="0">
              <a:solidFill>
                <a:srgbClr val="4C6092"/>
              </a:solidFill>
              <a:latin typeface="Corbel" panose="020B0503020204020204" pitchFamily="34" charset="0"/>
              <a:cs typeface="Franklin Gothic Heavy"/>
            </a:endParaRPr>
          </a:p>
        </p:txBody>
      </p:sp>
      <p:sp>
        <p:nvSpPr>
          <p:cNvPr id="23" name="object 24"/>
          <p:cNvSpPr/>
          <p:nvPr/>
        </p:nvSpPr>
        <p:spPr>
          <a:xfrm>
            <a:off x="6313827" y="5353798"/>
            <a:ext cx="6430907"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ВАС ВВОДЯТ В СОСТОЯНИЕ   </a:t>
            </a:r>
          </a:p>
          <a:p>
            <a:pPr fontAlgn="base"/>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ЭМОЦИОНАЛЬНОГО ШОКА</a:t>
            </a:r>
            <a:endParaRPr lang="ru-RU" sz="2800" spc="-10" dirty="0">
              <a:solidFill>
                <a:srgbClr val="4C6092"/>
              </a:solidFill>
              <a:latin typeface="Corbel" panose="020B0503020204020204" pitchFamily="34" charset="0"/>
              <a:cs typeface="Franklin Gothic Heavy"/>
            </a:endParaRPr>
          </a:p>
        </p:txBody>
      </p:sp>
      <p:sp>
        <p:nvSpPr>
          <p:cNvPr id="24" name="object 24"/>
          <p:cNvSpPr/>
          <p:nvPr/>
        </p:nvSpPr>
        <p:spPr>
          <a:xfrm>
            <a:off x="6313827" y="8734251"/>
            <a:ext cx="6400796"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ВАС ТОРОПЯТ </a:t>
            </a:r>
          </a:p>
          <a:p>
            <a:pPr fontAlgn="base"/>
            <a:r>
              <a:rPr lang="ru-RU" sz="2800" spc="-10" dirty="0" smtClean="0">
                <a:solidFill>
                  <a:srgbClr val="4C6092"/>
                </a:solidFill>
                <a:latin typeface="Corbel" panose="020B0503020204020204" pitchFamily="34" charset="0"/>
                <a:cs typeface="Franklin Gothic Heavy"/>
              </a:rPr>
              <a:t>               С ПРИНЯТИЕМ  РЕШЕНИЯ</a:t>
            </a:r>
            <a:endParaRPr lang="ru-RU" sz="2800" spc="-10" dirty="0">
              <a:solidFill>
                <a:srgbClr val="4C6092"/>
              </a:solidFill>
              <a:latin typeface="Corbel" panose="020B0503020204020204" pitchFamily="34" charset="0"/>
              <a:cs typeface="Franklin Gothic Heavy"/>
            </a:endParaRPr>
          </a:p>
        </p:txBody>
      </p:sp>
      <p:sp>
        <p:nvSpPr>
          <p:cNvPr id="25" name="object 24"/>
          <p:cNvSpPr/>
          <p:nvPr/>
        </p:nvSpPr>
        <p:spPr>
          <a:xfrm>
            <a:off x="6313827" y="3663742"/>
            <a:ext cx="6430907"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spcBef>
                <a:spcPts val="600"/>
              </a:spcBef>
            </a:pPr>
            <a:r>
              <a:rPr lang="ru-RU" sz="2800" spc="-10" dirty="0" smtClean="0">
                <a:solidFill>
                  <a:srgbClr val="4C6092"/>
                </a:solidFill>
                <a:latin typeface="Corbel" panose="020B0503020204020204" pitchFamily="34" charset="0"/>
                <a:cs typeface="Franklin Gothic Heavy"/>
              </a:rPr>
              <a:t>           ЗВОНОК В НЕУДОБНОЕ ВРЕМЯ</a:t>
            </a:r>
          </a:p>
          <a:p>
            <a:pPr fontAlgn="base">
              <a:spcBef>
                <a:spcPts val="600"/>
              </a:spcBef>
            </a:pPr>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С РАСЧЕТОМ НА НЕВНИМАТЕЛЬНОСТЬ</a:t>
            </a:r>
            <a:endParaRPr lang="ru-RU" sz="2800" spc="-10" dirty="0">
              <a:solidFill>
                <a:srgbClr val="4C6092"/>
              </a:solidFill>
              <a:latin typeface="Corbel" panose="020B0503020204020204" pitchFamily="34" charset="0"/>
              <a:cs typeface="Franklin Gothic Heavy"/>
            </a:endParaRPr>
          </a:p>
        </p:txBody>
      </p:sp>
      <p:pic>
        <p:nvPicPr>
          <p:cNvPr id="2050" name="Picture 2" descr="C:\Users\sakovich\Downloads\kisspng-googly-eyes-cartoon-clip-art-cartoon-pictures-of-eyes-5aaa3adbf39164.8189561215211056279977.png"/>
          <p:cNvPicPr>
            <a:picLocks noChangeAspect="1" noChangeArrowheads="1"/>
          </p:cNvPicPr>
          <p:nvPr/>
        </p:nvPicPr>
        <p:blipFill>
          <a:blip r:embed="rId7" cstate="print"/>
          <a:srcRect/>
          <a:stretch>
            <a:fillRect/>
          </a:stretch>
        </p:blipFill>
        <p:spPr bwMode="auto">
          <a:xfrm flipH="1">
            <a:off x="15316751" y="2764952"/>
            <a:ext cx="1295400" cy="1143000"/>
          </a:xfrm>
          <a:prstGeom prst="rect">
            <a:avLst/>
          </a:prstGeom>
          <a:noFill/>
        </p:spPr>
      </p:pic>
      <p:grpSp>
        <p:nvGrpSpPr>
          <p:cNvPr id="28" name="Группа 27"/>
          <p:cNvGrpSpPr/>
          <p:nvPr/>
        </p:nvGrpSpPr>
        <p:grpSpPr>
          <a:xfrm rot="475688">
            <a:off x="14909958" y="5535336"/>
            <a:ext cx="4454410" cy="6407009"/>
            <a:chOff x="14951877" y="6489680"/>
            <a:chExt cx="4331856" cy="5143204"/>
          </a:xfrm>
        </p:grpSpPr>
        <p:pic>
          <p:nvPicPr>
            <p:cNvPr id="26" name="Рисунок 25"/>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flipH="1">
              <a:off x="14951877" y="6489680"/>
              <a:ext cx="4331856" cy="5143204"/>
            </a:xfrm>
            <a:prstGeom prst="rect">
              <a:avLst/>
            </a:prstGeom>
          </p:spPr>
        </p:pic>
        <p:pic>
          <p:nvPicPr>
            <p:cNvPr id="27" name="Рисунок 26"/>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16348776" y="7928680"/>
              <a:ext cx="263375" cy="293764"/>
            </a:xfrm>
            <a:prstGeom prst="rect">
              <a:avLst/>
            </a:prstGeom>
          </p:spPr>
        </p:pic>
      </p:grpSp>
      <p:pic>
        <p:nvPicPr>
          <p:cNvPr id="3" name="Рисунок 2"/>
          <p:cNvPicPr>
            <a:picLocks noChangeAspect="1"/>
          </p:cNvPicPr>
          <p:nvPr/>
        </p:nvPicPr>
        <p:blipFill>
          <a:blip r:embed="rId10" cstate="print"/>
          <a:stretch>
            <a:fillRect/>
          </a:stretch>
        </p:blipFill>
        <p:spPr>
          <a:xfrm>
            <a:off x="12768243" y="4059292"/>
            <a:ext cx="1855807" cy="574807"/>
          </a:xfrm>
          <a:prstGeom prst="rect">
            <a:avLst/>
          </a:prstGeom>
        </p:spPr>
      </p:pic>
      <p:pic>
        <p:nvPicPr>
          <p:cNvPr id="31" name="Рисунок 30"/>
          <p:cNvPicPr>
            <a:picLocks noChangeAspect="1"/>
          </p:cNvPicPr>
          <p:nvPr/>
        </p:nvPicPr>
        <p:blipFill>
          <a:blip r:embed="rId11" cstate="print">
            <a:extLst>
              <a:ext uri="{28A0092B-C50C-407E-A947-70E740481C1C}">
                <a14:useLocalDpi xmlns="" xmlns:a14="http://schemas.microsoft.com/office/drawing/2010/main" val="0"/>
              </a:ext>
            </a:extLst>
          </a:blip>
          <a:stretch>
            <a:fillRect/>
          </a:stretch>
        </p:blipFill>
        <p:spPr>
          <a:xfrm>
            <a:off x="3194050" y="5578475"/>
            <a:ext cx="2478451" cy="5125339"/>
          </a:xfrm>
          <a:prstGeom prst="rect">
            <a:avLst/>
          </a:prstGeom>
        </p:spPr>
      </p:pic>
      <p:pic>
        <p:nvPicPr>
          <p:cNvPr id="33" name="Рисунок 32" descr="ДВА.png"/>
          <p:cNvPicPr>
            <a:picLocks noChangeAspect="1"/>
          </p:cNvPicPr>
          <p:nvPr/>
        </p:nvPicPr>
        <p:blipFill>
          <a:blip r:embed="rId12" cstate="print"/>
          <a:stretch>
            <a:fillRect/>
          </a:stretch>
        </p:blipFill>
        <p:spPr>
          <a:xfrm>
            <a:off x="5737711" y="5171544"/>
            <a:ext cx="817595" cy="838200"/>
          </a:xfrm>
          <a:prstGeom prst="rect">
            <a:avLst/>
          </a:prstGeom>
        </p:spPr>
      </p:pic>
      <p:pic>
        <p:nvPicPr>
          <p:cNvPr id="34" name="Рисунок 33" descr="АДЫН.png"/>
          <p:cNvPicPr>
            <a:picLocks noChangeAspect="1"/>
          </p:cNvPicPr>
          <p:nvPr/>
        </p:nvPicPr>
        <p:blipFill>
          <a:blip r:embed="rId13" cstate="print"/>
          <a:stretch>
            <a:fillRect/>
          </a:stretch>
        </p:blipFill>
        <p:spPr>
          <a:xfrm>
            <a:off x="5664270" y="3497316"/>
            <a:ext cx="860586" cy="882276"/>
          </a:xfrm>
          <a:prstGeom prst="rect">
            <a:avLst/>
          </a:prstGeom>
        </p:spPr>
      </p:pic>
      <p:pic>
        <p:nvPicPr>
          <p:cNvPr id="35" name="Рисунок 34" descr="ТРЫ.png"/>
          <p:cNvPicPr>
            <a:picLocks noChangeAspect="1"/>
          </p:cNvPicPr>
          <p:nvPr/>
        </p:nvPicPr>
        <p:blipFill>
          <a:blip r:embed="rId14" cstate="print"/>
          <a:stretch>
            <a:fillRect/>
          </a:stretch>
        </p:blipFill>
        <p:spPr>
          <a:xfrm>
            <a:off x="5784850" y="6721475"/>
            <a:ext cx="829892" cy="850807"/>
          </a:xfrm>
          <a:prstGeom prst="rect">
            <a:avLst/>
          </a:prstGeom>
        </p:spPr>
      </p:pic>
      <p:pic>
        <p:nvPicPr>
          <p:cNvPr id="36" name="Рисунок 35" descr="ЧАТЫРЫ.png"/>
          <p:cNvPicPr>
            <a:picLocks noChangeAspect="1"/>
          </p:cNvPicPr>
          <p:nvPr/>
        </p:nvPicPr>
        <p:blipFill>
          <a:blip r:embed="rId15" cstate="print"/>
          <a:stretch>
            <a:fillRect/>
          </a:stretch>
        </p:blipFill>
        <p:spPr>
          <a:xfrm>
            <a:off x="5886343" y="8485232"/>
            <a:ext cx="854967" cy="876514"/>
          </a:xfrm>
          <a:prstGeom prst="rect">
            <a:avLst/>
          </a:prstGeom>
        </p:spPr>
      </p:pic>
      <p:sp>
        <p:nvSpPr>
          <p:cNvPr id="37" name="Прямоугольник 36"/>
          <p:cNvSpPr/>
          <p:nvPr/>
        </p:nvSpPr>
        <p:spPr>
          <a:xfrm>
            <a:off x="2279650" y="1158875"/>
            <a:ext cx="457200" cy="646331"/>
          </a:xfrm>
          <a:prstGeom prst="rect">
            <a:avLst/>
          </a:prstGeom>
        </p:spPr>
        <p:txBody>
          <a:bodyPr wrap="square">
            <a:spAutoFit/>
          </a:bodyPr>
          <a:lstStyle/>
          <a:p>
            <a:r>
              <a:rPr lang="ru-RU" sz="3600" b="1" spc="30" dirty="0" smtClean="0">
                <a:solidFill>
                  <a:srgbClr val="444444"/>
                </a:solidFill>
                <a:latin typeface="Myriad Pro"/>
                <a:cs typeface="Myriad Pro"/>
              </a:rPr>
              <a:t>?</a:t>
            </a:r>
            <a:endParaRPr lang="ru-RU"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5480050" y="777875"/>
            <a:ext cx="6934200" cy="1027845"/>
          </a:xfrm>
          <a:prstGeom prst="rect">
            <a:avLst/>
          </a:prstGeom>
        </p:spPr>
        <p:txBody>
          <a:bodyPr vert="horz" wrap="square" lIns="0" tIns="12065" rIns="0" bIns="0" rtlCol="0">
            <a:spAutoFit/>
          </a:bodyPr>
          <a:lstStyle/>
          <a:p>
            <a:pPr marL="302260" marR="5080" indent="1440180">
              <a:lnSpc>
                <a:spcPct val="100400"/>
              </a:lnSpc>
              <a:spcBef>
                <a:spcPts val="95"/>
              </a:spcBef>
            </a:pPr>
            <a:r>
              <a:rPr lang="ru-RU" sz="6600" spc="-5" dirty="0" smtClean="0"/>
              <a:t>СКИММИНГ</a:t>
            </a:r>
            <a:endParaRPr sz="6600" spc="-5" dirty="0"/>
          </a:p>
        </p:txBody>
      </p:sp>
      <p:sp>
        <p:nvSpPr>
          <p:cNvPr id="5"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pic>
        <p:nvPicPr>
          <p:cNvPr id="6" name="Рисунок 5" descr="6.2.png"/>
          <p:cNvPicPr>
            <a:picLocks noChangeAspect="1"/>
          </p:cNvPicPr>
          <p:nvPr/>
        </p:nvPicPr>
        <p:blipFill>
          <a:blip r:embed="rId4" cstate="print"/>
          <a:stretch>
            <a:fillRect/>
          </a:stretch>
        </p:blipFill>
        <p:spPr>
          <a:xfrm>
            <a:off x="0" y="0"/>
            <a:ext cx="10058400" cy="8969310"/>
          </a:xfrm>
          <a:prstGeom prst="rect">
            <a:avLst/>
          </a:prstGeom>
        </p:spPr>
      </p:pic>
      <p:pic>
        <p:nvPicPr>
          <p:cNvPr id="7" name="Рисунок 6" descr="6.1.png"/>
          <p:cNvPicPr>
            <a:picLocks noChangeAspect="1"/>
          </p:cNvPicPr>
          <p:nvPr/>
        </p:nvPicPr>
        <p:blipFill>
          <a:blip r:embed="rId5" cstate="print"/>
          <a:stretch>
            <a:fillRect/>
          </a:stretch>
        </p:blipFill>
        <p:spPr>
          <a:xfrm rot="19506212">
            <a:off x="5022713" y="1713980"/>
            <a:ext cx="3830265" cy="3068120"/>
          </a:xfrm>
          <a:prstGeom prst="rect">
            <a:avLst/>
          </a:prstGeom>
        </p:spPr>
      </p:pic>
      <p:pic>
        <p:nvPicPr>
          <p:cNvPr id="1026" name="Picture 2" descr="Z:\Конкурс видеоблогеров 2020\НОВ\6.png"/>
          <p:cNvPicPr>
            <a:picLocks noChangeAspect="1" noChangeArrowheads="1"/>
          </p:cNvPicPr>
          <p:nvPr/>
        </p:nvPicPr>
        <p:blipFill>
          <a:blip r:embed="rId6" cstate="print"/>
          <a:srcRect/>
          <a:stretch>
            <a:fillRect/>
          </a:stretch>
        </p:blipFill>
        <p:spPr bwMode="auto">
          <a:xfrm>
            <a:off x="-1123495" y="4541271"/>
            <a:ext cx="6239798" cy="6453782"/>
          </a:xfrm>
          <a:prstGeom prst="rect">
            <a:avLst/>
          </a:prstGeom>
          <a:noFill/>
        </p:spPr>
      </p:pic>
      <p:grpSp>
        <p:nvGrpSpPr>
          <p:cNvPr id="10" name="Группа 9"/>
          <p:cNvGrpSpPr/>
          <p:nvPr/>
        </p:nvGrpSpPr>
        <p:grpSpPr>
          <a:xfrm>
            <a:off x="7581683" y="7106222"/>
            <a:ext cx="3464767" cy="2638425"/>
            <a:chOff x="16040043" y="6657154"/>
            <a:chExt cx="3464767" cy="2638425"/>
          </a:xfrm>
        </p:grpSpPr>
        <p:pic>
          <p:nvPicPr>
            <p:cNvPr id="2" name="Рисунок 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flipH="1">
              <a:off x="16040043" y="6657154"/>
              <a:ext cx="3464767" cy="2638425"/>
            </a:xfrm>
            <a:prstGeom prst="rect">
              <a:avLst/>
            </a:prstGeom>
          </p:spPr>
        </p:pic>
        <p:grpSp>
          <p:nvGrpSpPr>
            <p:cNvPr id="9" name="Группа 8"/>
            <p:cNvGrpSpPr/>
            <p:nvPr/>
          </p:nvGrpSpPr>
          <p:grpSpPr>
            <a:xfrm>
              <a:off x="16308005" y="7110607"/>
              <a:ext cx="631720" cy="457881"/>
              <a:chOff x="16308005" y="7110607"/>
              <a:chExt cx="631720" cy="457881"/>
            </a:xfrm>
          </p:grpSpPr>
          <p:pic>
            <p:nvPicPr>
              <p:cNvPr id="8" name="Рисунок 7"/>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flipV="1">
                <a:off x="16529210" y="7110607"/>
                <a:ext cx="410515" cy="457881"/>
              </a:xfrm>
              <a:prstGeom prst="rect">
                <a:avLst/>
              </a:prstGeom>
            </p:spPr>
          </p:pic>
          <p:pic>
            <p:nvPicPr>
              <p:cNvPr id="11" name="Рисунок 10"/>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rot="1482467" flipH="1">
                <a:off x="16308005" y="7197642"/>
                <a:ext cx="212845" cy="237403"/>
              </a:xfrm>
              <a:prstGeom prst="rect">
                <a:avLst/>
              </a:prstGeom>
            </p:spPr>
          </p:pic>
        </p:grpSp>
      </p:grpSp>
      <p:grpSp>
        <p:nvGrpSpPr>
          <p:cNvPr id="12" name="Группа 11"/>
          <p:cNvGrpSpPr/>
          <p:nvPr/>
        </p:nvGrpSpPr>
        <p:grpSpPr>
          <a:xfrm>
            <a:off x="1289050" y="9693275"/>
            <a:ext cx="18382329" cy="1458705"/>
            <a:chOff x="706432" y="11260476"/>
            <a:chExt cx="18043910" cy="1574440"/>
          </a:xfrm>
        </p:grpSpPr>
        <p:sp>
          <p:nvSpPr>
            <p:cNvPr id="13" name="Прямоугольник 12"/>
            <p:cNvSpPr/>
            <p:nvPr/>
          </p:nvSpPr>
          <p:spPr>
            <a:xfrm>
              <a:off x="2180855" y="11615071"/>
              <a:ext cx="15543202" cy="1043648"/>
            </a:xfrm>
            <a:prstGeom prst="rect">
              <a:avLst/>
            </a:prstGeom>
          </p:spPr>
          <p:txBody>
            <a:bodyPr wrap="none">
              <a:spAutoFit/>
            </a:bodyPr>
            <a:lstStyle/>
            <a:p>
              <a:pPr marL="12700" algn="ctr">
                <a:spcBef>
                  <a:spcPts val="105"/>
                </a:spcBef>
              </a:pPr>
              <a:r>
                <a:rPr lang="ru-RU" sz="2800" spc="-10" dirty="0" smtClean="0">
                  <a:solidFill>
                    <a:srgbClr val="4C6092"/>
                  </a:solidFill>
                  <a:latin typeface="Corbel" panose="020B0503020204020204" pitchFamily="34" charset="0"/>
                  <a:cs typeface="Franklin Gothic Heavy"/>
                </a:rPr>
                <a:t>ВЫБИРАЯ БАНКОМАТ ИЛИ ИНФОКИОСК, ЖЕЛАТЕЛЬНО  ИЗБЕГАТЬ  ПЛОХО  ОСВЕЩЕННЫХ  МЕСТ.</a:t>
              </a:r>
            </a:p>
            <a:p>
              <a:pPr marL="12700" algn="ctr">
                <a:spcBef>
                  <a:spcPts val="105"/>
                </a:spcBef>
              </a:pPr>
              <a:r>
                <a:rPr lang="ru-RU" sz="2800" spc="-10" dirty="0" smtClean="0">
                  <a:solidFill>
                    <a:srgbClr val="4C6092"/>
                  </a:solidFill>
                  <a:latin typeface="Corbel" panose="020B0503020204020204" pitchFamily="34" charset="0"/>
                  <a:cs typeface="Franklin Gothic Heavy"/>
                </a:rPr>
                <a:t> НАИБОЛЕЕ  БЕЗОПАСНЫ  ПОМЕЩЕНИЯ  БАНКОВСКИХ  ОФИСОВ</a:t>
              </a:r>
              <a:endParaRPr lang="ru-RU" sz="2800" spc="-10" dirty="0">
                <a:solidFill>
                  <a:srgbClr val="4C6092"/>
                </a:solidFill>
                <a:latin typeface="Corbel" panose="020B0503020204020204" pitchFamily="34" charset="0"/>
                <a:cs typeface="Franklin Gothic Heavy"/>
                <a:sym typeface="Arial" charset="0"/>
              </a:endParaRPr>
            </a:p>
          </p:txBody>
        </p:sp>
        <p:sp>
          <p:nvSpPr>
            <p:cNvPr id="14" name="Скругленный прямоугольник 13"/>
            <p:cNvSpPr/>
            <p:nvPr/>
          </p:nvSpPr>
          <p:spPr>
            <a:xfrm>
              <a:off x="706432" y="11260476"/>
              <a:ext cx="18043910" cy="157444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6" name="Прямоугольник 15"/>
          <p:cNvSpPr/>
          <p:nvPr/>
        </p:nvSpPr>
        <p:spPr>
          <a:xfrm>
            <a:off x="11152016" y="2478599"/>
            <a:ext cx="6792950"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НАДО НАСТОРОЖИТЬСЯ</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sp>
        <p:nvSpPr>
          <p:cNvPr id="18" name="object 24"/>
          <p:cNvSpPr/>
          <p:nvPr/>
        </p:nvSpPr>
        <p:spPr>
          <a:xfrm>
            <a:off x="11489173" y="3524628"/>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МЕХАНИЧЕСКИЕ ПОВРЕЖДЕНИЯ</a:t>
            </a:r>
          </a:p>
          <a:p>
            <a:pPr algn="ctr" fontAlgn="base">
              <a:spcBef>
                <a:spcPts val="600"/>
              </a:spcBef>
            </a:pPr>
            <a:r>
              <a:rPr lang="ru-RU" sz="2800" spc="-10" dirty="0" smtClean="0">
                <a:solidFill>
                  <a:srgbClr val="4C6092"/>
                </a:solidFill>
                <a:latin typeface="Corbel" panose="020B0503020204020204" pitchFamily="34" charset="0"/>
                <a:cs typeface="Franklin Gothic Heavy"/>
              </a:rPr>
              <a:t> НА КОРПУСЕ (ТРЕЩИНЫ, ЦАРАПИНЫ, СКОЛЫ)</a:t>
            </a:r>
            <a:endParaRPr lang="ru-RU" sz="2800" spc="-10" dirty="0">
              <a:solidFill>
                <a:srgbClr val="4C6092"/>
              </a:solidFill>
              <a:latin typeface="Corbel" panose="020B0503020204020204" pitchFamily="34" charset="0"/>
              <a:cs typeface="Franklin Gothic Heavy"/>
            </a:endParaRPr>
          </a:p>
        </p:txBody>
      </p:sp>
      <p:sp>
        <p:nvSpPr>
          <p:cNvPr id="19" name="object 24"/>
          <p:cNvSpPr/>
          <p:nvPr/>
        </p:nvSpPr>
        <p:spPr>
          <a:xfrm>
            <a:off x="11489173" y="5091020"/>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НЕРОВНЫЙ КАРТОПРИЕМНИК</a:t>
            </a:r>
          </a:p>
          <a:p>
            <a:pPr algn="ctr" fontAlgn="base">
              <a:spcBef>
                <a:spcPts val="600"/>
              </a:spcBef>
            </a:pPr>
            <a:r>
              <a:rPr lang="ru-RU" sz="2800" spc="-10" dirty="0" smtClean="0">
                <a:solidFill>
                  <a:srgbClr val="4C6092"/>
                </a:solidFill>
                <a:latin typeface="Corbel" panose="020B0503020204020204" pitchFamily="34" charset="0"/>
                <a:cs typeface="Franklin Gothic Heavy"/>
              </a:rPr>
              <a:t> ИЛИ ВЫСТУПЫ НА НЕМ</a:t>
            </a:r>
            <a:endParaRPr lang="ru-RU" sz="2800" spc="-10" dirty="0">
              <a:solidFill>
                <a:srgbClr val="4C6092"/>
              </a:solidFill>
              <a:latin typeface="Corbel" panose="020B0503020204020204" pitchFamily="34" charset="0"/>
              <a:cs typeface="Franklin Gothic Heavy"/>
            </a:endParaRPr>
          </a:p>
        </p:txBody>
      </p:sp>
      <p:sp>
        <p:nvSpPr>
          <p:cNvPr id="20" name="object 24"/>
          <p:cNvSpPr/>
          <p:nvPr/>
        </p:nvSpPr>
        <p:spPr>
          <a:xfrm>
            <a:off x="11489173" y="6689746"/>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ПОСТОРОННИЕ ДЕТАЛИ, ПРИКРЕПЛЕННЫЕ К БАНКОМАТУ (НАПРИМЕР, МАГНИТ)</a:t>
            </a:r>
            <a:endParaRPr lang="ru-RU" sz="2800" spc="-10" dirty="0">
              <a:solidFill>
                <a:srgbClr val="4C6092"/>
              </a:solidFill>
              <a:latin typeface="Corbel" panose="020B0503020204020204" pitchFamily="34" charset="0"/>
              <a:cs typeface="Franklin Gothic Heavy"/>
            </a:endParaRPr>
          </a:p>
        </p:txBody>
      </p:sp>
      <p:sp>
        <p:nvSpPr>
          <p:cNvPr id="21" name="object 24"/>
          <p:cNvSpPr/>
          <p:nvPr/>
        </p:nvSpPr>
        <p:spPr>
          <a:xfrm>
            <a:off x="11489173" y="8219990"/>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НЕ СОВПАДАЮТ КОНТУРЫ ДЕТАЛЕЙ, ОТЛИЧАЕТСЯ  ЦВЕТ ИЛИ МАТЕРИАЛ</a:t>
            </a:r>
            <a:endParaRPr lang="ru-RU" sz="2800"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Группа 36"/>
          <p:cNvGrpSpPr/>
          <p:nvPr/>
        </p:nvGrpSpPr>
        <p:grpSpPr>
          <a:xfrm>
            <a:off x="3651250" y="0"/>
            <a:ext cx="12420600" cy="13046075"/>
            <a:chOff x="3651250" y="-288925"/>
            <a:chExt cx="13106400" cy="11988651"/>
          </a:xfrm>
        </p:grpSpPr>
        <p:grpSp>
          <p:nvGrpSpPr>
            <p:cNvPr id="11" name="Группа 10"/>
            <p:cNvGrpSpPr/>
            <p:nvPr/>
          </p:nvGrpSpPr>
          <p:grpSpPr>
            <a:xfrm>
              <a:off x="3651250" y="-288925"/>
              <a:ext cx="13106400" cy="11988651"/>
              <a:chOff x="3982703" y="-412922"/>
              <a:chExt cx="13106400" cy="11988651"/>
            </a:xfrm>
          </p:grpSpPr>
          <p:pic>
            <p:nvPicPr>
              <p:cNvPr id="40" name="Рисунок 39" descr="Рисунок2.png"/>
              <p:cNvPicPr>
                <a:picLocks noChangeAspect="1"/>
              </p:cNvPicPr>
              <p:nvPr/>
            </p:nvPicPr>
            <p:blipFill>
              <a:blip r:embed="rId3" cstate="print"/>
              <a:stretch>
                <a:fillRect/>
              </a:stretch>
            </p:blipFill>
            <p:spPr>
              <a:xfrm>
                <a:off x="3982703" y="-412922"/>
                <a:ext cx="13106400" cy="11988651"/>
              </a:xfrm>
              <a:prstGeom prst="rect">
                <a:avLst/>
              </a:prstGeom>
            </p:spPr>
          </p:pic>
          <p:grpSp>
            <p:nvGrpSpPr>
              <p:cNvPr id="61" name="Группа 60"/>
              <p:cNvGrpSpPr/>
              <p:nvPr/>
            </p:nvGrpSpPr>
            <p:grpSpPr>
              <a:xfrm>
                <a:off x="6268703" y="4768678"/>
                <a:ext cx="8649401" cy="593944"/>
                <a:chOff x="6255230" y="4794766"/>
                <a:chExt cx="8649401" cy="593944"/>
              </a:xfrm>
            </p:grpSpPr>
            <p:sp>
              <p:nvSpPr>
                <p:cNvPr id="38" name="Прямоугольник 37"/>
                <p:cNvSpPr/>
                <p:nvPr/>
              </p:nvSpPr>
              <p:spPr>
                <a:xfrm>
                  <a:off x="6864830" y="4794766"/>
                  <a:ext cx="8039801" cy="593944"/>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ДЕРЖАТЬ В  СЕКРЕТЕ  РЕКВИЗИТЫ  КАРТОЧКИ  И  ВСЮ  ИНФОРМАЦИЮ,  СВЯЗАННУЮ С  НЕЙ</a:t>
                  </a:r>
                  <a:endParaRPr lang="ru-RU" b="1" dirty="0"/>
                </a:p>
              </p:txBody>
            </p:sp>
            <p:pic>
              <p:nvPicPr>
                <p:cNvPr id="39" name="Рисунок 38" descr="АДЫН.png"/>
                <p:cNvPicPr>
                  <a:picLocks noChangeAspect="1"/>
                </p:cNvPicPr>
                <p:nvPr/>
              </p:nvPicPr>
              <p:blipFill>
                <a:blip r:embed="rId4" cstate="print"/>
                <a:stretch>
                  <a:fillRect/>
                </a:stretch>
              </p:blipFill>
              <p:spPr>
                <a:xfrm>
                  <a:off x="6255230" y="4870966"/>
                  <a:ext cx="528257" cy="468723"/>
                </a:xfrm>
                <a:prstGeom prst="rect">
                  <a:avLst/>
                </a:prstGeom>
              </p:spPr>
            </p:pic>
          </p:grpSp>
          <p:grpSp>
            <p:nvGrpSpPr>
              <p:cNvPr id="60" name="Группа 59"/>
              <p:cNvGrpSpPr/>
              <p:nvPr/>
            </p:nvGrpSpPr>
            <p:grpSpPr>
              <a:xfrm>
                <a:off x="6234109" y="5483662"/>
                <a:ext cx="5618660" cy="501526"/>
                <a:chOff x="6296836" y="5357350"/>
                <a:chExt cx="5618660" cy="501526"/>
              </a:xfrm>
            </p:grpSpPr>
            <p:pic>
              <p:nvPicPr>
                <p:cNvPr id="41" name="Рисунок 40" descr="ДВА.png"/>
                <p:cNvPicPr>
                  <a:picLocks noChangeAspect="1"/>
                </p:cNvPicPr>
                <p:nvPr/>
              </p:nvPicPr>
              <p:blipFill>
                <a:blip r:embed="rId5" cstate="print"/>
                <a:stretch>
                  <a:fillRect/>
                </a:stretch>
              </p:blipFill>
              <p:spPr>
                <a:xfrm>
                  <a:off x="6296836" y="5357350"/>
                  <a:ext cx="562852" cy="501526"/>
                </a:xfrm>
                <a:prstGeom prst="rect">
                  <a:avLst/>
                </a:prstGeom>
              </p:spPr>
            </p:pic>
            <p:sp>
              <p:nvSpPr>
                <p:cNvPr id="43" name="Прямоугольник 42"/>
                <p:cNvSpPr/>
                <p:nvPr/>
              </p:nvSpPr>
              <p:spPr>
                <a:xfrm>
                  <a:off x="7020502" y="5482295"/>
                  <a:ext cx="4894994"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ХРАНИТЬ КАРТОЧКУ  В  НАДЕЖНОМ   МЕСТЕ</a:t>
                  </a:r>
                  <a:endParaRPr lang="ru-RU" b="1" dirty="0"/>
                </a:p>
              </p:txBody>
            </p:sp>
          </p:grpSp>
          <p:grpSp>
            <p:nvGrpSpPr>
              <p:cNvPr id="59" name="Группа 58"/>
              <p:cNvGrpSpPr/>
              <p:nvPr/>
            </p:nvGrpSpPr>
            <p:grpSpPr>
              <a:xfrm>
                <a:off x="6268703" y="6216479"/>
                <a:ext cx="5782170" cy="457587"/>
                <a:chOff x="6331430" y="6090167"/>
                <a:chExt cx="5782170" cy="457587"/>
              </a:xfrm>
            </p:grpSpPr>
            <p:pic>
              <p:nvPicPr>
                <p:cNvPr id="44" name="Рисунок 43" descr="ТРЫ.png"/>
                <p:cNvPicPr>
                  <a:picLocks noChangeAspect="1"/>
                </p:cNvPicPr>
                <p:nvPr/>
              </p:nvPicPr>
              <p:blipFill>
                <a:blip r:embed="rId6" cstate="print"/>
                <a:stretch>
                  <a:fillRect/>
                </a:stretch>
              </p:blipFill>
              <p:spPr>
                <a:xfrm>
                  <a:off x="6331430" y="6090167"/>
                  <a:ext cx="533399" cy="457587"/>
                </a:xfrm>
                <a:prstGeom prst="rect">
                  <a:avLst/>
                </a:prstGeom>
              </p:spPr>
            </p:pic>
            <p:sp>
              <p:nvSpPr>
                <p:cNvPr id="45" name="Прямоугольник 44"/>
                <p:cNvSpPr/>
                <p:nvPr/>
              </p:nvSpPr>
              <p:spPr>
                <a:xfrm>
                  <a:off x="6941030" y="6166366"/>
                  <a:ext cx="5172570"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УСТАНОВИТЬ  ЛИМИТЫ  И  СМС-ОПОВЕЩЕНИЕ</a:t>
                  </a:r>
                  <a:endParaRPr lang="ru-RU" b="1" dirty="0"/>
                </a:p>
              </p:txBody>
            </p:sp>
          </p:grpSp>
          <p:grpSp>
            <p:nvGrpSpPr>
              <p:cNvPr id="58" name="Группа 57"/>
              <p:cNvGrpSpPr/>
              <p:nvPr/>
            </p:nvGrpSpPr>
            <p:grpSpPr>
              <a:xfrm>
                <a:off x="6234109" y="6910560"/>
                <a:ext cx="8040736" cy="463745"/>
                <a:chOff x="6296836" y="6631848"/>
                <a:chExt cx="8040736" cy="463745"/>
              </a:xfrm>
            </p:grpSpPr>
            <p:pic>
              <p:nvPicPr>
                <p:cNvPr id="46" name="Рисунок 45" descr="ЧАТЫРЫ.png"/>
                <p:cNvPicPr>
                  <a:picLocks noChangeAspect="1"/>
                </p:cNvPicPr>
                <p:nvPr/>
              </p:nvPicPr>
              <p:blipFill>
                <a:blip r:embed="rId7" cstate="print"/>
                <a:stretch>
                  <a:fillRect/>
                </a:stretch>
              </p:blipFill>
              <p:spPr>
                <a:xfrm>
                  <a:off x="6296836" y="6631848"/>
                  <a:ext cx="536571" cy="463745"/>
                </a:xfrm>
                <a:prstGeom prst="rect">
                  <a:avLst/>
                </a:prstGeom>
              </p:spPr>
            </p:pic>
            <p:sp>
              <p:nvSpPr>
                <p:cNvPr id="47" name="Прямоугольник 46"/>
                <p:cNvSpPr/>
                <p:nvPr/>
              </p:nvSpPr>
              <p:spPr>
                <a:xfrm>
                  <a:off x="6880416" y="6736385"/>
                  <a:ext cx="7457156" cy="33939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В  СЛУЧАЕ  УТЕРИ  -  СРОЧНО ЗАБЛОКИРОВАТЬ  КАРТОЧКУ</a:t>
                  </a:r>
                  <a:endParaRPr lang="ru-RU" b="1" dirty="0"/>
                </a:p>
              </p:txBody>
            </p:sp>
          </p:grpSp>
          <p:grpSp>
            <p:nvGrpSpPr>
              <p:cNvPr id="57" name="Группа 56"/>
              <p:cNvGrpSpPr/>
              <p:nvPr/>
            </p:nvGrpSpPr>
            <p:grpSpPr>
              <a:xfrm>
                <a:off x="6234110" y="7561536"/>
                <a:ext cx="7156254" cy="513005"/>
                <a:chOff x="6296837" y="7130424"/>
                <a:chExt cx="7156254" cy="513005"/>
              </a:xfrm>
            </p:grpSpPr>
            <p:sp>
              <p:nvSpPr>
                <p:cNvPr id="49" name="Прямоугольник 48"/>
                <p:cNvSpPr/>
                <p:nvPr/>
              </p:nvSpPr>
              <p:spPr>
                <a:xfrm>
                  <a:off x="6870700" y="7206424"/>
                  <a:ext cx="6582391" cy="33939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ИМЕТЬ  РАЗНЫЕ КАРТОЧКИ  ДЛЯ  РАЗНЫХ  ЦЕЛЕЙ</a:t>
                  </a:r>
                  <a:endParaRPr lang="ru-RU" b="1" dirty="0"/>
                </a:p>
              </p:txBody>
            </p:sp>
            <p:pic>
              <p:nvPicPr>
                <p:cNvPr id="2057" name="Picture 9"/>
                <p:cNvPicPr>
                  <a:picLocks noChangeAspect="1" noChangeArrowheads="1"/>
                </p:cNvPicPr>
                <p:nvPr/>
              </p:nvPicPr>
              <p:blipFill>
                <a:blip r:embed="rId8" cstate="print"/>
                <a:srcRect/>
                <a:stretch>
                  <a:fillRect/>
                </a:stretch>
              </p:blipFill>
              <p:spPr bwMode="auto">
                <a:xfrm>
                  <a:off x="6296837" y="7130424"/>
                  <a:ext cx="613808" cy="513005"/>
                </a:xfrm>
                <a:prstGeom prst="rect">
                  <a:avLst/>
                </a:prstGeom>
                <a:noFill/>
                <a:ln w="9525">
                  <a:noFill/>
                  <a:miter lim="800000"/>
                  <a:headEnd/>
                  <a:tailEnd/>
                </a:ln>
              </p:spPr>
            </p:pic>
          </p:grpSp>
          <p:grpSp>
            <p:nvGrpSpPr>
              <p:cNvPr id="56" name="Группа 55"/>
              <p:cNvGrpSpPr/>
              <p:nvPr/>
            </p:nvGrpSpPr>
            <p:grpSpPr>
              <a:xfrm>
                <a:off x="6255523" y="8273878"/>
                <a:ext cx="8823396" cy="593944"/>
                <a:chOff x="6242050" y="8299966"/>
                <a:chExt cx="8823396" cy="593944"/>
              </a:xfrm>
            </p:grpSpPr>
            <p:pic>
              <p:nvPicPr>
                <p:cNvPr id="2058" name="Picture 10"/>
                <p:cNvPicPr>
                  <a:picLocks noChangeAspect="1" noChangeArrowheads="1"/>
                </p:cNvPicPr>
                <p:nvPr/>
              </p:nvPicPr>
              <p:blipFill>
                <a:blip r:embed="rId9" cstate="print"/>
                <a:srcRect/>
                <a:stretch>
                  <a:fillRect/>
                </a:stretch>
              </p:blipFill>
              <p:spPr bwMode="auto">
                <a:xfrm>
                  <a:off x="6242050" y="8321675"/>
                  <a:ext cx="621845" cy="542925"/>
                </a:xfrm>
                <a:prstGeom prst="rect">
                  <a:avLst/>
                </a:prstGeom>
                <a:noFill/>
                <a:ln w="9525">
                  <a:noFill/>
                  <a:miter lim="800000"/>
                  <a:headEnd/>
                  <a:tailEnd/>
                </a:ln>
              </p:spPr>
            </p:pic>
            <p:sp>
              <p:nvSpPr>
                <p:cNvPr id="55" name="Прямоугольник 54"/>
                <p:cNvSpPr/>
                <p:nvPr/>
              </p:nvSpPr>
              <p:spPr>
                <a:xfrm>
                  <a:off x="6788630" y="8299966"/>
                  <a:ext cx="8276816" cy="593944"/>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НЕ  ВЫПУСКАТЬ КАРТОЧКУ ИЗ ВИДУ ПРИ  ОПЛАТЕ.  </a:t>
                  </a:r>
                  <a:r>
                    <a:rPr lang="ru-RU" b="1" spc="-10" dirty="0" smtClean="0">
                      <a:solidFill>
                        <a:srgbClr val="4C6092"/>
                      </a:solidFill>
                      <a:latin typeface="Corbel" panose="020B0503020204020204" pitchFamily="34" charset="0"/>
                    </a:rPr>
                    <a:t>ПОЛЬЗОВАТЬСЯ  БАНКОМАТАМИ, РАСПОЛОЖЕННЫМИ НА ОХРАНЯЕМОЙ ТЕРРИТОРИИ </a:t>
                  </a:r>
                  <a:endParaRPr lang="ru-RU" b="1" dirty="0"/>
                </a:p>
              </p:txBody>
            </p:sp>
          </p:grpSp>
          <p:sp>
            <p:nvSpPr>
              <p:cNvPr id="67" name="Прямоугольник 66"/>
              <p:cNvSpPr/>
              <p:nvPr/>
            </p:nvSpPr>
            <p:spPr>
              <a:xfrm>
                <a:off x="9181085" y="3930478"/>
                <a:ext cx="2397550" cy="692935"/>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pic>
            <p:nvPicPr>
              <p:cNvPr id="5" name="Рисунок 4"/>
              <p:cNvPicPr>
                <a:picLocks noChangeAspect="1"/>
              </p:cNvPicPr>
              <p:nvPr/>
            </p:nvPicPr>
            <p:blipFill>
              <a:blip r:embed="rId10" cstate="print"/>
              <a:stretch>
                <a:fillRect/>
              </a:stretch>
            </p:blipFill>
            <p:spPr>
              <a:xfrm>
                <a:off x="3982703" y="7664278"/>
                <a:ext cx="1600200" cy="1416971"/>
              </a:xfrm>
              <a:prstGeom prst="rect">
                <a:avLst/>
              </a:prstGeom>
            </p:spPr>
          </p:pic>
        </p:grpSp>
        <p:pic>
          <p:nvPicPr>
            <p:cNvPr id="2056" name="Picture 8" descr="C:\Users\sakovich\Downloads\icons8-пароль-64.png"/>
            <p:cNvPicPr>
              <a:picLocks noChangeAspect="1" noChangeArrowheads="1"/>
            </p:cNvPicPr>
            <p:nvPr/>
          </p:nvPicPr>
          <p:blipFill>
            <a:blip r:embed="rId11" cstate="print"/>
            <a:srcRect/>
            <a:stretch>
              <a:fillRect/>
            </a:stretch>
          </p:blipFill>
          <p:spPr bwMode="auto">
            <a:xfrm>
              <a:off x="4184651" y="8169275"/>
              <a:ext cx="685800" cy="628507"/>
            </a:xfrm>
            <a:prstGeom prst="rect">
              <a:avLst/>
            </a:prstGeom>
            <a:noFill/>
          </p:spPr>
        </p:pic>
      </p:grpSp>
      <p:pic>
        <p:nvPicPr>
          <p:cNvPr id="4" name="Рисунок 3" descr="ПАЦАНТРЭ.png"/>
          <p:cNvPicPr>
            <a:picLocks noChangeAspect="1"/>
          </p:cNvPicPr>
          <p:nvPr/>
        </p:nvPicPr>
        <p:blipFill>
          <a:blip r:embed="rId12" cstate="print"/>
          <a:stretch>
            <a:fillRect/>
          </a:stretch>
        </p:blipFill>
        <p:spPr>
          <a:xfrm>
            <a:off x="603250" y="1768475"/>
            <a:ext cx="4709150" cy="9220200"/>
          </a:xfrm>
          <a:prstGeom prst="rect">
            <a:avLst/>
          </a:prstGeom>
        </p:spPr>
      </p:pic>
      <p:sp>
        <p:nvSpPr>
          <p:cNvPr id="7" name="object 3"/>
          <p:cNvSpPr/>
          <p:nvPr/>
        </p:nvSpPr>
        <p:spPr>
          <a:xfrm>
            <a:off x="17334428" y="663398"/>
            <a:ext cx="2202094" cy="1419626"/>
          </a:xfrm>
          <a:prstGeom prst="rect">
            <a:avLst/>
          </a:prstGeom>
          <a:blipFill>
            <a:blip r:embed="rId13"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2996942" y="455468"/>
            <a:ext cx="15051098" cy="1738938"/>
          </a:xfrm>
        </p:spPr>
        <p:txBody>
          <a:bodyPr/>
          <a:lstStyle/>
          <a:p>
            <a:pPr algn="ctr"/>
            <a:r>
              <a:rPr lang="ru-RU" dirty="0" smtClean="0"/>
              <a:t>ПРАВИЛА БЕЗОПАСНОГО</a:t>
            </a:r>
            <a:br>
              <a:rPr lang="ru-RU" dirty="0" smtClean="0"/>
            </a:br>
            <a:r>
              <a:rPr lang="ru-RU" dirty="0" smtClean="0"/>
              <a:t> </a:t>
            </a:r>
            <a:r>
              <a:rPr lang="ru-RU" smtClean="0"/>
              <a:t>ИСПОЛЬЗОВАНИЯ </a:t>
            </a:r>
            <a:r>
              <a:rPr lang="ru-RU" smtClean="0"/>
              <a:t>КАРТОЧКИ</a:t>
            </a:r>
            <a:endParaRPr lang="ru-RU" dirty="0"/>
          </a:p>
        </p:txBody>
      </p:sp>
      <p:pic>
        <p:nvPicPr>
          <p:cNvPr id="10" name="Рисунок 9"/>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15732581" y="2382116"/>
            <a:ext cx="4489450" cy="9135917"/>
          </a:xfrm>
          <a:prstGeom prst="rect">
            <a:avLst/>
          </a:prstGeom>
        </p:spPr>
      </p:pic>
      <p:grpSp>
        <p:nvGrpSpPr>
          <p:cNvPr id="65" name="Группа 64"/>
          <p:cNvGrpSpPr/>
          <p:nvPr/>
        </p:nvGrpSpPr>
        <p:grpSpPr>
          <a:xfrm>
            <a:off x="13481050" y="7864475"/>
            <a:ext cx="4153289" cy="3752971"/>
            <a:chOff x="14014450" y="8016875"/>
            <a:chExt cx="3436434" cy="3048000"/>
          </a:xfrm>
        </p:grpSpPr>
        <p:pic>
          <p:nvPicPr>
            <p:cNvPr id="35" name="Picture 2" descr="C:\Users\sakovich\Downloads\kisspng-black-cat-silhouette-wedding-cake-topper-clip-art-animal-silhouettes-5ad371639fbc85.2820020115238065636543.png"/>
            <p:cNvPicPr>
              <a:picLocks noChangeAspect="1" noChangeArrowheads="1"/>
            </p:cNvPicPr>
            <p:nvPr/>
          </p:nvPicPr>
          <p:blipFill>
            <a:blip r:embed="rId15" cstate="print"/>
            <a:srcRect/>
            <a:stretch>
              <a:fillRect/>
            </a:stretch>
          </p:blipFill>
          <p:spPr bwMode="auto">
            <a:xfrm flipH="1">
              <a:off x="14014450" y="8016875"/>
              <a:ext cx="3436434" cy="3048000"/>
            </a:xfrm>
            <a:prstGeom prst="rect">
              <a:avLst/>
            </a:prstGeom>
            <a:noFill/>
          </p:spPr>
        </p:pic>
        <p:pic>
          <p:nvPicPr>
            <p:cNvPr id="64" name="Рисунок 63"/>
            <p:cNvPicPr>
              <a:picLocks noChangeAspect="1"/>
            </p:cNvPicPr>
            <p:nvPr/>
          </p:nvPicPr>
          <p:blipFill>
            <a:blip r:embed="rId16" cstate="print">
              <a:extLst>
                <a:ext uri="{28A0092B-C50C-407E-A947-70E740481C1C}">
                  <a14:useLocalDpi xmlns="" xmlns:a14="http://schemas.microsoft.com/office/drawing/2010/main" val="0"/>
                </a:ext>
              </a:extLst>
            </a:blip>
            <a:stretch>
              <a:fillRect/>
            </a:stretch>
          </p:blipFill>
          <p:spPr>
            <a:xfrm rot="1063582" flipV="1">
              <a:off x="14795166" y="8500791"/>
              <a:ext cx="228446" cy="339600"/>
            </a:xfrm>
            <a:prstGeom prst="rect">
              <a:avLst/>
            </a:prstGeom>
          </p:spPr>
        </p:pic>
      </p:grpSp>
      <p:pic>
        <p:nvPicPr>
          <p:cNvPr id="36" name="Рисунок 35"/>
          <p:cNvPicPr>
            <a:picLocks noChangeAspect="1"/>
          </p:cNvPicPr>
          <p:nvPr/>
        </p:nvPicPr>
        <p:blipFill>
          <a:blip r:embed="rId17" cstate="print">
            <a:extLst>
              <a:ext uri="{28A0092B-C50C-407E-A947-70E740481C1C}">
                <a14:useLocalDpi xmlns="" xmlns:a14="http://schemas.microsoft.com/office/drawing/2010/main" val="0"/>
              </a:ext>
            </a:extLst>
          </a:blip>
          <a:stretch>
            <a:fillRect/>
          </a:stretch>
        </p:blipFill>
        <p:spPr>
          <a:xfrm>
            <a:off x="14547850" y="3521075"/>
            <a:ext cx="1485084" cy="1104522"/>
          </a:xfrm>
          <a:prstGeom prst="rect">
            <a:avLst/>
          </a:prstGeom>
        </p:spPr>
      </p:pic>
      <p:pic>
        <p:nvPicPr>
          <p:cNvPr id="34" name="Рисунок 33" descr="САБАКА.png"/>
          <p:cNvPicPr>
            <a:picLocks noChangeAspect="1"/>
          </p:cNvPicPr>
          <p:nvPr/>
        </p:nvPicPr>
        <p:blipFill>
          <a:blip r:embed="rId18" cstate="print"/>
          <a:stretch>
            <a:fillRect/>
          </a:stretch>
        </p:blipFill>
        <p:spPr>
          <a:xfrm flipH="1">
            <a:off x="-2013213" y="3902075"/>
            <a:ext cx="7165854" cy="1082797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027349" y="-948282"/>
            <a:ext cx="13350894" cy="13350894"/>
          </a:xfrm>
          <a:prstGeom prst="rect">
            <a:avLst/>
          </a:prstGeom>
        </p:spPr>
      </p:pic>
      <p:pic>
        <p:nvPicPr>
          <p:cNvPr id="11" name="Рисунок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5244664" y="10607674"/>
            <a:ext cx="734214" cy="721009"/>
          </a:xfrm>
          <a:prstGeom prst="rect">
            <a:avLst/>
          </a:prstGeom>
        </p:spPr>
      </p:pic>
      <p:pic>
        <p:nvPicPr>
          <p:cNvPr id="10" name="Рисунок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5691560" y="9159875"/>
            <a:ext cx="749164" cy="735690"/>
          </a:xfrm>
          <a:prstGeom prst="rect">
            <a:avLst/>
          </a:prstGeom>
        </p:spPr>
      </p:pic>
      <p:pic>
        <p:nvPicPr>
          <p:cNvPr id="9" name="Рисунок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5233650" y="7483475"/>
            <a:ext cx="749184" cy="735710"/>
          </a:xfrm>
          <a:prstGeom prst="rect">
            <a:avLst/>
          </a:prstGeom>
        </p:spPr>
      </p:pic>
      <p:pic>
        <p:nvPicPr>
          <p:cNvPr id="13" name="Рисунок 1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5157450" y="4511675"/>
            <a:ext cx="778147" cy="764152"/>
          </a:xfrm>
          <a:prstGeom prst="rect">
            <a:avLst/>
          </a:prstGeom>
        </p:spPr>
      </p:pic>
      <p:pic>
        <p:nvPicPr>
          <p:cNvPr id="3" name="Рисунок 2"/>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10158354" y="4648578"/>
            <a:ext cx="5980100" cy="6384905"/>
          </a:xfrm>
          <a:prstGeom prst="rect">
            <a:avLst/>
          </a:prstGeom>
        </p:spPr>
      </p:pic>
      <p:sp>
        <p:nvSpPr>
          <p:cNvPr id="2" name="Заголовок 1"/>
          <p:cNvSpPr>
            <a:spLocks noGrp="1"/>
          </p:cNvSpPr>
          <p:nvPr>
            <p:ph type="title"/>
          </p:nvPr>
        </p:nvSpPr>
        <p:spPr>
          <a:xfrm>
            <a:off x="6546850" y="3216275"/>
            <a:ext cx="6019800" cy="1738938"/>
          </a:xfrm>
        </p:spPr>
        <p:txBody>
          <a:bodyPr/>
          <a:lstStyle/>
          <a:p>
            <a:pPr algn="ctr"/>
            <a:r>
              <a:rPr lang="ru-RU" dirty="0" smtClean="0"/>
              <a:t>ПЛАТЕЖИ В ИНТЕРНЕТЕ</a:t>
            </a:r>
            <a:endParaRPr lang="ru-RU" dirty="0"/>
          </a:p>
        </p:txBody>
      </p:sp>
      <p:pic>
        <p:nvPicPr>
          <p:cNvPr id="7" name="Рисунок 6"/>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flipH="1">
            <a:off x="1822450" y="5807075"/>
            <a:ext cx="5967305" cy="4719958"/>
          </a:xfrm>
          <a:prstGeom prst="rect">
            <a:avLst/>
          </a:prstGeom>
        </p:spPr>
      </p:pic>
      <p:pic>
        <p:nvPicPr>
          <p:cNvPr id="8" name="Рисунок 7"/>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15484453" y="5883275"/>
            <a:ext cx="734822" cy="721606"/>
          </a:xfrm>
          <a:prstGeom prst="rect">
            <a:avLst/>
          </a:prstGeom>
        </p:spPr>
      </p:pic>
      <p:pic>
        <p:nvPicPr>
          <p:cNvPr id="4" name="Рисунок 3"/>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9297240" y="6148768"/>
            <a:ext cx="1242649" cy="2254010"/>
          </a:xfrm>
          <a:prstGeom prst="rect">
            <a:avLst/>
          </a:prstGeom>
        </p:spPr>
      </p:pic>
      <p:sp>
        <p:nvSpPr>
          <p:cNvPr id="14" name="object 3"/>
          <p:cNvSpPr/>
          <p:nvPr/>
        </p:nvSpPr>
        <p:spPr>
          <a:xfrm>
            <a:off x="17595850" y="244475"/>
            <a:ext cx="2318822" cy="1486077"/>
          </a:xfrm>
          <a:prstGeom prst="rect">
            <a:avLst/>
          </a:prstGeom>
          <a:blipFill>
            <a:blip r:embed="rId11" cstate="print"/>
            <a:stretch>
              <a:fillRect/>
            </a:stretch>
          </a:blipFill>
        </p:spPr>
        <p:txBody>
          <a:bodyPr wrap="square" lIns="0" tIns="0" rIns="0" bIns="0" rtlCol="0"/>
          <a:lstStyle/>
          <a:p>
            <a:endParaRPr/>
          </a:p>
        </p:txBody>
      </p:sp>
      <p:pic>
        <p:nvPicPr>
          <p:cNvPr id="15" name="Рисунок 14" descr="КЫС.png"/>
          <p:cNvPicPr>
            <a:picLocks noChangeAspect="1"/>
          </p:cNvPicPr>
          <p:nvPr/>
        </p:nvPicPr>
        <p:blipFill>
          <a:blip r:embed="rId12" cstate="print"/>
          <a:stretch>
            <a:fillRect/>
          </a:stretch>
        </p:blipFill>
        <p:spPr>
          <a:xfrm>
            <a:off x="13328650" y="1158875"/>
            <a:ext cx="2008636" cy="4099568"/>
          </a:xfrm>
          <a:prstGeom prst="rect">
            <a:avLst/>
          </a:prstGeom>
        </p:spPr>
      </p:pic>
    </p:spTree>
    <p:extLst>
      <p:ext uri="{BB962C8B-B14F-4D97-AF65-F5344CB8AC3E}">
        <p14:creationId xmlns="" xmlns:p14="http://schemas.microsoft.com/office/powerpoint/2010/main" val="2455994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4"/>
          <p:cNvSpPr/>
          <p:nvPr/>
        </p:nvSpPr>
        <p:spPr>
          <a:xfrm>
            <a:off x="15767050" y="9159875"/>
            <a:ext cx="38862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34" name="object 4"/>
          <p:cNvSpPr/>
          <p:nvPr/>
        </p:nvSpPr>
        <p:spPr>
          <a:xfrm>
            <a:off x="1289050" y="9159875"/>
            <a:ext cx="39624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25" name="object 27"/>
          <p:cNvSpPr txBox="1"/>
          <p:nvPr/>
        </p:nvSpPr>
        <p:spPr>
          <a:xfrm>
            <a:off x="8909050" y="2530475"/>
            <a:ext cx="2294890" cy="1366400"/>
          </a:xfrm>
          <a:prstGeom prst="rect">
            <a:avLst/>
          </a:prstGeom>
        </p:spPr>
        <p:txBody>
          <a:bodyPr vert="horz" wrap="square" lIns="0" tIns="12065" rIns="0" bIns="0" rtlCol="0">
            <a:spAutoFit/>
          </a:bodyPr>
          <a:lstStyle/>
          <a:p>
            <a:pPr marL="222885" marR="395605">
              <a:lnSpc>
                <a:spcPct val="100000"/>
              </a:lnSpc>
              <a:spcBef>
                <a:spcPts val="95"/>
              </a:spcBef>
            </a:pPr>
            <a:r>
              <a:rPr lang="ru-RU" sz="8800" b="1" spc="-5" dirty="0" smtClean="0">
                <a:solidFill>
                  <a:srgbClr val="4C6092"/>
                </a:solidFill>
                <a:latin typeface="Franklin Gothic Heavy"/>
                <a:cs typeface="Franklin Gothic Heavy"/>
              </a:rPr>
              <a:t>%</a:t>
            </a:r>
            <a:endParaRPr sz="8800" dirty="0">
              <a:latin typeface="Franklin Gothic Heavy"/>
              <a:cs typeface="Franklin Gothic Heavy"/>
            </a:endParaRPr>
          </a:p>
        </p:txBody>
      </p:sp>
      <p:grpSp>
        <p:nvGrpSpPr>
          <p:cNvPr id="33" name="Группа 32"/>
          <p:cNvGrpSpPr/>
          <p:nvPr/>
        </p:nvGrpSpPr>
        <p:grpSpPr>
          <a:xfrm>
            <a:off x="3956050" y="1616075"/>
            <a:ext cx="12601594" cy="7026641"/>
            <a:chOff x="3729561" y="857980"/>
            <a:chExt cx="11829122" cy="6396895"/>
          </a:xfrm>
        </p:grpSpPr>
        <p:grpSp>
          <p:nvGrpSpPr>
            <p:cNvPr id="30" name="Группа 29"/>
            <p:cNvGrpSpPr/>
            <p:nvPr/>
          </p:nvGrpSpPr>
          <p:grpSpPr>
            <a:xfrm>
              <a:off x="3729561" y="857980"/>
              <a:ext cx="11829122" cy="6396895"/>
              <a:chOff x="3729561" y="857980"/>
              <a:chExt cx="11829122" cy="6396895"/>
            </a:xfrm>
          </p:grpSpPr>
          <p:pic>
            <p:nvPicPr>
              <p:cNvPr id="16" name="Рисунок 15" descr="КНП.png"/>
              <p:cNvPicPr>
                <a:picLocks noChangeAspect="1"/>
              </p:cNvPicPr>
              <p:nvPr/>
            </p:nvPicPr>
            <p:blipFill>
              <a:blip r:embed="rId3" cstate="print"/>
              <a:stretch>
                <a:fillRect/>
              </a:stretch>
            </p:blipFill>
            <p:spPr>
              <a:xfrm>
                <a:off x="11862251" y="4187776"/>
                <a:ext cx="3633987" cy="2968443"/>
              </a:xfrm>
              <a:prstGeom prst="rect">
                <a:avLst/>
              </a:prstGeom>
            </p:spPr>
          </p:pic>
          <p:pic>
            <p:nvPicPr>
              <p:cNvPr id="5" name="Рисунок 4" descr="КММ.png"/>
              <p:cNvPicPr>
                <a:picLocks noChangeAspect="1"/>
              </p:cNvPicPr>
              <p:nvPr/>
            </p:nvPicPr>
            <p:blipFill>
              <a:blip r:embed="rId4" cstate="print"/>
              <a:stretch>
                <a:fillRect/>
              </a:stretch>
            </p:blipFill>
            <p:spPr>
              <a:xfrm>
                <a:off x="7461250" y="2987675"/>
                <a:ext cx="3973372" cy="3212602"/>
              </a:xfrm>
              <a:prstGeom prst="rect">
                <a:avLst/>
              </a:prstGeom>
            </p:spPr>
          </p:pic>
          <p:pic>
            <p:nvPicPr>
              <p:cNvPr id="10" name="Рисунок 9" descr="СТРЕЛКА.png"/>
              <p:cNvPicPr>
                <a:picLocks noChangeAspect="1"/>
              </p:cNvPicPr>
              <p:nvPr/>
            </p:nvPicPr>
            <p:blipFill>
              <a:blip r:embed="rId5" cstate="print"/>
              <a:stretch>
                <a:fillRect/>
              </a:stretch>
            </p:blipFill>
            <p:spPr>
              <a:xfrm>
                <a:off x="3729561" y="2336783"/>
                <a:ext cx="3471682" cy="2415173"/>
              </a:xfrm>
              <a:prstGeom prst="rect">
                <a:avLst/>
              </a:prstGeom>
            </p:spPr>
          </p:pic>
          <p:sp>
            <p:nvSpPr>
              <p:cNvPr id="26" name="object 27"/>
              <p:cNvSpPr txBox="1"/>
              <p:nvPr/>
            </p:nvSpPr>
            <p:spPr>
              <a:xfrm>
                <a:off x="8593531" y="1898541"/>
                <a:ext cx="2667000" cy="843180"/>
              </a:xfrm>
              <a:prstGeom prst="rect">
                <a:avLst/>
              </a:prstGeom>
            </p:spPr>
            <p:txBody>
              <a:bodyPr vert="horz" wrap="square" lIns="0" tIns="12065" rIns="0" bIns="0" rtlCol="0">
                <a:spAutoFit/>
              </a:bodyPr>
              <a:lstStyle/>
              <a:p>
                <a:pPr marL="222885" marR="395605">
                  <a:lnSpc>
                    <a:spcPct val="100000"/>
                  </a:lnSpc>
                  <a:spcBef>
                    <a:spcPts val="95"/>
                  </a:spcBef>
                </a:pPr>
                <a:r>
                  <a:rPr lang="ru-RU" sz="5400" b="1" spc="-5" dirty="0" smtClean="0">
                    <a:solidFill>
                      <a:schemeClr val="bg1"/>
                    </a:solidFill>
                    <a:latin typeface="Franklin Gothic Heavy"/>
                    <a:cs typeface="Franklin Gothic Heavy"/>
                  </a:rPr>
                  <a:t>%</a:t>
                </a:r>
                <a:endParaRPr sz="5400" dirty="0">
                  <a:solidFill>
                    <a:schemeClr val="bg1"/>
                  </a:solidFill>
                  <a:latin typeface="Franklin Gothic Heavy"/>
                  <a:cs typeface="Franklin Gothic Heavy"/>
                </a:endParaRPr>
              </a:p>
            </p:txBody>
          </p:sp>
          <p:pic>
            <p:nvPicPr>
              <p:cNvPr id="9" name="Рисунок 8" descr="ТЕЛЕГА.png"/>
              <p:cNvPicPr>
                <a:picLocks noChangeAspect="1"/>
              </p:cNvPicPr>
              <p:nvPr/>
            </p:nvPicPr>
            <p:blipFill>
              <a:blip r:embed="rId6" cstate="print"/>
              <a:stretch>
                <a:fillRect/>
              </a:stretch>
            </p:blipFill>
            <p:spPr>
              <a:xfrm flipH="1">
                <a:off x="12506012" y="3979664"/>
                <a:ext cx="1404927" cy="1360754"/>
              </a:xfrm>
              <a:prstGeom prst="rect">
                <a:avLst/>
              </a:prstGeom>
            </p:spPr>
          </p:pic>
          <p:sp>
            <p:nvSpPr>
              <p:cNvPr id="17" name="object 27"/>
              <p:cNvSpPr txBox="1"/>
              <p:nvPr/>
            </p:nvSpPr>
            <p:spPr>
              <a:xfrm>
                <a:off x="12434483" y="5367079"/>
                <a:ext cx="3124200" cy="381515"/>
              </a:xfrm>
              <a:prstGeom prst="rect">
                <a:avLst/>
              </a:prstGeom>
            </p:spPr>
            <p:txBody>
              <a:bodyPr vert="horz" wrap="square" lIns="0" tIns="12065" rIns="0" bIns="0" rtlCol="0">
                <a:spAutoFit/>
              </a:bodyPr>
              <a:lstStyle/>
              <a:p>
                <a:pPr marL="222885" marR="395605">
                  <a:lnSpc>
                    <a:spcPct val="100000"/>
                  </a:lnSpc>
                  <a:spcBef>
                    <a:spcPts val="95"/>
                  </a:spcBef>
                </a:pPr>
                <a:r>
                  <a:rPr lang="ru-RU" sz="2400" b="1" spc="-5" dirty="0" smtClean="0">
                    <a:solidFill>
                      <a:schemeClr val="bg1"/>
                    </a:solidFill>
                    <a:latin typeface="Franklin Gothic Heavy"/>
                    <a:cs typeface="Franklin Gothic Heavy"/>
                  </a:rPr>
                  <a:t>КУПИТЬ</a:t>
                </a:r>
                <a:endParaRPr sz="2400" dirty="0">
                  <a:solidFill>
                    <a:schemeClr val="bg1"/>
                  </a:solidFill>
                  <a:latin typeface="Franklin Gothic Heavy"/>
                  <a:cs typeface="Franklin Gothic Heavy"/>
                </a:endParaRPr>
              </a:p>
            </p:txBody>
          </p:sp>
          <p:pic>
            <p:nvPicPr>
              <p:cNvPr id="6" name="Рисунок 5"/>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flipH="1">
                <a:off x="10953987" y="857980"/>
                <a:ext cx="2379683" cy="2439358"/>
              </a:xfrm>
              <a:prstGeom prst="rect">
                <a:avLst/>
              </a:prstGeom>
            </p:spPr>
          </p:pic>
          <p:pic>
            <p:nvPicPr>
              <p:cNvPr id="11" name="Рисунок 10"/>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5567232" y="5432957"/>
                <a:ext cx="1614677" cy="1614677"/>
              </a:xfrm>
              <a:prstGeom prst="rect">
                <a:avLst/>
              </a:prstGeom>
            </p:spPr>
          </p:pic>
          <p:pic>
            <p:nvPicPr>
              <p:cNvPr id="36" name="Рисунок 35" descr="КК.png"/>
              <p:cNvPicPr>
                <a:picLocks noChangeAspect="1"/>
              </p:cNvPicPr>
              <p:nvPr/>
            </p:nvPicPr>
            <p:blipFill>
              <a:blip r:embed="rId9" cstate="print"/>
              <a:stretch>
                <a:fillRect/>
              </a:stretch>
            </p:blipFill>
            <p:spPr>
              <a:xfrm>
                <a:off x="8604250" y="6188075"/>
                <a:ext cx="1659743" cy="1066800"/>
              </a:xfrm>
              <a:prstGeom prst="rect">
                <a:avLst/>
              </a:prstGeom>
            </p:spPr>
          </p:pic>
        </p:grpSp>
        <p:pic>
          <p:nvPicPr>
            <p:cNvPr id="28" name="Рисунок 27" descr="ТЕЕЕЛ.png"/>
            <p:cNvPicPr>
              <a:picLocks noChangeAspect="1"/>
            </p:cNvPicPr>
            <p:nvPr/>
          </p:nvPicPr>
          <p:blipFill>
            <a:blip r:embed="rId10" cstate="print"/>
            <a:stretch>
              <a:fillRect/>
            </a:stretch>
          </p:blipFill>
          <p:spPr>
            <a:xfrm>
              <a:off x="10355504" y="3876811"/>
              <a:ext cx="1190043" cy="2746093"/>
            </a:xfrm>
            <a:prstGeom prst="rect">
              <a:avLst/>
            </a:prstGeom>
          </p:spPr>
        </p:pic>
      </p:grpSp>
      <p:sp>
        <p:nvSpPr>
          <p:cNvPr id="2" name="Заголовок 1"/>
          <p:cNvSpPr>
            <a:spLocks noGrp="1"/>
          </p:cNvSpPr>
          <p:nvPr>
            <p:ph type="title"/>
          </p:nvPr>
        </p:nvSpPr>
        <p:spPr>
          <a:xfrm>
            <a:off x="6242050" y="549275"/>
            <a:ext cx="7818448" cy="869469"/>
          </a:xfrm>
        </p:spPr>
        <p:txBody>
          <a:bodyPr/>
          <a:lstStyle/>
          <a:p>
            <a:r>
              <a:rPr lang="ru-RU" dirty="0" smtClean="0"/>
              <a:t>БАНК БЕЗ ОЧЕРЕДЕЙ</a:t>
            </a:r>
            <a:endParaRPr lang="ru-RU" dirty="0"/>
          </a:p>
        </p:txBody>
      </p:sp>
      <p:sp>
        <p:nvSpPr>
          <p:cNvPr id="4" name="object 3"/>
          <p:cNvSpPr/>
          <p:nvPr/>
        </p:nvSpPr>
        <p:spPr>
          <a:xfrm>
            <a:off x="17334428" y="663398"/>
            <a:ext cx="2202094" cy="1419626"/>
          </a:xfrm>
          <a:prstGeom prst="rect">
            <a:avLst/>
          </a:prstGeom>
          <a:blipFill>
            <a:blip r:embed="rId11" cstate="print"/>
            <a:stretch>
              <a:fillRect/>
            </a:stretch>
          </a:blipFill>
        </p:spPr>
        <p:txBody>
          <a:bodyPr wrap="square" lIns="0" tIns="0" rIns="0" bIns="0" rtlCol="0"/>
          <a:lstStyle/>
          <a:p>
            <a:endParaRPr/>
          </a:p>
        </p:txBody>
      </p:sp>
      <p:pic>
        <p:nvPicPr>
          <p:cNvPr id="8" name="Рисунок 7" descr="МИР.png"/>
          <p:cNvPicPr>
            <a:picLocks noChangeAspect="1"/>
          </p:cNvPicPr>
          <p:nvPr/>
        </p:nvPicPr>
        <p:blipFill>
          <a:blip r:embed="rId12" cstate="print"/>
          <a:stretch>
            <a:fillRect/>
          </a:stretch>
        </p:blipFill>
        <p:spPr>
          <a:xfrm>
            <a:off x="9349461" y="5489978"/>
            <a:ext cx="1309262" cy="1274067"/>
          </a:xfrm>
          <a:prstGeom prst="rect">
            <a:avLst/>
          </a:prstGeom>
        </p:spPr>
      </p:pic>
      <p:sp>
        <p:nvSpPr>
          <p:cNvPr id="13" name="object 27"/>
          <p:cNvSpPr txBox="1"/>
          <p:nvPr/>
        </p:nvSpPr>
        <p:spPr>
          <a:xfrm>
            <a:off x="8920859" y="4750167"/>
            <a:ext cx="3491260" cy="750847"/>
          </a:xfrm>
          <a:prstGeom prst="rect">
            <a:avLst/>
          </a:prstGeom>
        </p:spPr>
        <p:txBody>
          <a:bodyPr vert="horz" wrap="square" lIns="0" tIns="12065" rIns="0" bIns="0" rtlCol="0">
            <a:spAutoFit/>
          </a:bodyPr>
          <a:lstStyle/>
          <a:p>
            <a:pPr marL="222885" marR="395605">
              <a:lnSpc>
                <a:spcPct val="100000"/>
              </a:lnSpc>
              <a:spcBef>
                <a:spcPts val="95"/>
              </a:spcBef>
            </a:pPr>
            <a:r>
              <a:rPr lang="ru-RU" sz="4800" b="1" spc="-5" dirty="0" smtClean="0">
                <a:solidFill>
                  <a:srgbClr val="4C6092"/>
                </a:solidFill>
                <a:latin typeface="Franklin Gothic Heavy"/>
                <a:cs typeface="Franklin Gothic Heavy"/>
              </a:rPr>
              <a:t>БАНК</a:t>
            </a:r>
            <a:endParaRPr sz="4800" dirty="0">
              <a:latin typeface="Franklin Gothic Heavy"/>
              <a:cs typeface="Franklin Gothic Heavy"/>
            </a:endParaRPr>
          </a:p>
        </p:txBody>
      </p:sp>
      <p:pic>
        <p:nvPicPr>
          <p:cNvPr id="15" name="Рисунок 14"/>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a:xfrm>
            <a:off x="95113" y="2835275"/>
            <a:ext cx="3286276" cy="2693786"/>
          </a:xfrm>
          <a:prstGeom prst="rect">
            <a:avLst/>
          </a:prstGeom>
        </p:spPr>
      </p:pic>
      <p:grpSp>
        <p:nvGrpSpPr>
          <p:cNvPr id="7" name="Группа 29"/>
          <p:cNvGrpSpPr/>
          <p:nvPr/>
        </p:nvGrpSpPr>
        <p:grpSpPr>
          <a:xfrm>
            <a:off x="1670050" y="10150475"/>
            <a:ext cx="16787663" cy="831628"/>
            <a:chOff x="4032249" y="10150475"/>
            <a:chExt cx="16787663" cy="831628"/>
          </a:xfrm>
        </p:grpSpPr>
        <p:sp>
          <p:nvSpPr>
            <p:cNvPr id="31" name="Прямоугольник 30"/>
            <p:cNvSpPr/>
            <p:nvPr/>
          </p:nvSpPr>
          <p:spPr>
            <a:xfrm>
              <a:off x="4032250" y="10304679"/>
              <a:ext cx="15755532"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ЦИФРОВЫЕ ТЕХНОЛОГИИ ДАЮТ НАМ БОЛЬШЕ ВОЗМОЖНОСТЕЙ И СВОБОДНОГО ВРЕМЕНИ</a:t>
              </a:r>
              <a:endParaRPr lang="ru-RU" sz="2800" spc="-10" dirty="0">
                <a:solidFill>
                  <a:srgbClr val="4C6092"/>
                </a:solidFill>
                <a:latin typeface="Corbel" panose="020B0503020204020204" pitchFamily="34" charset="0"/>
                <a:cs typeface="Franklin Gothic Heavy"/>
                <a:sym typeface="Arial" charset="0"/>
              </a:endParaRPr>
            </a:p>
          </p:txBody>
        </p:sp>
        <p:sp>
          <p:nvSpPr>
            <p:cNvPr id="32" name="Скругленный прямоугольник 31"/>
            <p:cNvSpPr/>
            <p:nvPr/>
          </p:nvSpPr>
          <p:spPr>
            <a:xfrm>
              <a:off x="4032249" y="10150475"/>
              <a:ext cx="16787663"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5122" name="Picture 2" descr="F:\Презентация\ПНГ\в пиж.png"/>
          <p:cNvPicPr>
            <a:picLocks noChangeAspect="1" noChangeArrowheads="1"/>
          </p:cNvPicPr>
          <p:nvPr/>
        </p:nvPicPr>
        <p:blipFill>
          <a:blip r:embed="rId14" cstate="print"/>
          <a:srcRect/>
          <a:stretch>
            <a:fillRect/>
          </a:stretch>
        </p:blipFill>
        <p:spPr bwMode="auto">
          <a:xfrm>
            <a:off x="1822450" y="1235075"/>
            <a:ext cx="3468263" cy="8566721"/>
          </a:xfrm>
          <a:prstGeom prst="rect">
            <a:avLst/>
          </a:prstGeom>
          <a:noFill/>
        </p:spPr>
      </p:pic>
      <p:pic>
        <p:nvPicPr>
          <p:cNvPr id="1026" name="Picture 2" descr="C:\Users\sakovich\Downloads\future-158295_640.png"/>
          <p:cNvPicPr>
            <a:picLocks noChangeAspect="1" noChangeArrowheads="1"/>
          </p:cNvPicPr>
          <p:nvPr/>
        </p:nvPicPr>
        <p:blipFill>
          <a:blip r:embed="rId15" cstate="print"/>
          <a:srcRect/>
          <a:stretch>
            <a:fillRect/>
          </a:stretch>
        </p:blipFill>
        <p:spPr bwMode="auto">
          <a:xfrm flipH="1">
            <a:off x="15995649" y="2073275"/>
            <a:ext cx="3485745" cy="762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p:cNvGrpSpPr/>
          <p:nvPr/>
        </p:nvGrpSpPr>
        <p:grpSpPr>
          <a:xfrm>
            <a:off x="5680526" y="6569075"/>
            <a:ext cx="7724324" cy="3409961"/>
            <a:chOff x="6084019" y="8087102"/>
            <a:chExt cx="8050239" cy="3962400"/>
          </a:xfrm>
        </p:grpSpPr>
        <p:pic>
          <p:nvPicPr>
            <p:cNvPr id="36" name="Рисунок 35" descr="окно.png"/>
            <p:cNvPicPr>
              <a:picLocks noChangeAspect="1"/>
            </p:cNvPicPr>
            <p:nvPr/>
          </p:nvPicPr>
          <p:blipFill>
            <a:blip r:embed="rId3" cstate="print"/>
            <a:stretch>
              <a:fillRect/>
            </a:stretch>
          </p:blipFill>
          <p:spPr>
            <a:xfrm>
              <a:off x="6084019" y="8087102"/>
              <a:ext cx="8050239" cy="3962400"/>
            </a:xfrm>
            <a:prstGeom prst="rect">
              <a:avLst/>
            </a:prstGeom>
          </p:spPr>
        </p:pic>
        <p:sp>
          <p:nvSpPr>
            <p:cNvPr id="37" name="object 27"/>
            <p:cNvSpPr txBox="1"/>
            <p:nvPr/>
          </p:nvSpPr>
          <p:spPr>
            <a:xfrm>
              <a:off x="8860904" y="9309381"/>
              <a:ext cx="4291965" cy="443070"/>
            </a:xfrm>
            <a:prstGeom prst="rect">
              <a:avLst/>
            </a:prstGeom>
          </p:spPr>
          <p:txBody>
            <a:bodyPr vert="horz" wrap="square" lIns="0" tIns="12065" rIns="0" bIns="0" rtlCol="0">
              <a:spAutoFit/>
            </a:bodyPr>
            <a:lstStyle/>
            <a:p>
              <a:pPr marL="222885" marR="395605">
                <a:spcBef>
                  <a:spcPts val="95"/>
                </a:spcBef>
              </a:pPr>
              <a:r>
                <a:rPr lang="ru-RU" sz="2800" dirty="0" smtClean="0">
                  <a:latin typeface="Franklin Gothic Heavy"/>
                  <a:cs typeface="Franklin Gothic Heavy"/>
                </a:rPr>
                <a:t>ПАРОЛЬ?</a:t>
              </a:r>
              <a:endParaRPr sz="2800" dirty="0">
                <a:latin typeface="Franklin Gothic Heavy"/>
                <a:cs typeface="Franklin Gothic Heavy"/>
              </a:endParaRPr>
            </a:p>
          </p:txBody>
        </p:sp>
        <p:sp>
          <p:nvSpPr>
            <p:cNvPr id="38" name="object 27"/>
            <p:cNvSpPr txBox="1"/>
            <p:nvPr/>
          </p:nvSpPr>
          <p:spPr>
            <a:xfrm>
              <a:off x="8780108" y="10690948"/>
              <a:ext cx="2719728" cy="535547"/>
            </a:xfrm>
            <a:prstGeom prst="rect">
              <a:avLst/>
            </a:prstGeom>
          </p:spPr>
          <p:txBody>
            <a:bodyPr vert="horz" wrap="square" lIns="0" tIns="12065" rIns="0" bIns="0" rtlCol="0">
              <a:spAutoFit/>
            </a:bodyPr>
            <a:lstStyle/>
            <a:p>
              <a:pPr marL="222885" marR="395605">
                <a:spcBef>
                  <a:spcPts val="95"/>
                </a:spcBef>
              </a:pPr>
              <a:r>
                <a:rPr lang="ru-RU" sz="2800" dirty="0" smtClean="0">
                  <a:latin typeface="Franklin Gothic Heavy"/>
                  <a:cs typeface="Franklin Gothic Heavy"/>
                </a:rPr>
                <a:t>********</a:t>
              </a:r>
              <a:endParaRPr sz="2800" dirty="0">
                <a:latin typeface="Franklin Gothic Heavy"/>
                <a:cs typeface="Franklin Gothic Heavy"/>
              </a:endParaRPr>
            </a:p>
          </p:txBody>
        </p:sp>
        <p:sp>
          <p:nvSpPr>
            <p:cNvPr id="40" name="object 27"/>
            <p:cNvSpPr txBox="1"/>
            <p:nvPr/>
          </p:nvSpPr>
          <p:spPr>
            <a:xfrm>
              <a:off x="6877367" y="8490025"/>
              <a:ext cx="4291965" cy="227626"/>
            </a:xfrm>
            <a:prstGeom prst="rect">
              <a:avLst/>
            </a:prstGeom>
          </p:spPr>
          <p:txBody>
            <a:bodyPr vert="horz" wrap="square" lIns="0" tIns="12065" rIns="0" bIns="0" rtlCol="0">
              <a:spAutoFit/>
            </a:bodyPr>
            <a:lstStyle/>
            <a:p>
              <a:pPr marL="222885" marR="395605">
                <a:spcBef>
                  <a:spcPts val="95"/>
                </a:spcBef>
              </a:pPr>
              <a:r>
                <a:rPr lang="en-US" sz="1400" dirty="0" smtClean="0">
                  <a:latin typeface="Franklin Gothic Heavy"/>
                  <a:cs typeface="Franklin Gothic Heavy"/>
                </a:rPr>
                <a:t>http://your.bank</a:t>
              </a:r>
              <a:endParaRPr sz="1400" dirty="0">
                <a:latin typeface="Franklin Gothic Heavy"/>
                <a:cs typeface="Franklin Gothic Heavy"/>
              </a:endParaRPr>
            </a:p>
          </p:txBody>
        </p:sp>
      </p:grpSp>
      <p:pic>
        <p:nvPicPr>
          <p:cNvPr id="5" name="Рисунок 4" descr="КОМП.png"/>
          <p:cNvPicPr>
            <a:picLocks noChangeAspect="1"/>
          </p:cNvPicPr>
          <p:nvPr/>
        </p:nvPicPr>
        <p:blipFill>
          <a:blip r:embed="rId4" cstate="print"/>
          <a:stretch>
            <a:fillRect/>
          </a:stretch>
        </p:blipFill>
        <p:spPr>
          <a:xfrm>
            <a:off x="62164" y="6997636"/>
            <a:ext cx="4077425" cy="2564737"/>
          </a:xfrm>
          <a:prstGeom prst="rect">
            <a:avLst/>
          </a:prstGeom>
        </p:spPr>
      </p:pic>
      <p:sp>
        <p:nvSpPr>
          <p:cNvPr id="21" name="Прямоугольник 20"/>
          <p:cNvSpPr/>
          <p:nvPr/>
        </p:nvSpPr>
        <p:spPr>
          <a:xfrm>
            <a:off x="12490624" y="4804870"/>
            <a:ext cx="38862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 name="Рисунок 40" descr="УДОЧКА.png"/>
          <p:cNvPicPr>
            <a:picLocks noChangeAspect="1"/>
          </p:cNvPicPr>
          <p:nvPr/>
        </p:nvPicPr>
        <p:blipFill>
          <a:blip r:embed="rId5" cstate="print"/>
          <a:stretch>
            <a:fillRect/>
          </a:stretch>
        </p:blipFill>
        <p:spPr>
          <a:xfrm rot="485284">
            <a:off x="2442830" y="2435617"/>
            <a:ext cx="6226081" cy="7074739"/>
          </a:xfrm>
          <a:prstGeom prst="rect">
            <a:avLst/>
          </a:prstGeom>
        </p:spPr>
      </p:pic>
      <p:sp>
        <p:nvSpPr>
          <p:cNvPr id="4" name="object 3"/>
          <p:cNvSpPr/>
          <p:nvPr/>
        </p:nvSpPr>
        <p:spPr>
          <a:xfrm>
            <a:off x="17334428" y="663398"/>
            <a:ext cx="2202094" cy="1419626"/>
          </a:xfrm>
          <a:prstGeom prst="rect">
            <a:avLst/>
          </a:prstGeom>
          <a:blipFill>
            <a:blip r:embed="rId6" cstate="print"/>
            <a:stretch>
              <a:fillRect/>
            </a:stretch>
          </a:blipFill>
        </p:spPr>
        <p:txBody>
          <a:bodyPr wrap="square" lIns="0" tIns="0" rIns="0" bIns="0" rtlCol="0"/>
          <a:lstStyle/>
          <a:p>
            <a:endParaRPr/>
          </a:p>
        </p:txBody>
      </p:sp>
      <p:grpSp>
        <p:nvGrpSpPr>
          <p:cNvPr id="32" name="Группа 31"/>
          <p:cNvGrpSpPr/>
          <p:nvPr/>
        </p:nvGrpSpPr>
        <p:grpSpPr>
          <a:xfrm>
            <a:off x="15538450" y="5408198"/>
            <a:ext cx="4180926" cy="4154175"/>
            <a:chOff x="15233650" y="3063875"/>
            <a:chExt cx="4180926" cy="4154175"/>
          </a:xfrm>
        </p:grpSpPr>
        <p:pic>
          <p:nvPicPr>
            <p:cNvPr id="6" name="Рисунок 5" descr="КОМП2.png"/>
            <p:cNvPicPr>
              <a:picLocks noChangeAspect="1"/>
            </p:cNvPicPr>
            <p:nvPr/>
          </p:nvPicPr>
          <p:blipFill>
            <a:blip r:embed="rId7" cstate="print"/>
            <a:stretch>
              <a:fillRect/>
            </a:stretch>
          </p:blipFill>
          <p:spPr>
            <a:xfrm>
              <a:off x="15233650" y="4587875"/>
              <a:ext cx="4180926" cy="2630175"/>
            </a:xfrm>
            <a:prstGeom prst="rect">
              <a:avLst/>
            </a:prstGeom>
          </p:spPr>
        </p:pic>
        <p:pic>
          <p:nvPicPr>
            <p:cNvPr id="7" name="Рисунок 6" descr="ЧУВАЧО.png"/>
            <p:cNvPicPr>
              <a:picLocks noChangeAspect="1"/>
            </p:cNvPicPr>
            <p:nvPr/>
          </p:nvPicPr>
          <p:blipFill>
            <a:blip r:embed="rId8" cstate="print"/>
            <a:stretch>
              <a:fillRect/>
            </a:stretch>
          </p:blipFill>
          <p:spPr>
            <a:xfrm>
              <a:off x="15538450" y="3063875"/>
              <a:ext cx="2934847" cy="3647639"/>
            </a:xfrm>
            <a:prstGeom prst="rect">
              <a:avLst/>
            </a:prstGeom>
          </p:spPr>
        </p:pic>
      </p:grpSp>
      <p:grpSp>
        <p:nvGrpSpPr>
          <p:cNvPr id="35" name="Группа 34"/>
          <p:cNvGrpSpPr/>
          <p:nvPr/>
        </p:nvGrpSpPr>
        <p:grpSpPr>
          <a:xfrm>
            <a:off x="2744716" y="4783496"/>
            <a:ext cx="5846795" cy="1295400"/>
            <a:chOff x="2744716" y="4783496"/>
            <a:chExt cx="5846795" cy="1295400"/>
          </a:xfrm>
        </p:grpSpPr>
        <p:sp>
          <p:nvSpPr>
            <p:cNvPr id="18" name="Прямоугольник 17"/>
            <p:cNvSpPr/>
            <p:nvPr/>
          </p:nvSpPr>
          <p:spPr>
            <a:xfrm>
              <a:off x="2744716" y="4783496"/>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object 27"/>
            <p:cNvSpPr txBox="1"/>
            <p:nvPr/>
          </p:nvSpPr>
          <p:spPr>
            <a:xfrm>
              <a:off x="3562311" y="4937457"/>
              <a:ext cx="5029200" cy="886781"/>
            </a:xfrm>
            <a:prstGeom prst="rect">
              <a:avLst/>
            </a:prstGeom>
          </p:spPr>
          <p:txBody>
            <a:bodyPr vert="horz" wrap="square" lIns="0" tIns="12065" rIns="0" bIns="0" rtlCol="0">
              <a:spAutoFit/>
            </a:bodyPr>
            <a:lstStyle>
              <a:defPPr>
                <a:defRPr lang="ru-RU"/>
              </a:defPPr>
              <a:lvl1pPr marR="395605" fontAlgn="base">
                <a:spcBef>
                  <a:spcPts val="95"/>
                </a:spcBef>
                <a:defRPr sz="2800" spc="-10">
                  <a:solidFill>
                    <a:srgbClr val="4C6092"/>
                  </a:solidFill>
                  <a:latin typeface="Corbel" panose="020B0503020204020204" pitchFamily="34" charset="0"/>
                  <a:cs typeface="Franklin Gothic Heavy"/>
                </a:defRPr>
              </a:lvl1pPr>
            </a:lstStyle>
            <a:p>
              <a:r>
                <a:rPr lang="ru-RU" dirty="0"/>
                <a:t>БЕЗОПАСНОЕ </a:t>
              </a:r>
              <a:endParaRPr lang="ru-RU" dirty="0" smtClean="0"/>
            </a:p>
            <a:p>
              <a:r>
                <a:rPr lang="ru-RU" dirty="0" smtClean="0"/>
                <a:t>СОЕДИНЕНИЕ</a:t>
              </a:r>
              <a:endParaRPr dirty="0"/>
            </a:p>
          </p:txBody>
        </p:sp>
      </p:grpSp>
      <p:sp>
        <p:nvSpPr>
          <p:cNvPr id="23" name="object 27"/>
          <p:cNvSpPr txBox="1"/>
          <p:nvPr/>
        </p:nvSpPr>
        <p:spPr>
          <a:xfrm>
            <a:off x="7232650" y="2606675"/>
            <a:ext cx="5029200" cy="689291"/>
          </a:xfrm>
          <a:prstGeom prst="rect">
            <a:avLst/>
          </a:prstGeom>
        </p:spPr>
        <p:txBody>
          <a:bodyPr vert="horz" wrap="square" lIns="0" tIns="12065" rIns="0" bIns="0" rtlCol="0">
            <a:spAutoFit/>
          </a:bodyPr>
          <a:lstStyle/>
          <a:p>
            <a:pPr marL="222885" marR="395605">
              <a:spcBef>
                <a:spcPts val="95"/>
              </a:spcBef>
            </a:pPr>
            <a:r>
              <a:rPr lang="ru-RU" sz="4400" spc="-5" dirty="0" smtClean="0">
                <a:solidFill>
                  <a:srgbClr val="4C6092"/>
                </a:solidFill>
                <a:latin typeface="Corbel" panose="020B0503020204020204" pitchFamily="34" charset="0"/>
                <a:cs typeface="Franklin Gothic Heavy"/>
              </a:rPr>
              <a:t> </a:t>
            </a:r>
            <a:r>
              <a:rPr lang="en-US" sz="4400" spc="-5" smtClean="0">
                <a:solidFill>
                  <a:srgbClr val="4C6092"/>
                </a:solidFill>
                <a:latin typeface="Corbel" panose="020B0503020204020204" pitchFamily="34" charset="0"/>
                <a:cs typeface="Franklin Gothic Heavy"/>
              </a:rPr>
              <a:t> </a:t>
            </a:r>
            <a:r>
              <a:rPr lang="ru-RU" sz="4400" spc="-5" smtClean="0">
                <a:solidFill>
                  <a:srgbClr val="4C6092"/>
                </a:solidFill>
                <a:latin typeface="Corbel" panose="020B0503020204020204" pitchFamily="34" charset="0"/>
                <a:cs typeface="Franklin Gothic Heavy"/>
              </a:rPr>
              <a:t>ПРОВЕРЬТЕ</a:t>
            </a:r>
            <a:r>
              <a:rPr lang="ru-RU" sz="4400" spc="-5" dirty="0" smtClean="0">
                <a:solidFill>
                  <a:srgbClr val="4C6092"/>
                </a:solidFill>
                <a:latin typeface="Corbel" panose="020B0503020204020204" pitchFamily="34" charset="0"/>
                <a:cs typeface="Franklin Gothic Heavy"/>
              </a:rPr>
              <a:t>:</a:t>
            </a:r>
            <a:endParaRPr sz="4400" dirty="0">
              <a:latin typeface="Corbel" panose="020B0503020204020204" pitchFamily="34" charset="0"/>
              <a:cs typeface="Franklin Gothic Heavy"/>
            </a:endParaRPr>
          </a:p>
        </p:txBody>
      </p:sp>
      <p:grpSp>
        <p:nvGrpSpPr>
          <p:cNvPr id="22" name="Группа 21"/>
          <p:cNvGrpSpPr/>
          <p:nvPr/>
        </p:nvGrpSpPr>
        <p:grpSpPr>
          <a:xfrm>
            <a:off x="2168823" y="2980320"/>
            <a:ext cx="5442117" cy="1401322"/>
            <a:chOff x="1435250" y="7377553"/>
            <a:chExt cx="5442117" cy="1401322"/>
          </a:xfrm>
        </p:grpSpPr>
        <p:sp>
          <p:nvSpPr>
            <p:cNvPr id="19" name="Прямоугольник 18"/>
            <p:cNvSpPr/>
            <p:nvPr/>
          </p:nvSpPr>
          <p:spPr>
            <a:xfrm>
              <a:off x="2051050" y="7483475"/>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p:cNvGrpSpPr/>
            <p:nvPr/>
          </p:nvGrpSpPr>
          <p:grpSpPr>
            <a:xfrm>
              <a:off x="1435250" y="7377553"/>
              <a:ext cx="5442117" cy="1012338"/>
              <a:chOff x="1435250" y="7377553"/>
              <a:chExt cx="5442117" cy="1012338"/>
            </a:xfrm>
          </p:grpSpPr>
          <p:sp>
            <p:nvSpPr>
              <p:cNvPr id="14" name="object 27"/>
              <p:cNvSpPr txBox="1"/>
              <p:nvPr/>
            </p:nvSpPr>
            <p:spPr>
              <a:xfrm>
                <a:off x="2585402" y="7946821"/>
                <a:ext cx="4291965" cy="443070"/>
              </a:xfrm>
              <a:prstGeom prst="rect">
                <a:avLst/>
              </a:prstGeom>
            </p:spPr>
            <p:txBody>
              <a:bodyPr vert="horz" wrap="square" lIns="0" tIns="12065" rIns="0" bIns="0" rtlCol="0">
                <a:spAutoFit/>
              </a:bodyPr>
              <a:lstStyle/>
              <a:p>
                <a:pPr marR="395605" fontAlgn="base">
                  <a:spcBef>
                    <a:spcPts val="95"/>
                  </a:spcBef>
                </a:pPr>
                <a:r>
                  <a:rPr lang="ru-RU" sz="2800" spc="-10" dirty="0">
                    <a:solidFill>
                      <a:srgbClr val="4C6092"/>
                    </a:solidFill>
                    <a:latin typeface="Corbel" panose="020B0503020204020204" pitchFamily="34" charset="0"/>
                    <a:cs typeface="Franklin Gothic Heavy"/>
                  </a:rPr>
                  <a:t>ВЕБ-АДРЕС САЙТА</a:t>
                </a:r>
                <a:endParaRPr sz="2800" spc="-10" dirty="0">
                  <a:solidFill>
                    <a:srgbClr val="4C6092"/>
                  </a:solidFill>
                  <a:latin typeface="Corbel" panose="020B0503020204020204" pitchFamily="34" charset="0"/>
                  <a:cs typeface="Franklin Gothic Heavy"/>
                </a:endParaRPr>
              </a:p>
            </p:txBody>
          </p:sp>
          <p:pic>
            <p:nvPicPr>
              <p:cNvPr id="24" name="Рисунок 23" descr="АДЫН.png"/>
              <p:cNvPicPr>
                <a:picLocks noChangeAspect="1"/>
              </p:cNvPicPr>
              <p:nvPr/>
            </p:nvPicPr>
            <p:blipFill>
              <a:blip r:embed="rId9" cstate="print"/>
              <a:stretch>
                <a:fillRect/>
              </a:stretch>
            </p:blipFill>
            <p:spPr>
              <a:xfrm>
                <a:off x="1435250" y="7377553"/>
                <a:ext cx="860586" cy="882276"/>
              </a:xfrm>
              <a:prstGeom prst="rect">
                <a:avLst/>
              </a:prstGeom>
            </p:spPr>
          </p:pic>
        </p:grpSp>
      </p:grpSp>
      <p:pic>
        <p:nvPicPr>
          <p:cNvPr id="27" name="Рисунок 26" descr="ДВА.png"/>
          <p:cNvPicPr>
            <a:picLocks noChangeAspect="1"/>
          </p:cNvPicPr>
          <p:nvPr/>
        </p:nvPicPr>
        <p:blipFill>
          <a:blip r:embed="rId10" cstate="print"/>
          <a:stretch>
            <a:fillRect/>
          </a:stretch>
        </p:blipFill>
        <p:spPr>
          <a:xfrm>
            <a:off x="2228189" y="4695949"/>
            <a:ext cx="817595" cy="838200"/>
          </a:xfrm>
          <a:prstGeom prst="rect">
            <a:avLst/>
          </a:prstGeom>
        </p:spPr>
      </p:pic>
      <p:grpSp>
        <p:nvGrpSpPr>
          <p:cNvPr id="39" name="Группа 38"/>
          <p:cNvGrpSpPr/>
          <p:nvPr/>
        </p:nvGrpSpPr>
        <p:grpSpPr>
          <a:xfrm>
            <a:off x="11801479" y="4674528"/>
            <a:ext cx="5001148" cy="1524780"/>
            <a:chOff x="11752887" y="5788172"/>
            <a:chExt cx="5001148" cy="1524780"/>
          </a:xfrm>
        </p:grpSpPr>
        <p:sp>
          <p:nvSpPr>
            <p:cNvPr id="17" name="object 27"/>
            <p:cNvSpPr txBox="1"/>
            <p:nvPr/>
          </p:nvSpPr>
          <p:spPr>
            <a:xfrm>
              <a:off x="12462070" y="6008108"/>
              <a:ext cx="4291965" cy="1304844"/>
            </a:xfrm>
            <a:prstGeom prst="rect">
              <a:avLst/>
            </a:prstGeom>
          </p:spPr>
          <p:txBody>
            <a:bodyPr vert="horz" wrap="square" lIns="0" tIns="12065" rIns="0" bIns="0" rtlCol="0">
              <a:spAutoFit/>
            </a:bodyPr>
            <a:lstStyle/>
            <a:p>
              <a:pPr marL="222885" marR="395605">
                <a:spcBef>
                  <a:spcPts val="95"/>
                </a:spcBef>
              </a:pPr>
              <a:r>
                <a:rPr lang="ru-RU" sz="2800" spc="-10" dirty="0">
                  <a:solidFill>
                    <a:srgbClr val="4C6092"/>
                  </a:solidFill>
                  <a:latin typeface="Corbel" panose="020B0503020204020204" pitchFamily="34" charset="0"/>
                  <a:cs typeface="Franklin Gothic Heavy"/>
                </a:rPr>
                <a:t>ГРАММАТИЧЕСКИЕ И ОРФОГРАФИЧЕСКИЕ ОШИБКИ</a:t>
              </a:r>
              <a:endParaRPr sz="2800" spc="-10" dirty="0">
                <a:solidFill>
                  <a:srgbClr val="4C6092"/>
                </a:solidFill>
                <a:latin typeface="Corbel" panose="020B0503020204020204" pitchFamily="34" charset="0"/>
                <a:cs typeface="Franklin Gothic Heavy"/>
              </a:endParaRPr>
            </a:p>
          </p:txBody>
        </p:sp>
        <p:pic>
          <p:nvPicPr>
            <p:cNvPr id="28" name="Рисунок 27" descr="ЧАТЫРЫ.png"/>
            <p:cNvPicPr>
              <a:picLocks noChangeAspect="1"/>
            </p:cNvPicPr>
            <p:nvPr/>
          </p:nvPicPr>
          <p:blipFill>
            <a:blip r:embed="rId11" cstate="print"/>
            <a:stretch>
              <a:fillRect/>
            </a:stretch>
          </p:blipFill>
          <p:spPr>
            <a:xfrm>
              <a:off x="11752887" y="5788172"/>
              <a:ext cx="854967" cy="876514"/>
            </a:xfrm>
            <a:prstGeom prst="rect">
              <a:avLst/>
            </a:prstGeom>
          </p:spPr>
        </p:pic>
      </p:grpSp>
      <p:grpSp>
        <p:nvGrpSpPr>
          <p:cNvPr id="34" name="Группа 33"/>
          <p:cNvGrpSpPr/>
          <p:nvPr/>
        </p:nvGrpSpPr>
        <p:grpSpPr>
          <a:xfrm>
            <a:off x="11709035" y="2907893"/>
            <a:ext cx="5043667" cy="1544001"/>
            <a:chOff x="11679494" y="2471543"/>
            <a:chExt cx="5043667" cy="1544001"/>
          </a:xfrm>
        </p:grpSpPr>
        <p:sp>
          <p:nvSpPr>
            <p:cNvPr id="20" name="Прямоугольник 19"/>
            <p:cNvSpPr/>
            <p:nvPr/>
          </p:nvSpPr>
          <p:spPr>
            <a:xfrm>
              <a:off x="12431196" y="2711603"/>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3" name="Группа 32"/>
            <p:cNvGrpSpPr/>
            <p:nvPr/>
          </p:nvGrpSpPr>
          <p:grpSpPr>
            <a:xfrm>
              <a:off x="11679494" y="2471543"/>
              <a:ext cx="5043667" cy="1544001"/>
              <a:chOff x="11709036" y="3707019"/>
              <a:chExt cx="5043667" cy="1544001"/>
            </a:xfrm>
          </p:grpSpPr>
          <p:sp>
            <p:nvSpPr>
              <p:cNvPr id="16" name="object 27"/>
              <p:cNvSpPr txBox="1"/>
              <p:nvPr/>
            </p:nvSpPr>
            <p:spPr>
              <a:xfrm>
                <a:off x="12460738" y="3946176"/>
                <a:ext cx="4291965" cy="1304844"/>
              </a:xfrm>
              <a:prstGeom prst="rect">
                <a:avLst/>
              </a:prstGeom>
            </p:spPr>
            <p:txBody>
              <a:bodyPr vert="horz" wrap="square" lIns="0" tIns="12065" rIns="0" bIns="0" rtlCol="0">
                <a:spAutoFit/>
              </a:bodyPr>
              <a:lstStyle/>
              <a:p>
                <a:pPr marL="222885" marR="395605">
                  <a:spcBef>
                    <a:spcPts val="95"/>
                  </a:spcBef>
                </a:pPr>
                <a:r>
                  <a:rPr lang="ru-RU" sz="2800" spc="-10" dirty="0">
                    <a:solidFill>
                      <a:srgbClr val="4C6092"/>
                    </a:solidFill>
                    <a:latin typeface="Corbel" panose="020B0503020204020204" pitchFamily="34" charset="0"/>
                    <a:cs typeface="Franklin Gothic Heavy"/>
                  </a:rPr>
                  <a:t>КОГДА И НА КОГО ЗАРЕГИСТРИРОВАН САЙТ</a:t>
                </a:r>
                <a:endParaRPr sz="2800" spc="-10" dirty="0">
                  <a:solidFill>
                    <a:srgbClr val="4C6092"/>
                  </a:solidFill>
                  <a:latin typeface="Corbel" panose="020B0503020204020204" pitchFamily="34" charset="0"/>
                  <a:cs typeface="Franklin Gothic Heavy"/>
                </a:endParaRPr>
              </a:p>
            </p:txBody>
          </p:sp>
          <p:pic>
            <p:nvPicPr>
              <p:cNvPr id="25" name="Рисунок 24" descr="ТРЫ.png"/>
              <p:cNvPicPr>
                <a:picLocks noChangeAspect="1"/>
              </p:cNvPicPr>
              <p:nvPr/>
            </p:nvPicPr>
            <p:blipFill>
              <a:blip r:embed="rId12" cstate="print"/>
              <a:stretch>
                <a:fillRect/>
              </a:stretch>
            </p:blipFill>
            <p:spPr>
              <a:xfrm>
                <a:off x="11709036" y="3707019"/>
                <a:ext cx="875573" cy="897639"/>
              </a:xfrm>
              <a:prstGeom prst="rect">
                <a:avLst/>
              </a:prstGeom>
            </p:spPr>
          </p:pic>
        </p:grpSp>
      </p:grpSp>
      <p:sp>
        <p:nvSpPr>
          <p:cNvPr id="10" name="object 112"/>
          <p:cNvSpPr txBox="1"/>
          <p:nvPr/>
        </p:nvSpPr>
        <p:spPr>
          <a:xfrm>
            <a:off x="4946650" y="1539875"/>
            <a:ext cx="8548732" cy="843180"/>
          </a:xfrm>
          <a:prstGeom prst="rect">
            <a:avLst/>
          </a:prstGeom>
        </p:spPr>
        <p:txBody>
          <a:bodyPr vert="horz" wrap="square" lIns="0" tIns="12065" rIns="0" bIns="0" rtlCol="0">
            <a:spAutoFit/>
          </a:bodyPr>
          <a:lstStyle/>
          <a:p>
            <a:pPr marL="12700" algn="ctr">
              <a:lnSpc>
                <a:spcPct val="100000"/>
              </a:lnSpc>
              <a:spcBef>
                <a:spcPts val="95"/>
              </a:spcBef>
              <a:tabLst>
                <a:tab pos="4885055" algn="l"/>
              </a:tabLst>
            </a:pPr>
            <a:r>
              <a:rPr lang="ru-RU" sz="5400" b="1" spc="-10" dirty="0" smtClean="0">
                <a:solidFill>
                  <a:srgbClr val="4C6092"/>
                </a:solidFill>
                <a:latin typeface="Franklin Gothic Heavy"/>
                <a:cs typeface="Franklin Gothic Heavy"/>
              </a:rPr>
              <a:t>Ф И Ш И</a:t>
            </a:r>
            <a:r>
              <a:rPr sz="5400" b="1" spc="-10" dirty="0" smtClean="0">
                <a:solidFill>
                  <a:srgbClr val="4C6092"/>
                </a:solidFill>
                <a:latin typeface="Franklin Gothic Heavy"/>
                <a:cs typeface="Franklin Gothic Heavy"/>
              </a:rPr>
              <a:t> </a:t>
            </a:r>
            <a:r>
              <a:rPr lang="ru-RU" sz="5400" b="1" spc="-10" dirty="0" smtClean="0">
                <a:solidFill>
                  <a:srgbClr val="4C6092"/>
                </a:solidFill>
                <a:latin typeface="Franklin Gothic Heavy"/>
                <a:cs typeface="Franklin Gothic Heavy"/>
              </a:rPr>
              <a:t>Н Г</a:t>
            </a:r>
            <a:r>
              <a:rPr sz="5400" b="1" spc="-10" dirty="0" smtClean="0">
                <a:solidFill>
                  <a:srgbClr val="4C6092"/>
                </a:solidFill>
                <a:latin typeface="Franklin Gothic Heavy"/>
                <a:cs typeface="Franklin Gothic Heavy"/>
              </a:rPr>
              <a:t> </a:t>
            </a:r>
            <a:endParaRPr sz="5400" dirty="0">
              <a:latin typeface="Franklin Gothic Heavy"/>
              <a:cs typeface="Franklin Gothic Heavy"/>
            </a:endParaRPr>
          </a:p>
        </p:txBody>
      </p:sp>
      <p:sp>
        <p:nvSpPr>
          <p:cNvPr id="2" name="Заголовок 1"/>
          <p:cNvSpPr>
            <a:spLocks noGrp="1"/>
          </p:cNvSpPr>
          <p:nvPr>
            <p:ph type="title"/>
          </p:nvPr>
        </p:nvSpPr>
        <p:spPr>
          <a:xfrm>
            <a:off x="5861050" y="549275"/>
            <a:ext cx="7239000" cy="838200"/>
          </a:xfrm>
        </p:spPr>
        <p:txBody>
          <a:bodyPr/>
          <a:lstStyle/>
          <a:p>
            <a:r>
              <a:rPr lang="ru-RU" dirty="0" smtClean="0"/>
              <a:t>ПОДДЕЛЬНЫЙ САЙТ</a:t>
            </a:r>
            <a:endParaRPr lang="ru-RU" dirty="0"/>
          </a:p>
        </p:txBody>
      </p:sp>
      <p:grpSp>
        <p:nvGrpSpPr>
          <p:cNvPr id="29" name="Группа 28"/>
          <p:cNvGrpSpPr/>
          <p:nvPr/>
        </p:nvGrpSpPr>
        <p:grpSpPr>
          <a:xfrm>
            <a:off x="1670050" y="10150475"/>
            <a:ext cx="16787663" cy="831628"/>
            <a:chOff x="4032249" y="10150475"/>
            <a:chExt cx="16787663" cy="831628"/>
          </a:xfrm>
        </p:grpSpPr>
        <p:sp>
          <p:nvSpPr>
            <p:cNvPr id="30" name="Прямоугольник 29"/>
            <p:cNvSpPr/>
            <p:nvPr/>
          </p:nvSpPr>
          <p:spPr>
            <a:xfrm>
              <a:off x="4032250" y="10304679"/>
              <a:ext cx="16690659"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НАДО БЫТЬ ПРЕДЕЛЬНО ОСТОРОЖНЫМ, ЕСЛИ ЗАПРАШИВАЕТСЯ ВАША ЛИЧНАЯ ИНФОРМАЦИЯ</a:t>
              </a:r>
              <a:endParaRPr lang="ru-RU" sz="2800" spc="-10" dirty="0">
                <a:solidFill>
                  <a:srgbClr val="4C6092"/>
                </a:solidFill>
                <a:latin typeface="Corbel" panose="020B0503020204020204" pitchFamily="34" charset="0"/>
                <a:cs typeface="Franklin Gothic Heavy"/>
                <a:sym typeface="Arial" charset="0"/>
              </a:endParaRPr>
            </a:p>
          </p:txBody>
        </p:sp>
        <p:sp>
          <p:nvSpPr>
            <p:cNvPr id="31" name="Скругленный прямоугольник 30"/>
            <p:cNvSpPr/>
            <p:nvPr/>
          </p:nvSpPr>
          <p:spPr>
            <a:xfrm>
              <a:off x="4032249" y="10150475"/>
              <a:ext cx="16787663"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8" name="Рисунок 7" descr="ПРЕСТ.png"/>
          <p:cNvPicPr>
            <a:picLocks noChangeAspect="1"/>
          </p:cNvPicPr>
          <p:nvPr/>
        </p:nvPicPr>
        <p:blipFill>
          <a:blip r:embed="rId13" cstate="print"/>
          <a:stretch>
            <a:fillRect/>
          </a:stretch>
        </p:blipFill>
        <p:spPr>
          <a:xfrm>
            <a:off x="784121" y="5671357"/>
            <a:ext cx="2049428" cy="3379337"/>
          </a:xfrm>
          <a:prstGeom prst="rect">
            <a:avLst/>
          </a:prstGeom>
        </p:spPr>
      </p:pic>
    </p:spTree>
    <p:extLst>
      <p:ext uri="{BB962C8B-B14F-4D97-AF65-F5344CB8AC3E}">
        <p14:creationId xmlns="" xmlns:p14="http://schemas.microsoft.com/office/powerpoint/2010/main" val="3040121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 name="Picture 8" descr="C:\Users\sakovich\Downloads\icons8-пароль-64.png"/>
          <p:cNvPicPr>
            <a:picLocks noChangeAspect="1" noChangeArrowheads="1"/>
          </p:cNvPicPr>
          <p:nvPr/>
        </p:nvPicPr>
        <p:blipFill>
          <a:blip r:embed="rId3" cstate="print"/>
          <a:srcRect/>
          <a:stretch>
            <a:fillRect/>
          </a:stretch>
        </p:blipFill>
        <p:spPr bwMode="auto">
          <a:xfrm>
            <a:off x="16529050" y="6721475"/>
            <a:ext cx="801515" cy="734555"/>
          </a:xfrm>
          <a:prstGeom prst="rect">
            <a:avLst/>
          </a:prstGeom>
          <a:noFill/>
        </p:spPr>
      </p:pic>
      <p:sp>
        <p:nvSpPr>
          <p:cNvPr id="20" name="Прямоугольник 19"/>
          <p:cNvSpPr/>
          <p:nvPr/>
        </p:nvSpPr>
        <p:spPr>
          <a:xfrm>
            <a:off x="12414250" y="4054475"/>
            <a:ext cx="4030838" cy="1732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414250" y="6873875"/>
            <a:ext cx="403860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7080250" y="6950075"/>
            <a:ext cx="3886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6089650" y="549275"/>
            <a:ext cx="7589848" cy="955769"/>
          </a:xfrm>
        </p:spPr>
        <p:txBody>
          <a:bodyPr/>
          <a:lstStyle/>
          <a:p>
            <a:r>
              <a:rPr lang="ru-RU" dirty="0" smtClean="0"/>
              <a:t>НАДЕЖНЫЙ ПАРОЛЬ</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pic>
        <p:nvPicPr>
          <p:cNvPr id="5" name="Рисунок 4" descr="ПАЦАНТРЭ.png"/>
          <p:cNvPicPr>
            <a:picLocks noChangeAspect="1"/>
          </p:cNvPicPr>
          <p:nvPr/>
        </p:nvPicPr>
        <p:blipFill>
          <a:blip r:embed="rId5" cstate="print"/>
          <a:stretch>
            <a:fillRect/>
          </a:stretch>
        </p:blipFill>
        <p:spPr>
          <a:xfrm>
            <a:off x="0" y="4968875"/>
            <a:ext cx="5937250" cy="18481405"/>
          </a:xfrm>
          <a:prstGeom prst="rect">
            <a:avLst/>
          </a:prstGeom>
        </p:spPr>
      </p:pic>
      <p:pic>
        <p:nvPicPr>
          <p:cNvPr id="6" name="Рисунок 5" descr="ПАРОЛЬ.png"/>
          <p:cNvPicPr>
            <a:picLocks noChangeAspect="1"/>
          </p:cNvPicPr>
          <p:nvPr/>
        </p:nvPicPr>
        <p:blipFill>
          <a:blip r:embed="rId6" cstate="print"/>
          <a:stretch>
            <a:fillRect/>
          </a:stretch>
        </p:blipFill>
        <p:spPr>
          <a:xfrm>
            <a:off x="374650" y="3673475"/>
            <a:ext cx="5591915" cy="2616584"/>
          </a:xfrm>
          <a:prstGeom prst="rect">
            <a:avLst/>
          </a:prstGeom>
        </p:spPr>
      </p:pic>
      <p:sp>
        <p:nvSpPr>
          <p:cNvPr id="9" name="object 27"/>
          <p:cNvSpPr txBox="1"/>
          <p:nvPr/>
        </p:nvSpPr>
        <p:spPr>
          <a:xfrm>
            <a:off x="527050" y="3825875"/>
            <a:ext cx="5715000" cy="689291"/>
          </a:xfrm>
          <a:prstGeom prst="rect">
            <a:avLst/>
          </a:prstGeom>
        </p:spPr>
        <p:txBody>
          <a:bodyPr vert="horz" wrap="square" lIns="0" tIns="12065" rIns="0" bIns="0" rtlCol="0">
            <a:spAutoFit/>
          </a:bodyPr>
          <a:lstStyle/>
          <a:p>
            <a:pPr marL="222885" marR="395605">
              <a:lnSpc>
                <a:spcPct val="100000"/>
              </a:lnSpc>
              <a:spcBef>
                <a:spcPts val="95"/>
              </a:spcBef>
            </a:pPr>
            <a:r>
              <a:rPr lang="ru-RU" sz="4400" b="1" spc="-5" dirty="0" smtClean="0">
                <a:solidFill>
                  <a:srgbClr val="4C6092"/>
                </a:solidFill>
                <a:latin typeface="Franklin Gothic Heavy"/>
                <a:cs typeface="Franklin Gothic Heavy"/>
              </a:rPr>
              <a:t>**************</a:t>
            </a:r>
            <a:endParaRPr sz="4400" dirty="0">
              <a:latin typeface="Franklin Gothic Heavy"/>
              <a:cs typeface="Franklin Gothic Heavy"/>
            </a:endParaRPr>
          </a:p>
        </p:txBody>
      </p:sp>
      <p:sp>
        <p:nvSpPr>
          <p:cNvPr id="11" name="Прямоугольник 10"/>
          <p:cNvSpPr/>
          <p:nvPr/>
        </p:nvSpPr>
        <p:spPr>
          <a:xfrm>
            <a:off x="7004050" y="3978275"/>
            <a:ext cx="3886200" cy="17413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object 27"/>
          <p:cNvSpPr txBox="1"/>
          <p:nvPr/>
        </p:nvSpPr>
        <p:spPr>
          <a:xfrm>
            <a:off x="13100050" y="7102475"/>
            <a:ext cx="3069585" cy="1317668"/>
          </a:xfrm>
          <a:prstGeom prst="rect">
            <a:avLst/>
          </a:prstGeom>
        </p:spPr>
        <p:txBody>
          <a:bodyPr vert="horz" wrap="square" lIns="0" tIns="12065" rIns="0" bIns="0" rtlCol="0">
            <a:spAutoFit/>
          </a:bodyPr>
          <a:lstStyle/>
          <a:p>
            <a:pPr marR="395605" algn="ctr" fontAlgn="base">
              <a:spcBef>
                <a:spcPts val="95"/>
              </a:spcBef>
            </a:pPr>
            <a:r>
              <a:rPr lang="ru-RU" sz="2800" spc="-10" dirty="0" smtClean="0">
                <a:solidFill>
                  <a:srgbClr val="4C6092"/>
                </a:solidFill>
                <a:latin typeface="Corbel" panose="020B0503020204020204" pitchFamily="34" charset="0"/>
                <a:cs typeface="Franklin Gothic Heavy"/>
              </a:rPr>
              <a:t>НАДО ДЕРЖАТЬ ПАРОЛЬ </a:t>
            </a:r>
          </a:p>
          <a:p>
            <a:pPr marR="395605" algn="ctr" fontAlgn="base">
              <a:spcBef>
                <a:spcPts val="95"/>
              </a:spcBef>
            </a:pPr>
            <a:r>
              <a:rPr lang="ru-RU" sz="2800" spc="-10" dirty="0" smtClean="0">
                <a:solidFill>
                  <a:srgbClr val="4C6092"/>
                </a:solidFill>
                <a:latin typeface="Corbel" panose="020B0503020204020204" pitchFamily="34" charset="0"/>
                <a:cs typeface="Franklin Gothic Heavy"/>
              </a:rPr>
              <a:t>В  ГОЛОВЕ</a:t>
            </a:r>
            <a:endParaRPr sz="2800" spc="-10" dirty="0">
              <a:solidFill>
                <a:srgbClr val="4C6092"/>
              </a:solidFill>
              <a:latin typeface="Corbel" panose="020B0503020204020204" pitchFamily="34" charset="0"/>
              <a:cs typeface="Franklin Gothic Heavy"/>
            </a:endParaRPr>
          </a:p>
        </p:txBody>
      </p:sp>
      <p:sp>
        <p:nvSpPr>
          <p:cNvPr id="13" name="object 27"/>
          <p:cNvSpPr txBox="1"/>
          <p:nvPr/>
        </p:nvSpPr>
        <p:spPr>
          <a:xfrm>
            <a:off x="7004050" y="7178675"/>
            <a:ext cx="4291965" cy="1304844"/>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ПАРОЛИ НАДО </a:t>
            </a:r>
            <a:r>
              <a:rPr lang="ru-RU" sz="2800" spc="-10" dirty="0" smtClean="0">
                <a:solidFill>
                  <a:srgbClr val="4C6092"/>
                </a:solidFill>
                <a:latin typeface="Corbel" panose="020B0503020204020204" pitchFamily="34" charset="0"/>
                <a:cs typeface="Franklin Gothic Heavy"/>
              </a:rPr>
              <a:t>ПЕРИОДИЧЕСКИ </a:t>
            </a:r>
            <a:r>
              <a:rPr lang="ru-RU" sz="2800" spc="-10" dirty="0">
                <a:solidFill>
                  <a:srgbClr val="4C6092"/>
                </a:solidFill>
                <a:latin typeface="Corbel" panose="020B0503020204020204" pitchFamily="34" charset="0"/>
                <a:cs typeface="Franklin Gothic Heavy"/>
              </a:rPr>
              <a:t>МЕНЯТЬ</a:t>
            </a:r>
            <a:endParaRPr sz="2800" spc="-10" dirty="0">
              <a:solidFill>
                <a:srgbClr val="4C6092"/>
              </a:solidFill>
              <a:latin typeface="Corbel" panose="020B0503020204020204" pitchFamily="34" charset="0"/>
              <a:cs typeface="Franklin Gothic Heavy"/>
            </a:endParaRPr>
          </a:p>
        </p:txBody>
      </p:sp>
      <p:sp>
        <p:nvSpPr>
          <p:cNvPr id="14" name="object 27"/>
          <p:cNvSpPr txBox="1"/>
          <p:nvPr/>
        </p:nvSpPr>
        <p:spPr>
          <a:xfrm>
            <a:off x="7232650" y="3978275"/>
            <a:ext cx="3973621" cy="1735732"/>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ДЛЯ РАЗНЫХ АККАУНТОВ ДОЛЖНЫ БЫТЬ РАЗНЫЕ ПАРОЛИ</a:t>
            </a:r>
            <a:endParaRPr sz="2800" spc="-10" dirty="0">
              <a:solidFill>
                <a:srgbClr val="4C6092"/>
              </a:solidFill>
              <a:latin typeface="Corbel" panose="020B0503020204020204" pitchFamily="34" charset="0"/>
              <a:cs typeface="Franklin Gothic Heavy"/>
            </a:endParaRPr>
          </a:p>
        </p:txBody>
      </p:sp>
      <p:sp>
        <p:nvSpPr>
          <p:cNvPr id="15" name="object 27"/>
          <p:cNvSpPr txBox="1"/>
          <p:nvPr/>
        </p:nvSpPr>
        <p:spPr>
          <a:xfrm>
            <a:off x="12414250" y="4435475"/>
            <a:ext cx="4291965" cy="873957"/>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ПАРОЛЬ </a:t>
            </a:r>
            <a:r>
              <a:rPr lang="ru-RU" sz="2800" spc="-10" dirty="0" smtClean="0">
                <a:solidFill>
                  <a:srgbClr val="4C6092"/>
                </a:solidFill>
                <a:latin typeface="Corbel" panose="020B0503020204020204" pitchFamily="34" charset="0"/>
                <a:cs typeface="Franklin Gothic Heavy"/>
              </a:rPr>
              <a:t>ДОЛЖЕН </a:t>
            </a:r>
            <a:r>
              <a:rPr lang="ru-RU" sz="2800" spc="-10" dirty="0">
                <a:solidFill>
                  <a:srgbClr val="4C6092"/>
                </a:solidFill>
                <a:latin typeface="Corbel" panose="020B0503020204020204" pitchFamily="34" charset="0"/>
                <a:cs typeface="Franklin Gothic Heavy"/>
              </a:rPr>
              <a:t>БЫТЬ </a:t>
            </a:r>
            <a:r>
              <a:rPr lang="ru-RU" sz="2800" spc="-10" dirty="0" smtClean="0">
                <a:solidFill>
                  <a:srgbClr val="4C6092"/>
                </a:solidFill>
                <a:latin typeface="Corbel" panose="020B0503020204020204" pitchFamily="34" charset="0"/>
                <a:cs typeface="Franklin Gothic Heavy"/>
              </a:rPr>
              <a:t> СЛОЖНЫМ</a:t>
            </a:r>
            <a:endParaRPr sz="2800" spc="-10" dirty="0">
              <a:solidFill>
                <a:srgbClr val="4C6092"/>
              </a:solidFill>
              <a:latin typeface="Corbel" panose="020B0503020204020204" pitchFamily="34" charset="0"/>
              <a:cs typeface="Franklin Gothic Heavy"/>
            </a:endParaRPr>
          </a:p>
        </p:txBody>
      </p:sp>
      <p:pic>
        <p:nvPicPr>
          <p:cNvPr id="18" name="Рисунок 17" descr="АДЫН.png"/>
          <p:cNvPicPr>
            <a:picLocks noChangeAspect="1"/>
          </p:cNvPicPr>
          <p:nvPr/>
        </p:nvPicPr>
        <p:blipFill>
          <a:blip r:embed="rId7" cstate="print"/>
          <a:stretch>
            <a:fillRect/>
          </a:stretch>
        </p:blipFill>
        <p:spPr>
          <a:xfrm>
            <a:off x="6470650" y="3444875"/>
            <a:ext cx="1083567" cy="1110876"/>
          </a:xfrm>
          <a:prstGeom prst="rect">
            <a:avLst/>
          </a:prstGeom>
        </p:spPr>
      </p:pic>
      <p:pic>
        <p:nvPicPr>
          <p:cNvPr id="19" name="Рисунок 18" descr="ДВА.png"/>
          <p:cNvPicPr>
            <a:picLocks noChangeAspect="1"/>
          </p:cNvPicPr>
          <p:nvPr/>
        </p:nvPicPr>
        <p:blipFill>
          <a:blip r:embed="rId8" cstate="print"/>
          <a:stretch>
            <a:fillRect/>
          </a:stretch>
        </p:blipFill>
        <p:spPr>
          <a:xfrm>
            <a:off x="6470650" y="6340475"/>
            <a:ext cx="1114902" cy="1143000"/>
          </a:xfrm>
          <a:prstGeom prst="rect">
            <a:avLst/>
          </a:prstGeom>
        </p:spPr>
      </p:pic>
      <p:pic>
        <p:nvPicPr>
          <p:cNvPr id="21" name="Рисунок 20" descr="ТРЫ.png"/>
          <p:cNvPicPr>
            <a:picLocks noChangeAspect="1"/>
          </p:cNvPicPr>
          <p:nvPr/>
        </p:nvPicPr>
        <p:blipFill>
          <a:blip r:embed="rId9" cstate="print"/>
          <a:stretch>
            <a:fillRect/>
          </a:stretch>
        </p:blipFill>
        <p:spPr>
          <a:xfrm>
            <a:off x="11957050" y="3444875"/>
            <a:ext cx="1172880" cy="1202439"/>
          </a:xfrm>
          <a:prstGeom prst="rect">
            <a:avLst/>
          </a:prstGeom>
        </p:spPr>
      </p:pic>
      <p:pic>
        <p:nvPicPr>
          <p:cNvPr id="22" name="Рисунок 21" descr="ЧАТЫРЫ.png"/>
          <p:cNvPicPr>
            <a:picLocks noChangeAspect="1"/>
          </p:cNvPicPr>
          <p:nvPr/>
        </p:nvPicPr>
        <p:blipFill>
          <a:blip r:embed="rId10" cstate="print"/>
          <a:stretch>
            <a:fillRect/>
          </a:stretch>
        </p:blipFill>
        <p:spPr>
          <a:xfrm>
            <a:off x="11957050" y="6492875"/>
            <a:ext cx="1083567" cy="1110875"/>
          </a:xfrm>
          <a:prstGeom prst="rect">
            <a:avLst/>
          </a:prstGeom>
        </p:spPr>
      </p:pic>
      <p:sp>
        <p:nvSpPr>
          <p:cNvPr id="23" name="Прямоугольник 22"/>
          <p:cNvSpPr/>
          <p:nvPr/>
        </p:nvSpPr>
        <p:spPr>
          <a:xfrm>
            <a:off x="8707525" y="2363061"/>
            <a:ext cx="7026795"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ТРЕБОВАНИЯ К ПАРОЛЯМ</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grpSp>
        <p:nvGrpSpPr>
          <p:cNvPr id="24" name="Группа 23"/>
          <p:cNvGrpSpPr/>
          <p:nvPr/>
        </p:nvGrpSpPr>
        <p:grpSpPr>
          <a:xfrm>
            <a:off x="5937250" y="9540875"/>
            <a:ext cx="11353800" cy="1143000"/>
            <a:chOff x="4032250" y="10150475"/>
            <a:chExt cx="14610861" cy="831628"/>
          </a:xfrm>
        </p:grpSpPr>
        <p:sp>
          <p:nvSpPr>
            <p:cNvPr id="25" name="Прямоугольник 24"/>
            <p:cNvSpPr/>
            <p:nvPr/>
          </p:nvSpPr>
          <p:spPr>
            <a:xfrm>
              <a:off x="4228369" y="10372242"/>
              <a:ext cx="14414742" cy="380686"/>
            </a:xfrm>
            <a:prstGeom prst="rect">
              <a:avLst/>
            </a:prstGeom>
          </p:spPr>
          <p:txBody>
            <a:bodyPr wrap="squar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ПАРОЛЬ ЗАЩИЩАЕТ НАШИ ФИНАНСЫ В  ЦИФРОВОЙ  СРЕДЕ</a:t>
              </a:r>
              <a:endParaRPr lang="ru-RU" sz="2800" spc="-10" dirty="0">
                <a:solidFill>
                  <a:srgbClr val="4C6092"/>
                </a:solidFill>
                <a:latin typeface="Corbel" panose="020B0503020204020204" pitchFamily="34" charset="0"/>
                <a:cs typeface="Franklin Gothic Heavy"/>
                <a:sym typeface="Arial" charset="0"/>
              </a:endParaRPr>
            </a:p>
          </p:txBody>
        </p:sp>
        <p:sp>
          <p:nvSpPr>
            <p:cNvPr id="26" name="Скругленный прямоугольник 25"/>
            <p:cNvSpPr/>
            <p:nvPr/>
          </p:nvSpPr>
          <p:spPr>
            <a:xfrm>
              <a:off x="4032250" y="10150475"/>
              <a:ext cx="14239586"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27" name="Рисунок 26" descr="САБАКА.png"/>
          <p:cNvPicPr>
            <a:picLocks noChangeAspect="1"/>
          </p:cNvPicPr>
          <p:nvPr/>
        </p:nvPicPr>
        <p:blipFill>
          <a:blip r:embed="rId11" cstate="print"/>
          <a:stretch>
            <a:fillRect/>
          </a:stretch>
        </p:blipFill>
        <p:spPr>
          <a:xfrm>
            <a:off x="14776450" y="2225675"/>
            <a:ext cx="7482385" cy="1121758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4"/>
          <p:cNvSpPr/>
          <p:nvPr/>
        </p:nvSpPr>
        <p:spPr>
          <a:xfrm>
            <a:off x="12719050" y="9540875"/>
            <a:ext cx="49530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5" name="Picture 2" descr="F:\Презентация\ПНГ\11\11.2.png"/>
          <p:cNvPicPr>
            <a:picLocks noChangeAspect="1" noChangeArrowheads="1"/>
          </p:cNvPicPr>
          <p:nvPr/>
        </p:nvPicPr>
        <p:blipFill>
          <a:blip r:embed="rId3" cstate="print"/>
          <a:srcRect/>
          <a:stretch>
            <a:fillRect/>
          </a:stretch>
        </p:blipFill>
        <p:spPr bwMode="auto">
          <a:xfrm>
            <a:off x="10052050" y="2473078"/>
            <a:ext cx="11103309" cy="8608659"/>
          </a:xfrm>
          <a:prstGeom prst="rect">
            <a:avLst/>
          </a:prstGeom>
          <a:noFill/>
        </p:spPr>
      </p:pic>
      <p:sp>
        <p:nvSpPr>
          <p:cNvPr id="8" name="object 24"/>
          <p:cNvSpPr/>
          <p:nvPr/>
        </p:nvSpPr>
        <p:spPr>
          <a:xfrm>
            <a:off x="1670050" y="27590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УСТАНОВИТЕ  АНТИВИРУСНОЕ ОБЕСПЕЧЕНИЕ НА ГАДЖЕТ</a:t>
            </a:r>
            <a:endParaRPr lang="ru-RU" sz="2800" spc="-10" dirty="0">
              <a:solidFill>
                <a:srgbClr val="4C6092"/>
              </a:solidFill>
              <a:latin typeface="Corbel" panose="020B0503020204020204" pitchFamily="34" charset="0"/>
              <a:cs typeface="Franklin Gothic Heavy"/>
            </a:endParaRPr>
          </a:p>
        </p:txBody>
      </p:sp>
      <p:sp>
        <p:nvSpPr>
          <p:cNvPr id="2" name="Заголовок 1"/>
          <p:cNvSpPr>
            <a:spLocks noGrp="1"/>
          </p:cNvSpPr>
          <p:nvPr>
            <p:ph type="title"/>
          </p:nvPr>
        </p:nvSpPr>
        <p:spPr>
          <a:xfrm>
            <a:off x="5556250" y="549275"/>
            <a:ext cx="9998094" cy="869469"/>
          </a:xfrm>
        </p:spPr>
        <p:txBody>
          <a:bodyPr/>
          <a:lstStyle/>
          <a:p>
            <a:r>
              <a:rPr lang="ru-RU" dirty="0" smtClean="0"/>
              <a:t>ОПАСНОСТИ В ИНТЕРНЕТЕ</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sp>
        <p:nvSpPr>
          <p:cNvPr id="10" name="object 24"/>
          <p:cNvSpPr/>
          <p:nvPr/>
        </p:nvSpPr>
        <p:spPr>
          <a:xfrm>
            <a:off x="1670050" y="45116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НЕ  ЗАХОДИТЕ НА КРИТИЧЕСКИ ВАЖНЫЕ САЙТЫ ИЛИ В ПРИЛОЖЕНИЯ  ЧЕРЕЗ ОБЩЕСТВЕННЫЙ </a:t>
            </a:r>
            <a:r>
              <a:rPr lang="en-US" sz="2800" spc="-10" dirty="0" smtClean="0">
                <a:solidFill>
                  <a:srgbClr val="4C6092"/>
                </a:solidFill>
                <a:latin typeface="Corbel" panose="020B0503020204020204" pitchFamily="34" charset="0"/>
                <a:cs typeface="Franklin Gothic Heavy"/>
              </a:rPr>
              <a:t>WI</a:t>
            </a:r>
            <a:r>
              <a:rPr lang="ru-RU" sz="2800" spc="-10" dirty="0" smtClean="0">
                <a:solidFill>
                  <a:srgbClr val="4C6092"/>
                </a:solidFill>
                <a:latin typeface="Corbel" panose="020B0503020204020204" pitchFamily="34" charset="0"/>
                <a:cs typeface="Franklin Gothic Heavy"/>
              </a:rPr>
              <a:t>-</a:t>
            </a:r>
            <a:r>
              <a:rPr lang="en-US" sz="2800" spc="-10" dirty="0" smtClean="0">
                <a:solidFill>
                  <a:srgbClr val="4C6092"/>
                </a:solidFill>
                <a:latin typeface="Corbel" panose="020B0503020204020204" pitchFamily="34" charset="0"/>
                <a:cs typeface="Franklin Gothic Heavy"/>
              </a:rPr>
              <a:t>FI</a:t>
            </a:r>
            <a:endParaRPr lang="ru-RU" sz="2800" spc="-10" dirty="0">
              <a:solidFill>
                <a:srgbClr val="4C6092"/>
              </a:solidFill>
              <a:latin typeface="Corbel" panose="020B0503020204020204" pitchFamily="34" charset="0"/>
              <a:cs typeface="Franklin Gothic Heavy"/>
            </a:endParaRPr>
          </a:p>
        </p:txBody>
      </p:sp>
      <p:sp>
        <p:nvSpPr>
          <p:cNvPr id="11" name="object 24"/>
          <p:cNvSpPr/>
          <p:nvPr/>
        </p:nvSpPr>
        <p:spPr>
          <a:xfrm>
            <a:off x="1593850" y="62642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НЕ ОСТАВЛЯЙТЕ ВСЮ ЛИЧНУЮ ИНФОРМАЦИЮ О СЕБЕ В ИНТЕРНЕТЕ</a:t>
            </a:r>
          </a:p>
        </p:txBody>
      </p:sp>
      <p:sp>
        <p:nvSpPr>
          <p:cNvPr id="12" name="object 24"/>
          <p:cNvSpPr/>
          <p:nvPr/>
        </p:nvSpPr>
        <p:spPr>
          <a:xfrm>
            <a:off x="1670050" y="80168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ПОМНИТЕ, ЧТО ВАШ ВИРТУАЛЬНЫЙ ДРУГ МОЖЕТ  БЫТЬ  НЕ  ТЕМ, ЗА КОГО СЕБЯ  ВЫДАЕТ</a:t>
            </a:r>
            <a:endParaRPr lang="ru-RU" sz="2800" spc="-10" dirty="0">
              <a:solidFill>
                <a:srgbClr val="4C6092"/>
              </a:solidFill>
              <a:latin typeface="Corbel" panose="020B0503020204020204" pitchFamily="34" charset="0"/>
              <a:cs typeface="Franklin Gothic Heavy"/>
            </a:endParaRPr>
          </a:p>
        </p:txBody>
      </p:sp>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060450" y="3749675"/>
            <a:ext cx="1104900" cy="1180065"/>
          </a:xfrm>
          <a:prstGeom prst="rect">
            <a:avLst/>
          </a:prstGeom>
        </p:spPr>
      </p:pic>
      <p:pic>
        <p:nvPicPr>
          <p:cNvPr id="13" name="Рисунок 1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08050" y="5807075"/>
            <a:ext cx="1040829" cy="1040829"/>
          </a:xfrm>
          <a:prstGeom prst="rect">
            <a:avLst/>
          </a:prstGeom>
        </p:spPr>
      </p:pic>
      <p:pic>
        <p:nvPicPr>
          <p:cNvPr id="16" name="Рисунок 15"/>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984250" y="2378075"/>
            <a:ext cx="993344" cy="820261"/>
          </a:xfrm>
          <a:prstGeom prst="rect">
            <a:avLst/>
          </a:prstGeom>
        </p:spPr>
      </p:pic>
      <p:pic>
        <p:nvPicPr>
          <p:cNvPr id="17" name="Рисунок 16"/>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9235741" y="8813423"/>
            <a:ext cx="3217802" cy="2268314"/>
          </a:xfrm>
          <a:prstGeom prst="rect">
            <a:avLst/>
          </a:prstGeom>
        </p:spPr>
      </p:pic>
      <p:pic>
        <p:nvPicPr>
          <p:cNvPr id="1026" name="Picture 2" descr="C:\Users\sakovich\Downloads\kisspng-mask-clip-art-hawai-mask-5b25bc840bd773.6905680315291997480485.png"/>
          <p:cNvPicPr>
            <a:picLocks noChangeAspect="1" noChangeArrowheads="1"/>
          </p:cNvPicPr>
          <p:nvPr/>
        </p:nvPicPr>
        <p:blipFill>
          <a:blip r:embed="rId9" cstate="print"/>
          <a:srcRect/>
          <a:stretch>
            <a:fillRect/>
          </a:stretch>
        </p:blipFill>
        <p:spPr bwMode="auto">
          <a:xfrm flipH="1">
            <a:off x="831850" y="7635875"/>
            <a:ext cx="1142999" cy="1030859"/>
          </a:xfrm>
          <a:prstGeom prst="rect">
            <a:avLst/>
          </a:prstGeom>
          <a:noFill/>
        </p:spPr>
      </p:pic>
      <p:pic>
        <p:nvPicPr>
          <p:cNvPr id="20" name="Рисунок 19"/>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14395450" y="4054475"/>
            <a:ext cx="1295400" cy="1295400"/>
          </a:xfrm>
          <a:prstGeom prst="rect">
            <a:avLst/>
          </a:prstGeom>
        </p:spPr>
      </p:pic>
      <p:sp>
        <p:nvSpPr>
          <p:cNvPr id="18" name="Прямоугольник 17"/>
          <p:cNvSpPr/>
          <p:nvPr/>
        </p:nvSpPr>
        <p:spPr>
          <a:xfrm>
            <a:off x="3651250" y="1768475"/>
            <a:ext cx="230415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ВАЖНО:</a:t>
            </a:r>
            <a:endParaRPr lang="ru-RU" sz="4400" b="1"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descr="ОББЛАЧКО.png"/>
          <p:cNvPicPr>
            <a:picLocks noChangeAspect="1"/>
          </p:cNvPicPr>
          <p:nvPr/>
        </p:nvPicPr>
        <p:blipFill>
          <a:blip r:embed="rId3" cstate="print"/>
          <a:stretch>
            <a:fillRect/>
          </a:stretch>
        </p:blipFill>
        <p:spPr>
          <a:xfrm>
            <a:off x="14547850" y="1235076"/>
            <a:ext cx="4876800" cy="2588228"/>
          </a:xfrm>
          <a:prstGeom prst="rect">
            <a:avLst/>
          </a:prstGeom>
        </p:spPr>
      </p:pic>
      <p:sp>
        <p:nvSpPr>
          <p:cNvPr id="2" name="Заголовок 1"/>
          <p:cNvSpPr>
            <a:spLocks noGrp="1"/>
          </p:cNvSpPr>
          <p:nvPr>
            <p:ph type="title"/>
          </p:nvPr>
        </p:nvSpPr>
        <p:spPr>
          <a:xfrm>
            <a:off x="4260850" y="531181"/>
            <a:ext cx="10790246" cy="1738938"/>
          </a:xfrm>
        </p:spPr>
        <p:txBody>
          <a:bodyPr/>
          <a:lstStyle/>
          <a:p>
            <a:pPr algn="ctr"/>
            <a:r>
              <a:rPr lang="ru-RU" dirty="0" smtClean="0"/>
              <a:t>МОШЕННИКИ  НА  ДОСКАХ ОБЪЯВЛЕНИЙ</a:t>
            </a:r>
            <a:endParaRPr lang="ru-RU" dirty="0"/>
          </a:p>
        </p:txBody>
      </p:sp>
      <p:pic>
        <p:nvPicPr>
          <p:cNvPr id="7" name="Рисунок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03250" y="1048076"/>
            <a:ext cx="7924800" cy="7643256"/>
          </a:xfrm>
          <a:prstGeom prst="rect">
            <a:avLst/>
          </a:prstGeom>
        </p:spPr>
      </p:pic>
      <p:sp>
        <p:nvSpPr>
          <p:cNvPr id="9" name="object 24"/>
          <p:cNvSpPr/>
          <p:nvPr/>
        </p:nvSpPr>
        <p:spPr>
          <a:xfrm>
            <a:off x="8528050" y="3983532"/>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ТОВАР ПРОДАЕТСЯ ИСКЛЮЧИТЕЛЬНО ПО ПРЕДОПЛАТЕ</a:t>
            </a:r>
            <a:endParaRPr lang="ru-RU" sz="2800" spc="-10" dirty="0">
              <a:solidFill>
                <a:srgbClr val="4C6092"/>
              </a:solidFill>
              <a:latin typeface="Corbel" panose="020B0503020204020204" pitchFamily="34" charset="0"/>
              <a:cs typeface="Franklin Gothic Heavy"/>
            </a:endParaRPr>
          </a:p>
        </p:txBody>
      </p:sp>
      <p:sp>
        <p:nvSpPr>
          <p:cNvPr id="10" name="Прямоугольник 9"/>
          <p:cNvSpPr/>
          <p:nvPr/>
        </p:nvSpPr>
        <p:spPr>
          <a:xfrm>
            <a:off x="8375650" y="2835275"/>
            <a:ext cx="6792950"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НАДО НАСТОРОЖИТЬСЯ</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sp>
        <p:nvSpPr>
          <p:cNvPr id="11" name="object 24"/>
          <p:cNvSpPr/>
          <p:nvPr/>
        </p:nvSpPr>
        <p:spPr>
          <a:xfrm>
            <a:off x="8528050" y="568565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СЛИШКОМ НИЗКАЯ ЦЕНА</a:t>
            </a:r>
            <a:endParaRPr lang="ru-RU" sz="2800" spc="-10" dirty="0">
              <a:solidFill>
                <a:srgbClr val="4C6092"/>
              </a:solidFill>
              <a:latin typeface="Corbel" panose="020B0503020204020204" pitchFamily="34" charset="0"/>
              <a:cs typeface="Franklin Gothic Heavy"/>
            </a:endParaRPr>
          </a:p>
        </p:txBody>
      </p:sp>
      <p:sp>
        <p:nvSpPr>
          <p:cNvPr id="12" name="object 24"/>
          <p:cNvSpPr/>
          <p:nvPr/>
        </p:nvSpPr>
        <p:spPr>
          <a:xfrm>
            <a:off x="8528050" y="735142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ПОКУПАТЕЛЬ СОГЛАШАЕТСЯ </a:t>
            </a:r>
          </a:p>
          <a:p>
            <a:pPr algn="ctr" fontAlgn="base">
              <a:spcBef>
                <a:spcPts val="1200"/>
              </a:spcBef>
            </a:pPr>
            <a:r>
              <a:rPr lang="ru-RU" sz="2800" spc="-10" dirty="0" smtClean="0">
                <a:solidFill>
                  <a:srgbClr val="4C6092"/>
                </a:solidFill>
                <a:latin typeface="Corbel" panose="020B0503020204020204" pitchFamily="34" charset="0"/>
                <a:cs typeface="Franklin Gothic Heavy"/>
              </a:rPr>
              <a:t>КУПИТЬ ТОВАР  НЕ ГЛЯДЯ</a:t>
            </a:r>
            <a:endParaRPr lang="ru-RU" sz="2800" spc="-10" dirty="0">
              <a:solidFill>
                <a:srgbClr val="4C6092"/>
              </a:solidFill>
              <a:latin typeface="Corbel" panose="020B0503020204020204" pitchFamily="34" charset="0"/>
              <a:cs typeface="Franklin Gothic Heavy"/>
            </a:endParaRPr>
          </a:p>
        </p:txBody>
      </p:sp>
      <p:grpSp>
        <p:nvGrpSpPr>
          <p:cNvPr id="5" name="Группа 4"/>
          <p:cNvGrpSpPr/>
          <p:nvPr/>
        </p:nvGrpSpPr>
        <p:grpSpPr>
          <a:xfrm flipH="1">
            <a:off x="222250" y="7234530"/>
            <a:ext cx="3048000" cy="3677946"/>
            <a:chOff x="15309850" y="6873875"/>
            <a:chExt cx="3672076" cy="4206875"/>
          </a:xfrm>
        </p:grpSpPr>
        <p:pic>
          <p:nvPicPr>
            <p:cNvPr id="3" name="Рисунок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5309850" y="6873875"/>
              <a:ext cx="3672076" cy="4206875"/>
            </a:xfrm>
            <a:prstGeom prst="rect">
              <a:avLst/>
            </a:prstGeom>
          </p:spPr>
        </p:pic>
        <p:pic>
          <p:nvPicPr>
            <p:cNvPr id="4" name="Рисунок 3"/>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98842" flipV="1">
              <a:off x="16960222" y="7470562"/>
              <a:ext cx="371333" cy="414178"/>
            </a:xfrm>
            <a:prstGeom prst="rect">
              <a:avLst/>
            </a:prstGeom>
          </p:spPr>
        </p:pic>
      </p:grpSp>
      <p:sp>
        <p:nvSpPr>
          <p:cNvPr id="13" name="object 24"/>
          <p:cNvSpPr/>
          <p:nvPr/>
        </p:nvSpPr>
        <p:spPr>
          <a:xfrm>
            <a:off x="8567848" y="9085361"/>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ПРОСЯТ ЛИЧНУЮ ИНФОРМАЦИЮ</a:t>
            </a:r>
            <a:endParaRPr lang="ru-RU" sz="2800" spc="-10" dirty="0">
              <a:solidFill>
                <a:srgbClr val="4C6092"/>
              </a:solidFill>
              <a:latin typeface="Corbel" panose="020B0503020204020204" pitchFamily="34" charset="0"/>
              <a:cs typeface="Franklin Gothic Heavy"/>
            </a:endParaRPr>
          </a:p>
        </p:txBody>
      </p:sp>
      <p:pic>
        <p:nvPicPr>
          <p:cNvPr id="16" name="Рисунок 15"/>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15538450" y="1421575"/>
            <a:ext cx="2819400" cy="2192081"/>
          </a:xfrm>
          <a:prstGeom prst="rect">
            <a:avLst/>
          </a:prstGeom>
        </p:spPr>
      </p:pic>
      <p:pic>
        <p:nvPicPr>
          <p:cNvPr id="15" name="Рисунок 14" descr="ДВА.png"/>
          <p:cNvPicPr>
            <a:picLocks noChangeAspect="1"/>
          </p:cNvPicPr>
          <p:nvPr/>
        </p:nvPicPr>
        <p:blipFill>
          <a:blip r:embed="rId8" cstate="print"/>
          <a:stretch>
            <a:fillRect/>
          </a:stretch>
        </p:blipFill>
        <p:spPr>
          <a:xfrm>
            <a:off x="7918450" y="5426075"/>
            <a:ext cx="914400" cy="914400"/>
          </a:xfrm>
          <a:prstGeom prst="rect">
            <a:avLst/>
          </a:prstGeom>
        </p:spPr>
      </p:pic>
      <p:pic>
        <p:nvPicPr>
          <p:cNvPr id="17" name="Рисунок 16" descr="АДЫН.png"/>
          <p:cNvPicPr>
            <a:picLocks noChangeAspect="1"/>
          </p:cNvPicPr>
          <p:nvPr/>
        </p:nvPicPr>
        <p:blipFill>
          <a:blip r:embed="rId9" cstate="print"/>
          <a:stretch>
            <a:fillRect/>
          </a:stretch>
        </p:blipFill>
        <p:spPr>
          <a:xfrm>
            <a:off x="7994650" y="3597275"/>
            <a:ext cx="860586" cy="882276"/>
          </a:xfrm>
          <a:prstGeom prst="rect">
            <a:avLst/>
          </a:prstGeom>
        </p:spPr>
      </p:pic>
      <p:pic>
        <p:nvPicPr>
          <p:cNvPr id="18" name="Рисунок 17" descr="ТРЫ.png"/>
          <p:cNvPicPr>
            <a:picLocks noChangeAspect="1"/>
          </p:cNvPicPr>
          <p:nvPr/>
        </p:nvPicPr>
        <p:blipFill>
          <a:blip r:embed="rId10" cstate="print"/>
          <a:stretch>
            <a:fillRect/>
          </a:stretch>
        </p:blipFill>
        <p:spPr>
          <a:xfrm>
            <a:off x="7994650" y="7026275"/>
            <a:ext cx="875573" cy="897639"/>
          </a:xfrm>
          <a:prstGeom prst="rect">
            <a:avLst/>
          </a:prstGeom>
        </p:spPr>
      </p:pic>
      <p:pic>
        <p:nvPicPr>
          <p:cNvPr id="19" name="Рисунок 18" descr="ЧАТЫРЫ.png"/>
          <p:cNvPicPr>
            <a:picLocks noChangeAspect="1"/>
          </p:cNvPicPr>
          <p:nvPr/>
        </p:nvPicPr>
        <p:blipFill>
          <a:blip r:embed="rId11" cstate="print"/>
          <a:stretch>
            <a:fillRect/>
          </a:stretch>
        </p:blipFill>
        <p:spPr>
          <a:xfrm>
            <a:off x="8070850" y="8855075"/>
            <a:ext cx="854967" cy="876514"/>
          </a:xfrm>
          <a:prstGeom prst="rect">
            <a:avLst/>
          </a:prstGeom>
        </p:spPr>
      </p:pic>
      <p:sp>
        <p:nvSpPr>
          <p:cNvPr id="20" name="object 3"/>
          <p:cNvSpPr/>
          <p:nvPr/>
        </p:nvSpPr>
        <p:spPr>
          <a:xfrm>
            <a:off x="17595850" y="244475"/>
            <a:ext cx="2318822" cy="1486077"/>
          </a:xfrm>
          <a:prstGeom prst="rect">
            <a:avLst/>
          </a:prstGeom>
          <a:blipFill>
            <a:blip r:embed="rId12" cstate="print"/>
            <a:stretch>
              <a:fillRect/>
            </a:stretch>
          </a:blipFill>
        </p:spPr>
        <p:txBody>
          <a:bodyPr wrap="square" lIns="0" tIns="0" rIns="0" bIns="0" rtlCol="0"/>
          <a:lstStyle/>
          <a:p>
            <a:endParaRPr/>
          </a:p>
        </p:txBody>
      </p:sp>
      <p:pic>
        <p:nvPicPr>
          <p:cNvPr id="21" name="Рисунок 20" descr="МУЛЬЧУГАН.png"/>
          <p:cNvPicPr>
            <a:picLocks noChangeAspect="1"/>
          </p:cNvPicPr>
          <p:nvPr/>
        </p:nvPicPr>
        <p:blipFill>
          <a:blip r:embed="rId13" cstate="print"/>
          <a:stretch>
            <a:fillRect/>
          </a:stretch>
        </p:blipFill>
        <p:spPr>
          <a:xfrm>
            <a:off x="15919450" y="3673476"/>
            <a:ext cx="2971800" cy="7315200"/>
          </a:xfrm>
          <a:prstGeom prst="rect">
            <a:avLst/>
          </a:prstGeom>
        </p:spPr>
      </p:pic>
      <p:sp>
        <p:nvSpPr>
          <p:cNvPr id="24" name="Овал 23"/>
          <p:cNvSpPr/>
          <p:nvPr/>
        </p:nvSpPr>
        <p:spPr>
          <a:xfrm>
            <a:off x="16605250" y="3521075"/>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25" name="Овал 24"/>
          <p:cNvSpPr/>
          <p:nvPr/>
        </p:nvSpPr>
        <p:spPr>
          <a:xfrm>
            <a:off x="16681450" y="3825875"/>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26" name="Овал 25"/>
          <p:cNvSpPr/>
          <p:nvPr/>
        </p:nvSpPr>
        <p:spPr>
          <a:xfrm>
            <a:off x="16833850" y="4054475"/>
            <a:ext cx="76200" cy="76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1060687" y="105907"/>
            <a:ext cx="17260898" cy="1738938"/>
          </a:xfrm>
        </p:spPr>
        <p:txBody>
          <a:bodyPr/>
          <a:lstStyle/>
          <a:p>
            <a:pPr algn="ctr"/>
            <a:r>
              <a:rPr lang="ru-RU" dirty="0" smtClean="0"/>
              <a:t>ПРАВИЛА</a:t>
            </a:r>
            <a:br>
              <a:rPr lang="ru-RU" dirty="0" smtClean="0"/>
            </a:br>
            <a:r>
              <a:rPr lang="ru-RU" dirty="0" smtClean="0"/>
              <a:t> БЕЗОПАСНОСТИ  В  ИНТЕРНЕТЕ</a:t>
            </a:r>
            <a:endParaRPr lang="ru-RU" dirty="0"/>
          </a:p>
        </p:txBody>
      </p:sp>
      <p:pic>
        <p:nvPicPr>
          <p:cNvPr id="33" name="Рисунок 32" descr="ДЕУКА.png"/>
          <p:cNvPicPr>
            <a:picLocks noChangeAspect="1"/>
          </p:cNvPicPr>
          <p:nvPr/>
        </p:nvPicPr>
        <p:blipFill>
          <a:blip r:embed="rId4" cstate="print"/>
          <a:stretch>
            <a:fillRect/>
          </a:stretch>
        </p:blipFill>
        <p:spPr>
          <a:xfrm flipH="1">
            <a:off x="831850" y="2202683"/>
            <a:ext cx="3657600" cy="8418808"/>
          </a:xfrm>
          <a:prstGeom prst="rect">
            <a:avLst/>
          </a:prstGeom>
        </p:spPr>
      </p:pic>
      <p:pic>
        <p:nvPicPr>
          <p:cNvPr id="34" name="Рисунок 33" descr="САБАКА.png"/>
          <p:cNvPicPr>
            <a:picLocks noChangeAspect="1"/>
          </p:cNvPicPr>
          <p:nvPr/>
        </p:nvPicPr>
        <p:blipFill>
          <a:blip r:embed="rId5" cstate="print"/>
          <a:stretch>
            <a:fillRect/>
          </a:stretch>
        </p:blipFill>
        <p:spPr>
          <a:xfrm flipH="1">
            <a:off x="-2139950" y="3978275"/>
            <a:ext cx="6919415" cy="10455588"/>
          </a:xfrm>
          <a:prstGeom prst="rect">
            <a:avLst/>
          </a:prstGeom>
        </p:spPr>
      </p:pic>
      <p:grpSp>
        <p:nvGrpSpPr>
          <p:cNvPr id="13" name="Группа 12"/>
          <p:cNvGrpSpPr/>
          <p:nvPr/>
        </p:nvGrpSpPr>
        <p:grpSpPr>
          <a:xfrm>
            <a:off x="3727450" y="625475"/>
            <a:ext cx="12496800" cy="11582400"/>
            <a:chOff x="3850244" y="625475"/>
            <a:chExt cx="12496800" cy="11430000"/>
          </a:xfrm>
        </p:grpSpPr>
        <p:grpSp>
          <p:nvGrpSpPr>
            <p:cNvPr id="2" name="Группа 62"/>
            <p:cNvGrpSpPr/>
            <p:nvPr/>
          </p:nvGrpSpPr>
          <p:grpSpPr>
            <a:xfrm>
              <a:off x="3850244" y="625475"/>
              <a:ext cx="12496800" cy="11430000"/>
              <a:chOff x="4032250" y="320675"/>
              <a:chExt cx="12496800" cy="11430000"/>
            </a:xfrm>
          </p:grpSpPr>
          <p:pic>
            <p:nvPicPr>
              <p:cNvPr id="2055" name="Picture 7" descr="C:\Users\sakovich\Downloads\—Pngtree—hanging wooden decorative hanging board_2589093.png"/>
              <p:cNvPicPr>
                <a:picLocks noChangeAspect="1" noChangeArrowheads="1"/>
              </p:cNvPicPr>
              <p:nvPr/>
            </p:nvPicPr>
            <p:blipFill>
              <a:blip r:embed="rId6" cstate="print"/>
              <a:srcRect/>
              <a:stretch>
                <a:fillRect/>
              </a:stretch>
            </p:blipFill>
            <p:spPr bwMode="auto">
              <a:xfrm>
                <a:off x="4032250" y="320675"/>
                <a:ext cx="12496800" cy="11430000"/>
              </a:xfrm>
              <a:prstGeom prst="rect">
                <a:avLst/>
              </a:prstGeom>
              <a:noFill/>
            </p:spPr>
          </p:pic>
          <p:grpSp>
            <p:nvGrpSpPr>
              <p:cNvPr id="3" name="Группа 60"/>
              <p:cNvGrpSpPr/>
              <p:nvPr/>
            </p:nvGrpSpPr>
            <p:grpSpPr>
              <a:xfrm>
                <a:off x="6194676" y="5104002"/>
                <a:ext cx="7382861" cy="468723"/>
                <a:chOff x="6194676" y="5104002"/>
                <a:chExt cx="7382861" cy="468723"/>
              </a:xfrm>
            </p:grpSpPr>
            <p:sp>
              <p:nvSpPr>
                <p:cNvPr id="38" name="Прямоугольник 37"/>
                <p:cNvSpPr/>
                <p:nvPr/>
              </p:nvSpPr>
              <p:spPr>
                <a:xfrm>
                  <a:off x="6801771" y="5153698"/>
                  <a:ext cx="6775766"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  УСТАНОВИТЬ НА ГАДЖЕТАХ АНТИВИРУСНОЕ ОБЕСПЕЧЕНИЕ</a:t>
                  </a:r>
                  <a:endParaRPr lang="ru-RU" b="1" dirty="0"/>
                </a:p>
              </p:txBody>
            </p:sp>
            <p:pic>
              <p:nvPicPr>
                <p:cNvPr id="39" name="Рисунок 38" descr="АДЫН.png"/>
                <p:cNvPicPr>
                  <a:picLocks noChangeAspect="1"/>
                </p:cNvPicPr>
                <p:nvPr/>
              </p:nvPicPr>
              <p:blipFill>
                <a:blip r:embed="rId7" cstate="print"/>
                <a:stretch>
                  <a:fillRect/>
                </a:stretch>
              </p:blipFill>
              <p:spPr>
                <a:xfrm>
                  <a:off x="6194676" y="5104002"/>
                  <a:ext cx="457200" cy="468723"/>
                </a:xfrm>
                <a:prstGeom prst="rect">
                  <a:avLst/>
                </a:prstGeom>
              </p:spPr>
            </p:pic>
          </p:grpSp>
          <p:grpSp>
            <p:nvGrpSpPr>
              <p:cNvPr id="4" name="Группа 59"/>
              <p:cNvGrpSpPr/>
              <p:nvPr/>
            </p:nvGrpSpPr>
            <p:grpSpPr>
              <a:xfrm>
                <a:off x="6205711" y="5663046"/>
                <a:ext cx="8189739" cy="637827"/>
                <a:chOff x="6281911" y="5510646"/>
                <a:chExt cx="8189739" cy="637827"/>
              </a:xfrm>
            </p:grpSpPr>
            <p:pic>
              <p:nvPicPr>
                <p:cNvPr id="41" name="Рисунок 40" descr="ДВА.png"/>
                <p:cNvPicPr>
                  <a:picLocks noChangeAspect="1"/>
                </p:cNvPicPr>
                <p:nvPr/>
              </p:nvPicPr>
              <p:blipFill>
                <a:blip r:embed="rId8" cstate="print"/>
                <a:stretch>
                  <a:fillRect/>
                </a:stretch>
              </p:blipFill>
              <p:spPr>
                <a:xfrm>
                  <a:off x="6281911" y="5561911"/>
                  <a:ext cx="489197" cy="501526"/>
                </a:xfrm>
                <a:prstGeom prst="rect">
                  <a:avLst/>
                </a:prstGeom>
              </p:spPr>
            </p:pic>
            <p:sp>
              <p:nvSpPr>
                <p:cNvPr id="43" name="Прямоугольник 42"/>
                <p:cNvSpPr/>
                <p:nvPr/>
              </p:nvSpPr>
              <p:spPr>
                <a:xfrm>
                  <a:off x="6958136" y="5510646"/>
                  <a:ext cx="7513514" cy="63782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УБЕДИТЬСЯ, ЧТО ПЕРЕД ВАМИ НЕ ПОДДЕЛКА САЙТА, ГДЕ ВЫ БУДЕТЕ ВВОДИТЬ ДАННЫЕ</a:t>
                  </a:r>
                  <a:endParaRPr lang="ru-RU" b="1" dirty="0"/>
                </a:p>
              </p:txBody>
            </p:sp>
          </p:grpSp>
          <p:grpSp>
            <p:nvGrpSpPr>
              <p:cNvPr id="5" name="Группа 58"/>
              <p:cNvGrpSpPr/>
              <p:nvPr/>
            </p:nvGrpSpPr>
            <p:grpSpPr>
              <a:xfrm>
                <a:off x="6164192" y="6385296"/>
                <a:ext cx="7112730" cy="923330"/>
                <a:chOff x="6240392" y="6232896"/>
                <a:chExt cx="7112730" cy="923330"/>
              </a:xfrm>
            </p:grpSpPr>
            <p:pic>
              <p:nvPicPr>
                <p:cNvPr id="44" name="Рисунок 43" descr="ТРЫ.png"/>
                <p:cNvPicPr>
                  <a:picLocks noChangeAspect="1"/>
                </p:cNvPicPr>
                <p:nvPr/>
              </p:nvPicPr>
              <p:blipFill>
                <a:blip r:embed="rId9" cstate="print"/>
                <a:stretch>
                  <a:fillRect/>
                </a:stretch>
              </p:blipFill>
              <p:spPr>
                <a:xfrm>
                  <a:off x="6240392" y="6288947"/>
                  <a:ext cx="533399" cy="546842"/>
                </a:xfrm>
                <a:prstGeom prst="rect">
                  <a:avLst/>
                </a:prstGeom>
              </p:spPr>
            </p:pic>
            <p:sp>
              <p:nvSpPr>
                <p:cNvPr id="45" name="Прямоугольник 44"/>
                <p:cNvSpPr/>
                <p:nvPr/>
              </p:nvSpPr>
              <p:spPr>
                <a:xfrm>
                  <a:off x="6987597" y="6232896"/>
                  <a:ext cx="6365525" cy="923330"/>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НИКОМУ НЕ СООБЩАТЬ ИНФОРМАЦИЮ  ДЛЯ  ВХОДА В </a:t>
                  </a:r>
                </a:p>
                <a:p>
                  <a:r>
                    <a:rPr lang="ru-RU" b="1" spc="-10" dirty="0" smtClean="0">
                      <a:solidFill>
                        <a:srgbClr val="4C6092"/>
                      </a:solidFill>
                      <a:latin typeface="Corbel" panose="020B0503020204020204" pitchFamily="34" charset="0"/>
                      <a:cs typeface="Franklin Gothic Heavy"/>
                    </a:rPr>
                    <a:t>ИНТЕРНЕТ-  И  МОБИЛЬНЫЙ  БАНКИНГ (ЛОГИН, ПАРОЛЬ,</a:t>
                  </a:r>
                </a:p>
                <a:p>
                  <a:r>
                    <a:rPr lang="ru-RU" b="1" spc="-10" dirty="0" smtClean="0">
                      <a:solidFill>
                        <a:srgbClr val="4C6092"/>
                      </a:solidFill>
                      <a:latin typeface="Corbel" panose="020B0503020204020204" pitchFamily="34" charset="0"/>
                      <a:cs typeface="Franklin Gothic Heavy"/>
                    </a:rPr>
                    <a:t>СЕАНСОВЫЙ КЛЮЧ)</a:t>
                  </a:r>
                  <a:endParaRPr lang="ru-RU" b="1" dirty="0"/>
                </a:p>
              </p:txBody>
            </p:sp>
          </p:grpSp>
          <p:grpSp>
            <p:nvGrpSpPr>
              <p:cNvPr id="6" name="Группа 57"/>
              <p:cNvGrpSpPr/>
              <p:nvPr/>
            </p:nvGrpSpPr>
            <p:grpSpPr>
              <a:xfrm>
                <a:off x="6194676" y="7257534"/>
                <a:ext cx="7246522" cy="550094"/>
                <a:chOff x="6270876" y="6952734"/>
                <a:chExt cx="7246522" cy="550094"/>
              </a:xfrm>
            </p:grpSpPr>
            <p:pic>
              <p:nvPicPr>
                <p:cNvPr id="46" name="Рисунок 45" descr="ЧАТЫРЫ.png"/>
                <p:cNvPicPr>
                  <a:picLocks noChangeAspect="1"/>
                </p:cNvPicPr>
                <p:nvPr/>
              </p:nvPicPr>
              <p:blipFill>
                <a:blip r:embed="rId10" cstate="print"/>
                <a:stretch>
                  <a:fillRect/>
                </a:stretch>
              </p:blipFill>
              <p:spPr>
                <a:xfrm>
                  <a:off x="6270876" y="6952734"/>
                  <a:ext cx="536571" cy="550094"/>
                </a:xfrm>
                <a:prstGeom prst="rect">
                  <a:avLst/>
                </a:prstGeom>
              </p:spPr>
            </p:pic>
            <p:sp>
              <p:nvSpPr>
                <p:cNvPr id="47" name="Прямоугольник 46"/>
                <p:cNvSpPr/>
                <p:nvPr/>
              </p:nvSpPr>
              <p:spPr>
                <a:xfrm>
                  <a:off x="6987597" y="7046182"/>
                  <a:ext cx="6529801"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ПАРОЛЬ  ДОЛЖЕН  БЫТЬ НАДЕЖНЫМ, ЕГО  НАДО  МЕНЯТЬ</a:t>
                  </a:r>
                  <a:endParaRPr lang="ru-RU" b="1" dirty="0"/>
                </a:p>
              </p:txBody>
            </p:sp>
          </p:grpSp>
          <p:grpSp>
            <p:nvGrpSpPr>
              <p:cNvPr id="8" name="Группа 56"/>
              <p:cNvGrpSpPr/>
              <p:nvPr/>
            </p:nvGrpSpPr>
            <p:grpSpPr>
              <a:xfrm>
                <a:off x="6242050" y="7854950"/>
                <a:ext cx="8079725" cy="590550"/>
                <a:chOff x="6318250" y="7397750"/>
                <a:chExt cx="8079725" cy="590550"/>
              </a:xfrm>
            </p:grpSpPr>
            <p:sp>
              <p:nvSpPr>
                <p:cNvPr id="49" name="Прямоугольник 48"/>
                <p:cNvSpPr/>
                <p:nvPr/>
              </p:nvSpPr>
              <p:spPr>
                <a:xfrm>
                  <a:off x="7006575" y="7445552"/>
                  <a:ext cx="7391400" cy="369332"/>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НЕ </a:t>
                  </a:r>
                  <a:r>
                    <a:rPr lang="en-US" b="1" spc="-10" dirty="0" smtClean="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ПОЛЬЗОВАТЬСЯ </a:t>
                  </a:r>
                  <a:r>
                    <a:rPr lang="en-US" b="1" spc="-10" dirty="0" smtClean="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ЧУЖИМИ  ГАДЖЕТАМИ  И  ПУБЛИЧНЫМ  </a:t>
                  </a:r>
                  <a:r>
                    <a:rPr lang="en-US" b="1" spc="-10" dirty="0" smtClean="0">
                      <a:solidFill>
                        <a:srgbClr val="4C6092"/>
                      </a:solidFill>
                      <a:latin typeface="Corbel" panose="020B0503020204020204" pitchFamily="34" charset="0"/>
                      <a:cs typeface="Franklin Gothic Heavy"/>
                    </a:rPr>
                    <a:t>WI</a:t>
                  </a:r>
                  <a:r>
                    <a:rPr lang="ru-RU" b="1" spc="-10" dirty="0" smtClean="0">
                      <a:solidFill>
                        <a:srgbClr val="4C6092"/>
                      </a:solidFill>
                      <a:latin typeface="Corbel" panose="020B0503020204020204" pitchFamily="34" charset="0"/>
                      <a:cs typeface="Franklin Gothic Heavy"/>
                    </a:rPr>
                    <a:t>-</a:t>
                  </a:r>
                  <a:r>
                    <a:rPr lang="en-US" b="1" spc="-10" dirty="0" smtClean="0">
                      <a:solidFill>
                        <a:srgbClr val="4C6092"/>
                      </a:solidFill>
                      <a:latin typeface="Corbel" panose="020B0503020204020204" pitchFamily="34" charset="0"/>
                      <a:cs typeface="Franklin Gothic Heavy"/>
                    </a:rPr>
                    <a:t>FI</a:t>
                  </a:r>
                  <a:endParaRPr lang="ru-RU" b="1" dirty="0"/>
                </a:p>
              </p:txBody>
            </p:sp>
            <p:pic>
              <p:nvPicPr>
                <p:cNvPr id="2057" name="Picture 9"/>
                <p:cNvPicPr>
                  <a:picLocks noChangeAspect="1" noChangeArrowheads="1"/>
                </p:cNvPicPr>
                <p:nvPr/>
              </p:nvPicPr>
              <p:blipFill>
                <a:blip r:embed="rId11" cstate="print"/>
                <a:srcRect/>
                <a:stretch>
                  <a:fillRect/>
                </a:stretch>
              </p:blipFill>
              <p:spPr bwMode="auto">
                <a:xfrm>
                  <a:off x="6318250" y="7397750"/>
                  <a:ext cx="533400" cy="590550"/>
                </a:xfrm>
                <a:prstGeom prst="rect">
                  <a:avLst/>
                </a:prstGeom>
                <a:noFill/>
                <a:ln w="9525">
                  <a:noFill/>
                  <a:miter lim="800000"/>
                  <a:headEnd/>
                  <a:tailEnd/>
                </a:ln>
              </p:spPr>
            </p:pic>
          </p:grpSp>
          <p:grpSp>
            <p:nvGrpSpPr>
              <p:cNvPr id="9" name="Группа 55"/>
              <p:cNvGrpSpPr/>
              <p:nvPr/>
            </p:nvGrpSpPr>
            <p:grpSpPr>
              <a:xfrm>
                <a:off x="6242050" y="8474075"/>
                <a:ext cx="8077200" cy="646331"/>
                <a:chOff x="6242050" y="8474075"/>
                <a:chExt cx="8077200" cy="646331"/>
              </a:xfrm>
            </p:grpSpPr>
            <p:pic>
              <p:nvPicPr>
                <p:cNvPr id="2058" name="Picture 10"/>
                <p:cNvPicPr>
                  <a:picLocks noChangeAspect="1" noChangeArrowheads="1"/>
                </p:cNvPicPr>
                <p:nvPr/>
              </p:nvPicPr>
              <p:blipFill>
                <a:blip r:embed="rId12" cstate="print"/>
                <a:srcRect/>
                <a:stretch>
                  <a:fillRect/>
                </a:stretch>
              </p:blipFill>
              <p:spPr bwMode="auto">
                <a:xfrm>
                  <a:off x="6242050" y="8550275"/>
                  <a:ext cx="552450" cy="542925"/>
                </a:xfrm>
                <a:prstGeom prst="rect">
                  <a:avLst/>
                </a:prstGeom>
                <a:noFill/>
                <a:ln w="9525">
                  <a:noFill/>
                  <a:miter lim="800000"/>
                  <a:headEnd/>
                  <a:tailEnd/>
                </a:ln>
              </p:spPr>
            </p:pic>
            <p:sp>
              <p:nvSpPr>
                <p:cNvPr id="55" name="Прямоугольник 54"/>
                <p:cNvSpPr/>
                <p:nvPr/>
              </p:nvSpPr>
              <p:spPr>
                <a:xfrm>
                  <a:off x="6851650" y="84740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 ПОМНИТЬ, ЧТО МОШЕННИКИ  ТОЖЕ ОЦЕНИЛИ  ПРЕИМУЩЕСТВА   </a:t>
                  </a:r>
                </a:p>
                <a:p>
                  <a:r>
                    <a:rPr lang="ru-RU" b="1" spc="-10" dirty="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ИНТЕРНЕТА</a:t>
                  </a:r>
                  <a:endParaRPr lang="ru-RU" b="1" dirty="0"/>
                </a:p>
              </p:txBody>
            </p:sp>
          </p:grpSp>
        </p:grpSp>
        <p:pic>
          <p:nvPicPr>
            <p:cNvPr id="4099" name="Picture 3" descr="C:\Users\sakovich\Downloads\icons8-пароль-100.png"/>
            <p:cNvPicPr>
              <a:picLocks noChangeAspect="1" noChangeArrowheads="1"/>
            </p:cNvPicPr>
            <p:nvPr/>
          </p:nvPicPr>
          <p:blipFill>
            <a:blip r:embed="rId13" cstate="print"/>
            <a:srcRect/>
            <a:stretch>
              <a:fillRect/>
            </a:stretch>
          </p:blipFill>
          <p:spPr bwMode="auto">
            <a:xfrm>
              <a:off x="4232625" y="8547400"/>
              <a:ext cx="1143000" cy="1143000"/>
            </a:xfrm>
            <a:prstGeom prst="rect">
              <a:avLst/>
            </a:prstGeom>
            <a:noFill/>
          </p:spPr>
        </p:pic>
        <p:pic>
          <p:nvPicPr>
            <p:cNvPr id="4101" name="Picture 5" descr="C:\Users\sakovich\Downloads\icons8-безопасность-проверена-64.png"/>
            <p:cNvPicPr>
              <a:picLocks noChangeAspect="1" noChangeArrowheads="1"/>
            </p:cNvPicPr>
            <p:nvPr/>
          </p:nvPicPr>
          <p:blipFill>
            <a:blip r:embed="rId14" cstate="print"/>
            <a:srcRect/>
            <a:stretch>
              <a:fillRect/>
            </a:stretch>
          </p:blipFill>
          <p:spPr bwMode="auto">
            <a:xfrm rot="19717752">
              <a:off x="4697168" y="7243816"/>
              <a:ext cx="609600" cy="609600"/>
            </a:xfrm>
            <a:prstGeom prst="rect">
              <a:avLst/>
            </a:prstGeom>
            <a:noFill/>
          </p:spPr>
        </p:pic>
        <p:pic>
          <p:nvPicPr>
            <p:cNvPr id="40" name="Picture 2" descr="C:\Users\sakovich\Downloads\icons8-пароль-1-64.png"/>
            <p:cNvPicPr>
              <a:picLocks noChangeAspect="1" noChangeArrowheads="1"/>
            </p:cNvPicPr>
            <p:nvPr/>
          </p:nvPicPr>
          <p:blipFill>
            <a:blip r:embed="rId15" cstate="print"/>
            <a:srcRect/>
            <a:stretch>
              <a:fillRect/>
            </a:stretch>
          </p:blipFill>
          <p:spPr bwMode="auto">
            <a:xfrm>
              <a:off x="4648385" y="5572725"/>
              <a:ext cx="609600" cy="609600"/>
            </a:xfrm>
            <a:prstGeom prst="rect">
              <a:avLst/>
            </a:prstGeom>
            <a:noFill/>
          </p:spPr>
        </p:pic>
      </p:grpSp>
      <p:sp>
        <p:nvSpPr>
          <p:cNvPr id="35" name="Прямоугольник 34"/>
          <p:cNvSpPr/>
          <p:nvPr/>
        </p:nvSpPr>
        <p:spPr>
          <a:xfrm>
            <a:off x="8872757" y="4675829"/>
            <a:ext cx="2272097" cy="754053"/>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grpSp>
        <p:nvGrpSpPr>
          <p:cNvPr id="37" name="Группа 36"/>
          <p:cNvGrpSpPr/>
          <p:nvPr/>
        </p:nvGrpSpPr>
        <p:grpSpPr>
          <a:xfrm rot="21443726">
            <a:off x="15025076" y="4675830"/>
            <a:ext cx="4565924" cy="4222108"/>
            <a:chOff x="15025076" y="5447090"/>
            <a:chExt cx="4565924" cy="3450847"/>
          </a:xfrm>
        </p:grpSpPr>
        <p:pic>
          <p:nvPicPr>
            <p:cNvPr id="42" name="Рисунок 41"/>
            <p:cNvPicPr>
              <a:picLocks noChangeAspect="1"/>
            </p:cNvPicPr>
            <p:nvPr/>
          </p:nvPicPr>
          <p:blipFill>
            <a:blip r:embed="rId16" cstate="print">
              <a:extLst>
                <a:ext uri="{28A0092B-C50C-407E-A947-70E740481C1C}">
                  <a14:useLocalDpi xmlns="" xmlns:a14="http://schemas.microsoft.com/office/drawing/2010/main" val="0"/>
                </a:ext>
              </a:extLst>
            </a:blip>
            <a:stretch>
              <a:fillRect/>
            </a:stretch>
          </p:blipFill>
          <p:spPr>
            <a:xfrm flipH="1">
              <a:off x="15025076" y="5447090"/>
              <a:ext cx="4565924" cy="3450847"/>
            </a:xfrm>
            <a:prstGeom prst="rect">
              <a:avLst/>
            </a:prstGeom>
          </p:spPr>
        </p:pic>
        <p:sp>
          <p:nvSpPr>
            <p:cNvPr id="48" name="Прямоугольник 47"/>
            <p:cNvSpPr/>
            <p:nvPr/>
          </p:nvSpPr>
          <p:spPr>
            <a:xfrm rot="21060707">
              <a:off x="16338425" y="6111875"/>
              <a:ext cx="2222468"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МОШЕННИКИ  ТАМ</a:t>
              </a:r>
              <a:endParaRPr lang="ru-RU" dirty="0"/>
            </a:p>
          </p:txBody>
        </p:sp>
      </p:grpSp>
      <p:grpSp>
        <p:nvGrpSpPr>
          <p:cNvPr id="56" name="Группа 39"/>
          <p:cNvGrpSpPr/>
          <p:nvPr/>
        </p:nvGrpSpPr>
        <p:grpSpPr>
          <a:xfrm rot="21169229" flipH="1">
            <a:off x="14087373" y="9187292"/>
            <a:ext cx="3485564" cy="1828800"/>
            <a:chOff x="9442450" y="2530475"/>
            <a:chExt cx="3657600" cy="2097406"/>
          </a:xfrm>
        </p:grpSpPr>
        <p:pic>
          <p:nvPicPr>
            <p:cNvPr id="57" name="Picture 2" descr="C:\Users\sakovich\Downloads\cat-1185453_1280.png"/>
            <p:cNvPicPr>
              <a:picLocks noChangeAspect="1" noChangeArrowheads="1"/>
            </p:cNvPicPr>
            <p:nvPr/>
          </p:nvPicPr>
          <p:blipFill>
            <a:blip r:embed="rId17" cstate="print"/>
            <a:srcRect/>
            <a:stretch>
              <a:fillRect/>
            </a:stretch>
          </p:blipFill>
          <p:spPr bwMode="auto">
            <a:xfrm flipH="1">
              <a:off x="9442450" y="2530475"/>
              <a:ext cx="3657600" cy="2097406"/>
            </a:xfrm>
            <a:prstGeom prst="rect">
              <a:avLst/>
            </a:prstGeom>
            <a:noFill/>
          </p:spPr>
        </p:pic>
        <p:pic>
          <p:nvPicPr>
            <p:cNvPr id="58" name="Рисунок 57"/>
            <p:cNvPicPr>
              <a:picLocks noChangeAspect="1"/>
            </p:cNvPicPr>
            <p:nvPr/>
          </p:nvPicPr>
          <p:blipFill>
            <a:blip r:embed="rId18" cstate="print">
              <a:extLst>
                <a:ext uri="{28A0092B-C50C-407E-A947-70E740481C1C}">
                  <a14:useLocalDpi xmlns="" xmlns:a14="http://schemas.microsoft.com/office/drawing/2010/main" val="0"/>
                </a:ext>
              </a:extLst>
            </a:blip>
            <a:stretch>
              <a:fillRect/>
            </a:stretch>
          </p:blipFill>
          <p:spPr>
            <a:xfrm rot="1063582" flipV="1">
              <a:off x="9569747" y="2787223"/>
              <a:ext cx="243149" cy="373560"/>
            </a:xfrm>
            <a:prstGeom prst="rect">
              <a:avLst/>
            </a:prstGeom>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117850" y="-1203325"/>
            <a:ext cx="13350894" cy="13350894"/>
          </a:xfrm>
          <a:prstGeom prst="rect">
            <a:avLst/>
          </a:prstGeom>
        </p:spPr>
      </p:pic>
      <p:pic>
        <p:nvPicPr>
          <p:cNvPr id="10" name="Рисунок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16200000">
            <a:off x="10655461" y="9318464"/>
            <a:ext cx="688230" cy="675852"/>
          </a:xfrm>
          <a:prstGeom prst="rect">
            <a:avLst/>
          </a:prstGeom>
        </p:spPr>
      </p:pic>
      <p:sp>
        <p:nvSpPr>
          <p:cNvPr id="2" name="Заголовок 1"/>
          <p:cNvSpPr>
            <a:spLocks noGrp="1"/>
          </p:cNvSpPr>
          <p:nvPr>
            <p:ph type="title"/>
          </p:nvPr>
        </p:nvSpPr>
        <p:spPr>
          <a:xfrm>
            <a:off x="6546850" y="3080789"/>
            <a:ext cx="6019800" cy="1738938"/>
          </a:xfrm>
        </p:spPr>
        <p:txBody>
          <a:bodyPr/>
          <a:lstStyle/>
          <a:p>
            <a:pPr algn="ctr"/>
            <a:r>
              <a:rPr lang="ru-RU" dirty="0" smtClean="0"/>
              <a:t>БЕЗОПАСНЫЙ МОБИЛЬНЫЙ</a:t>
            </a:r>
            <a:endParaRPr lang="ru-RU" dirty="0"/>
          </a:p>
        </p:txBody>
      </p:sp>
      <p:pic>
        <p:nvPicPr>
          <p:cNvPr id="3" name="Рисунок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0204450" y="4816475"/>
            <a:ext cx="5317932" cy="5317932"/>
          </a:xfrm>
          <a:prstGeom prst="rect">
            <a:avLst/>
          </a:prstGeom>
        </p:spPr>
      </p:pic>
      <p:pic>
        <p:nvPicPr>
          <p:cNvPr id="8" name="Рисунок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rot="16200000">
            <a:off x="17971096" y="8708429"/>
            <a:ext cx="639845" cy="628337"/>
          </a:xfrm>
          <a:prstGeom prst="rect">
            <a:avLst/>
          </a:prstGeom>
        </p:spPr>
      </p:pic>
      <p:pic>
        <p:nvPicPr>
          <p:cNvPr id="9" name="Рисунок 8"/>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16200000">
            <a:off x="16141883" y="9470842"/>
            <a:ext cx="685800" cy="673465"/>
          </a:xfrm>
          <a:prstGeom prst="rect">
            <a:avLst/>
          </a:prstGeom>
        </p:spPr>
      </p:pic>
      <p:pic>
        <p:nvPicPr>
          <p:cNvPr id="11" name="Рисунок 10"/>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rot="16200000">
            <a:off x="14389156" y="8708969"/>
            <a:ext cx="699892" cy="687304"/>
          </a:xfrm>
          <a:prstGeom prst="rect">
            <a:avLst/>
          </a:prstGeom>
        </p:spPr>
      </p:pic>
      <p:pic>
        <p:nvPicPr>
          <p:cNvPr id="12" name="Рисунок 11"/>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rot="16200000">
            <a:off x="9054733" y="8633192"/>
            <a:ext cx="747014" cy="733579"/>
          </a:xfrm>
          <a:prstGeom prst="rect">
            <a:avLst/>
          </a:prstGeom>
        </p:spPr>
      </p:pic>
      <p:pic>
        <p:nvPicPr>
          <p:cNvPr id="20" name="Рисунок 19"/>
          <p:cNvPicPr>
            <a:picLocks noChangeAspect="1"/>
          </p:cNvPicPr>
          <p:nvPr/>
        </p:nvPicPr>
        <p:blipFill>
          <a:blip r:embed="rId10" cstate="print"/>
          <a:stretch>
            <a:fillRect/>
          </a:stretch>
        </p:blipFill>
        <p:spPr>
          <a:xfrm>
            <a:off x="3117850" y="10152759"/>
            <a:ext cx="457200" cy="219075"/>
          </a:xfrm>
          <a:prstGeom prst="rect">
            <a:avLst/>
          </a:prstGeom>
        </p:spPr>
      </p:pic>
      <p:sp>
        <p:nvSpPr>
          <p:cNvPr id="18" name="object 3"/>
          <p:cNvSpPr/>
          <p:nvPr/>
        </p:nvSpPr>
        <p:spPr>
          <a:xfrm>
            <a:off x="17595850" y="244475"/>
            <a:ext cx="2318822" cy="1486077"/>
          </a:xfrm>
          <a:prstGeom prst="rect">
            <a:avLst/>
          </a:prstGeom>
          <a:blipFill>
            <a:blip r:embed="rId11" cstate="print"/>
            <a:stretch>
              <a:fillRect/>
            </a:stretch>
          </a:blipFill>
        </p:spPr>
        <p:txBody>
          <a:bodyPr wrap="square" lIns="0" tIns="0" rIns="0" bIns="0" rtlCol="0"/>
          <a:lstStyle/>
          <a:p>
            <a:endParaRPr/>
          </a:p>
        </p:txBody>
      </p:sp>
      <p:pic>
        <p:nvPicPr>
          <p:cNvPr id="21" name="Рисунок 20" descr="КОТЯО.png"/>
          <p:cNvPicPr>
            <a:picLocks noChangeAspect="1"/>
          </p:cNvPicPr>
          <p:nvPr/>
        </p:nvPicPr>
        <p:blipFill>
          <a:blip r:embed="rId12" cstate="print"/>
          <a:stretch>
            <a:fillRect/>
          </a:stretch>
        </p:blipFill>
        <p:spPr>
          <a:xfrm>
            <a:off x="5937250" y="3978275"/>
            <a:ext cx="2195518" cy="4319336"/>
          </a:xfrm>
          <a:prstGeom prst="rect">
            <a:avLst/>
          </a:prstGeom>
        </p:spPr>
      </p:pic>
      <p:pic>
        <p:nvPicPr>
          <p:cNvPr id="23" name="Рисунок 22" descr="САБАКА.png"/>
          <p:cNvPicPr>
            <a:picLocks noChangeAspect="1"/>
          </p:cNvPicPr>
          <p:nvPr/>
        </p:nvPicPr>
        <p:blipFill>
          <a:blip r:embed="rId13" cstate="print"/>
          <a:stretch>
            <a:fillRect/>
          </a:stretch>
        </p:blipFill>
        <p:spPr>
          <a:xfrm flipH="1">
            <a:off x="-2139951" y="2530475"/>
            <a:ext cx="7877556" cy="11903388"/>
          </a:xfrm>
          <a:prstGeom prst="rect">
            <a:avLst/>
          </a:prstGeom>
        </p:spPr>
      </p:pic>
    </p:spTree>
    <p:extLst>
      <p:ext uri="{BB962C8B-B14F-4D97-AF65-F5344CB8AC3E}">
        <p14:creationId xmlns="" xmlns:p14="http://schemas.microsoft.com/office/powerpoint/2010/main" val="42269615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bject 4"/>
          <p:cNvSpPr/>
          <p:nvPr/>
        </p:nvSpPr>
        <p:spPr>
          <a:xfrm>
            <a:off x="222250" y="9921875"/>
            <a:ext cx="32766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4"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20" name="object 27"/>
          <p:cNvSpPr txBox="1"/>
          <p:nvPr/>
        </p:nvSpPr>
        <p:spPr>
          <a:xfrm>
            <a:off x="9909174" y="2868593"/>
            <a:ext cx="4495800" cy="443070"/>
          </a:xfrm>
          <a:prstGeom prst="rect">
            <a:avLst/>
          </a:prstGeom>
        </p:spPr>
        <p:txBody>
          <a:bodyPr vert="horz" wrap="square" lIns="0" tIns="12065" rIns="0" bIns="0" rtlCol="0">
            <a:spAutoFit/>
          </a:bodyPr>
          <a:lstStyle/>
          <a:p>
            <a:pPr marR="395605" fontAlgn="base">
              <a:lnSpc>
                <a:spcPct val="100000"/>
              </a:lnSpc>
              <a:spcBef>
                <a:spcPts val="95"/>
              </a:spcBef>
            </a:pPr>
            <a:endParaRPr sz="2800" spc="-10" dirty="0">
              <a:solidFill>
                <a:srgbClr val="4C6092"/>
              </a:solidFill>
              <a:latin typeface="Corbel" panose="020B0503020204020204" pitchFamily="34" charset="0"/>
              <a:cs typeface="Franklin Gothic Heavy"/>
            </a:endParaRPr>
          </a:p>
        </p:txBody>
      </p:sp>
      <p:grpSp>
        <p:nvGrpSpPr>
          <p:cNvPr id="30" name="Группа 29"/>
          <p:cNvGrpSpPr/>
          <p:nvPr/>
        </p:nvGrpSpPr>
        <p:grpSpPr>
          <a:xfrm>
            <a:off x="3575050" y="9693275"/>
            <a:ext cx="13000417" cy="1212629"/>
            <a:chOff x="4778971" y="10370322"/>
            <a:chExt cx="19950715" cy="699720"/>
          </a:xfrm>
        </p:grpSpPr>
        <p:sp>
          <p:nvSpPr>
            <p:cNvPr id="31" name="Прямоугольник 30"/>
            <p:cNvSpPr/>
            <p:nvPr/>
          </p:nvSpPr>
          <p:spPr>
            <a:xfrm>
              <a:off x="6533043" y="10414291"/>
              <a:ext cx="16104651" cy="580145"/>
            </a:xfrm>
            <a:prstGeom prst="rect">
              <a:avLst/>
            </a:prstGeom>
          </p:spPr>
          <p:txBody>
            <a:bodyPr wrap="none">
              <a:spAutoFit/>
            </a:bodyPr>
            <a:lstStyle/>
            <a:p>
              <a:pPr marL="147320" marR="220979" algn="ctr">
                <a:spcBef>
                  <a:spcPts val="355"/>
                </a:spcBef>
              </a:pPr>
              <a:r>
                <a:rPr lang="ru-RU" sz="2800" spc="-10" dirty="0" smtClean="0">
                  <a:solidFill>
                    <a:srgbClr val="4C6092"/>
                  </a:solidFill>
                  <a:latin typeface="Corbel" panose="020B0503020204020204" pitchFamily="34" charset="0"/>
                  <a:cs typeface="Franklin Gothic Heavy"/>
                  <a:sym typeface="Arial" charset="0"/>
                </a:rPr>
                <a:t>СОВРЕМЕННЫЕ  ТЕХНОЛОГИИ РАСШИРЯЮТ ВОЗМОЖНОСТИ </a:t>
              </a:r>
            </a:p>
            <a:p>
              <a:pPr marL="147320" marR="220979" algn="ctr">
                <a:spcBef>
                  <a:spcPts val="355"/>
                </a:spcBef>
              </a:pPr>
              <a:r>
                <a:rPr lang="ru-RU" sz="2800" spc="-10" dirty="0" smtClean="0">
                  <a:solidFill>
                    <a:srgbClr val="4C6092"/>
                  </a:solidFill>
                  <a:latin typeface="Corbel" panose="020B0503020204020204" pitchFamily="34" charset="0"/>
                  <a:cs typeface="Franklin Gothic Heavy"/>
                  <a:sym typeface="Arial" charset="0"/>
                </a:rPr>
                <a:t>ПОЛЬЗОВАТЕЛЕЙ МОБИЛЬНЫХ ТЕЛЕФОНОВ </a:t>
              </a:r>
              <a:endParaRPr lang="ru-RU" sz="2800" spc="-10" dirty="0">
                <a:solidFill>
                  <a:srgbClr val="4C6092"/>
                </a:solidFill>
                <a:latin typeface="Corbel" panose="020B0503020204020204" pitchFamily="34" charset="0"/>
                <a:cs typeface="Franklin Gothic Heavy"/>
                <a:sym typeface="Arial" charset="0"/>
              </a:endParaRPr>
            </a:p>
          </p:txBody>
        </p:sp>
        <p:sp>
          <p:nvSpPr>
            <p:cNvPr id="32" name="Скругленный прямоугольник 31"/>
            <p:cNvSpPr/>
            <p:nvPr/>
          </p:nvSpPr>
          <p:spPr>
            <a:xfrm>
              <a:off x="4778971" y="10370322"/>
              <a:ext cx="19950715" cy="69972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6" name="Рисунок 15" descr="Безымянный-2.png"/>
          <p:cNvPicPr>
            <a:picLocks noChangeAspect="1"/>
          </p:cNvPicPr>
          <p:nvPr/>
        </p:nvPicPr>
        <p:blipFill>
          <a:blip r:embed="rId4" cstate="print"/>
          <a:stretch>
            <a:fillRect/>
          </a:stretch>
        </p:blipFill>
        <p:spPr>
          <a:xfrm>
            <a:off x="8223250" y="7407275"/>
            <a:ext cx="3200400" cy="2330498"/>
          </a:xfrm>
          <a:prstGeom prst="rect">
            <a:avLst/>
          </a:prstGeom>
        </p:spPr>
      </p:pic>
      <p:pic>
        <p:nvPicPr>
          <p:cNvPr id="17" name="Рисунок 16" descr="ЪМОН.png"/>
          <p:cNvPicPr>
            <a:picLocks noChangeAspect="1"/>
          </p:cNvPicPr>
          <p:nvPr/>
        </p:nvPicPr>
        <p:blipFill>
          <a:blip r:embed="rId5" cstate="print"/>
          <a:stretch>
            <a:fillRect/>
          </a:stretch>
        </p:blipFill>
        <p:spPr>
          <a:xfrm>
            <a:off x="7232650" y="7483475"/>
            <a:ext cx="1066800" cy="1056961"/>
          </a:xfrm>
          <a:prstGeom prst="rect">
            <a:avLst/>
          </a:prstGeom>
        </p:spPr>
      </p:pic>
      <p:pic>
        <p:nvPicPr>
          <p:cNvPr id="18" name="Рисунок 17" descr="ППП.png"/>
          <p:cNvPicPr>
            <a:picLocks noChangeAspect="1"/>
          </p:cNvPicPr>
          <p:nvPr/>
        </p:nvPicPr>
        <p:blipFill>
          <a:blip r:embed="rId6" cstate="print"/>
          <a:stretch>
            <a:fillRect/>
          </a:stretch>
        </p:blipFill>
        <p:spPr>
          <a:xfrm>
            <a:off x="374650" y="1692275"/>
            <a:ext cx="3390605" cy="8843406"/>
          </a:xfrm>
          <a:prstGeom prst="rect">
            <a:avLst/>
          </a:prstGeom>
        </p:spPr>
      </p:pic>
      <p:pic>
        <p:nvPicPr>
          <p:cNvPr id="26" name="Рисунок 25" descr="Ресурс 4.png"/>
          <p:cNvPicPr>
            <a:picLocks noChangeAspect="1"/>
          </p:cNvPicPr>
          <p:nvPr/>
        </p:nvPicPr>
        <p:blipFill>
          <a:blip r:embed="rId7" cstate="print"/>
          <a:stretch>
            <a:fillRect/>
          </a:stretch>
        </p:blipFill>
        <p:spPr>
          <a:xfrm>
            <a:off x="4108450" y="4130675"/>
            <a:ext cx="1219200" cy="1226589"/>
          </a:xfrm>
          <a:prstGeom prst="rect">
            <a:avLst/>
          </a:prstGeom>
        </p:spPr>
      </p:pic>
      <p:pic>
        <p:nvPicPr>
          <p:cNvPr id="27" name="Рисунок 26" descr="штучки.png"/>
          <p:cNvPicPr>
            <a:picLocks noChangeAspect="1"/>
          </p:cNvPicPr>
          <p:nvPr/>
        </p:nvPicPr>
        <p:blipFill>
          <a:blip r:embed="rId8" cstate="print"/>
          <a:stretch>
            <a:fillRect/>
          </a:stretch>
        </p:blipFill>
        <p:spPr>
          <a:xfrm rot="20493166">
            <a:off x="3960360" y="3840837"/>
            <a:ext cx="676657" cy="618745"/>
          </a:xfrm>
          <a:prstGeom prst="rect">
            <a:avLst/>
          </a:prstGeom>
        </p:spPr>
      </p:pic>
      <p:pic>
        <p:nvPicPr>
          <p:cNvPr id="28" name="Рисунок 27" descr="галка.png"/>
          <p:cNvPicPr>
            <a:picLocks noChangeAspect="1"/>
          </p:cNvPicPr>
          <p:nvPr/>
        </p:nvPicPr>
        <p:blipFill>
          <a:blip r:embed="rId9" cstate="print"/>
          <a:stretch>
            <a:fillRect/>
          </a:stretch>
        </p:blipFill>
        <p:spPr>
          <a:xfrm>
            <a:off x="4946650" y="3825875"/>
            <a:ext cx="509193" cy="643697"/>
          </a:xfrm>
          <a:prstGeom prst="rect">
            <a:avLst/>
          </a:prstGeom>
        </p:spPr>
      </p:pic>
      <p:sp>
        <p:nvSpPr>
          <p:cNvPr id="25" name="Заголовок 1"/>
          <p:cNvSpPr>
            <a:spLocks noGrp="1"/>
          </p:cNvSpPr>
          <p:nvPr>
            <p:ph type="title"/>
          </p:nvPr>
        </p:nvSpPr>
        <p:spPr>
          <a:xfrm>
            <a:off x="5053002" y="531181"/>
            <a:ext cx="9998094" cy="1738938"/>
          </a:xfrm>
        </p:spPr>
        <p:txBody>
          <a:bodyPr/>
          <a:lstStyle/>
          <a:p>
            <a:pPr algn="ctr"/>
            <a:r>
              <a:rPr lang="ru-RU" dirty="0" smtClean="0"/>
              <a:t>ВОЗМОЖНОСТИ</a:t>
            </a:r>
            <a:br>
              <a:rPr lang="ru-RU" dirty="0" smtClean="0"/>
            </a:br>
            <a:r>
              <a:rPr lang="ru-RU" dirty="0" smtClean="0"/>
              <a:t>МОБИЛЬНОГО</a:t>
            </a:r>
            <a:endParaRPr lang="ru-RU" dirty="0"/>
          </a:p>
        </p:txBody>
      </p:sp>
      <p:grpSp>
        <p:nvGrpSpPr>
          <p:cNvPr id="3" name="Группа 2"/>
          <p:cNvGrpSpPr/>
          <p:nvPr/>
        </p:nvGrpSpPr>
        <p:grpSpPr>
          <a:xfrm>
            <a:off x="6242050" y="3063875"/>
            <a:ext cx="6795994" cy="1650496"/>
            <a:chOff x="8837604" y="2940031"/>
            <a:chExt cx="6795994" cy="1650496"/>
          </a:xfrm>
        </p:grpSpPr>
        <p:sp>
          <p:nvSpPr>
            <p:cNvPr id="23" name="object 24"/>
            <p:cNvSpPr/>
            <p:nvPr/>
          </p:nvSpPr>
          <p:spPr>
            <a:xfrm>
              <a:off x="9271102" y="326877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R="395605" algn="ctr" fontAlgn="base">
                <a:lnSpc>
                  <a:spcPct val="100000"/>
                </a:lnSpc>
                <a:spcBef>
                  <a:spcPts val="95"/>
                </a:spcBef>
              </a:pPr>
              <a:r>
                <a:rPr lang="ru-RU" sz="2800" spc="-10" dirty="0">
                  <a:solidFill>
                    <a:srgbClr val="4C6092"/>
                  </a:solidFill>
                  <a:latin typeface="Corbel" panose="020B0503020204020204" pitchFamily="34" charset="0"/>
                  <a:cs typeface="Franklin Gothic Heavy"/>
                </a:rPr>
                <a:t>БЕСКОНТАКТНАЯ ОПЛАТА  МОБИЛЬНЫМ ТЕЛЕФОНОМ</a:t>
              </a:r>
            </a:p>
          </p:txBody>
        </p:sp>
        <p:pic>
          <p:nvPicPr>
            <p:cNvPr id="19" name="Рисунок 18" descr="ТЕЕЕЛ.png"/>
            <p:cNvPicPr>
              <a:picLocks noChangeAspect="1"/>
            </p:cNvPicPr>
            <p:nvPr/>
          </p:nvPicPr>
          <p:blipFill>
            <a:blip r:embed="rId10" cstate="print"/>
            <a:stretch>
              <a:fillRect/>
            </a:stretch>
          </p:blipFill>
          <p:spPr>
            <a:xfrm>
              <a:off x="8837604" y="2940031"/>
              <a:ext cx="715257" cy="1650496"/>
            </a:xfrm>
            <a:prstGeom prst="rect">
              <a:avLst/>
            </a:prstGeom>
          </p:spPr>
        </p:pic>
      </p:grpSp>
      <p:sp>
        <p:nvSpPr>
          <p:cNvPr id="33" name="object 4"/>
          <p:cNvSpPr/>
          <p:nvPr/>
        </p:nvSpPr>
        <p:spPr>
          <a:xfrm>
            <a:off x="16757650" y="9998075"/>
            <a:ext cx="3105088"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22" name="Рисунок 21" descr="Ресурс 3.png"/>
          <p:cNvPicPr>
            <a:picLocks noChangeAspect="1"/>
          </p:cNvPicPr>
          <p:nvPr/>
        </p:nvPicPr>
        <p:blipFill>
          <a:blip r:embed="rId11" cstate="print"/>
          <a:stretch>
            <a:fillRect/>
          </a:stretch>
        </p:blipFill>
        <p:spPr>
          <a:xfrm>
            <a:off x="15538450" y="2378075"/>
            <a:ext cx="4038600" cy="8135381"/>
          </a:xfrm>
          <a:prstGeom prst="rect">
            <a:avLst/>
          </a:prstGeom>
        </p:spPr>
      </p:pic>
      <p:pic>
        <p:nvPicPr>
          <p:cNvPr id="34" name="Рисунок 33" descr="код.png"/>
          <p:cNvPicPr>
            <a:picLocks noChangeAspect="1"/>
          </p:cNvPicPr>
          <p:nvPr/>
        </p:nvPicPr>
        <p:blipFill>
          <a:blip r:embed="rId12" cstate="print"/>
          <a:stretch>
            <a:fillRect/>
          </a:stretch>
        </p:blipFill>
        <p:spPr>
          <a:xfrm>
            <a:off x="14928850" y="4206875"/>
            <a:ext cx="1219200" cy="1219200"/>
          </a:xfrm>
          <a:prstGeom prst="rect">
            <a:avLst/>
          </a:prstGeom>
        </p:spPr>
      </p:pic>
      <p:grpSp>
        <p:nvGrpSpPr>
          <p:cNvPr id="35" name="Группа 34"/>
          <p:cNvGrpSpPr/>
          <p:nvPr/>
        </p:nvGrpSpPr>
        <p:grpSpPr>
          <a:xfrm>
            <a:off x="6089650" y="5273675"/>
            <a:ext cx="6972096" cy="1855292"/>
            <a:chOff x="5784850" y="5197475"/>
            <a:chExt cx="6972096" cy="1855292"/>
          </a:xfrm>
        </p:grpSpPr>
        <p:sp>
          <p:nvSpPr>
            <p:cNvPr id="29" name="object 24"/>
            <p:cNvSpPr/>
            <p:nvPr/>
          </p:nvSpPr>
          <p:spPr>
            <a:xfrm>
              <a:off x="6394450" y="574778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R="395605" algn="ctr" fontAlgn="base">
                <a:lnSpc>
                  <a:spcPct val="100000"/>
                </a:lnSpc>
                <a:spcBef>
                  <a:spcPts val="95"/>
                </a:spcBef>
              </a:pPr>
              <a:r>
                <a:rPr lang="ru-RU" sz="2800" spc="-10" dirty="0">
                  <a:solidFill>
                    <a:srgbClr val="4C6092"/>
                  </a:solidFill>
                  <a:latin typeface="Corbel" panose="020B0503020204020204" pitchFamily="34" charset="0"/>
                  <a:cs typeface="Franklin Gothic Heavy"/>
                </a:rPr>
                <a:t>ОПЛАТА </a:t>
              </a:r>
              <a:endParaRPr lang="ru-RU" sz="2800" spc="-10" dirty="0" smtClean="0">
                <a:solidFill>
                  <a:srgbClr val="4C6092"/>
                </a:solidFill>
                <a:latin typeface="Corbel" panose="020B0503020204020204" pitchFamily="34" charset="0"/>
                <a:cs typeface="Franklin Gothic Heavy"/>
              </a:endParaRPr>
            </a:p>
            <a:p>
              <a:pPr marR="395605" algn="ctr" fontAlgn="base">
                <a:lnSpc>
                  <a:spcPct val="100000"/>
                </a:lnSpc>
                <a:spcBef>
                  <a:spcPts val="95"/>
                </a:spcBef>
              </a:pPr>
              <a:r>
                <a:rPr lang="ru-RU" sz="2800" spc="-10" dirty="0" smtClean="0">
                  <a:solidFill>
                    <a:srgbClr val="4C6092"/>
                  </a:solidFill>
                  <a:latin typeface="Corbel" panose="020B0503020204020204" pitchFamily="34" charset="0"/>
                  <a:cs typeface="Franklin Gothic Heavy"/>
                </a:rPr>
                <a:t>С ПОМОЩЬЮ </a:t>
              </a:r>
              <a:r>
                <a:rPr lang="en-US" sz="2800" spc="-10" dirty="0" smtClean="0">
                  <a:solidFill>
                    <a:srgbClr val="4C6092"/>
                  </a:solidFill>
                  <a:latin typeface="Corbel" panose="020B0503020204020204" pitchFamily="34" charset="0"/>
                  <a:cs typeface="Franklin Gothic Heavy"/>
                </a:rPr>
                <a:t>QR-</a:t>
              </a:r>
              <a:r>
                <a:rPr lang="ru-RU" sz="2800" spc="-10" dirty="0">
                  <a:solidFill>
                    <a:srgbClr val="4C6092"/>
                  </a:solidFill>
                  <a:latin typeface="Corbel" panose="020B0503020204020204" pitchFamily="34" charset="0"/>
                  <a:cs typeface="Franklin Gothic Heavy"/>
                </a:rPr>
                <a:t>КОДА</a:t>
              </a:r>
            </a:p>
            <a:p>
              <a:pPr marR="395605" algn="ctr" fontAlgn="base">
                <a:lnSpc>
                  <a:spcPct val="100000"/>
                </a:lnSpc>
                <a:spcBef>
                  <a:spcPts val="95"/>
                </a:spcBef>
              </a:pPr>
              <a:endParaRPr lang="ru-RU" sz="2800" spc="-10" dirty="0">
                <a:solidFill>
                  <a:srgbClr val="4C6092"/>
                </a:solidFill>
                <a:latin typeface="Corbel" panose="020B0503020204020204" pitchFamily="34" charset="0"/>
                <a:cs typeface="Franklin Gothic Heavy"/>
              </a:endParaRPr>
            </a:p>
          </p:txBody>
        </p:sp>
        <p:pic>
          <p:nvPicPr>
            <p:cNvPr id="5" name="Picture 2" descr="C:\Users\sakovich\Downloads\icons8-qr-код-64.png"/>
            <p:cNvPicPr>
              <a:picLocks noChangeAspect="1" noChangeArrowheads="1"/>
            </p:cNvPicPr>
            <p:nvPr/>
          </p:nvPicPr>
          <p:blipFill>
            <a:blip r:embed="rId13" cstate="print"/>
            <a:srcRect/>
            <a:stretch>
              <a:fillRect/>
            </a:stretch>
          </p:blipFill>
          <p:spPr bwMode="auto">
            <a:xfrm>
              <a:off x="5784850" y="5197475"/>
              <a:ext cx="1371600" cy="1371600"/>
            </a:xfrm>
            <a:prstGeom prst="rect">
              <a:avLst/>
            </a:prstGeom>
            <a:noFill/>
          </p:spPr>
        </p:pic>
      </p:grpSp>
    </p:spTree>
    <p:extLst>
      <p:ext uri="{BB962C8B-B14F-4D97-AF65-F5344CB8AC3E}">
        <p14:creationId xmlns="" xmlns:p14="http://schemas.microsoft.com/office/powerpoint/2010/main" val="4244388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Рисунок 38" descr="КК.png"/>
          <p:cNvPicPr>
            <a:picLocks noChangeAspect="1"/>
          </p:cNvPicPr>
          <p:nvPr/>
        </p:nvPicPr>
        <p:blipFill>
          <a:blip r:embed="rId3" cstate="print"/>
          <a:stretch>
            <a:fillRect/>
          </a:stretch>
        </p:blipFill>
        <p:spPr>
          <a:xfrm>
            <a:off x="7994650" y="3140075"/>
            <a:ext cx="2252508" cy="1447800"/>
          </a:xfrm>
          <a:prstGeom prst="rect">
            <a:avLst/>
          </a:prstGeom>
        </p:spPr>
      </p:pic>
      <p:sp>
        <p:nvSpPr>
          <p:cNvPr id="2" name="Заголовок 1"/>
          <p:cNvSpPr>
            <a:spLocks noGrp="1"/>
          </p:cNvSpPr>
          <p:nvPr>
            <p:ph type="title"/>
          </p:nvPr>
        </p:nvSpPr>
        <p:spPr>
          <a:xfrm>
            <a:off x="3117850" y="320675"/>
            <a:ext cx="12428701" cy="869469"/>
          </a:xfrm>
        </p:spPr>
        <p:txBody>
          <a:bodyPr/>
          <a:lstStyle/>
          <a:p>
            <a:pPr algn="ctr"/>
            <a:r>
              <a:rPr lang="ru-RU" dirty="0" smtClean="0"/>
              <a:t>ОГРАНИЧЕНИЕ ДОСТУПА К ГАДЖЕТУ</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pic>
        <p:nvPicPr>
          <p:cNvPr id="6" name="Рисунок 5" descr="ШТУЧКИ.png"/>
          <p:cNvPicPr>
            <a:picLocks noChangeAspect="1"/>
          </p:cNvPicPr>
          <p:nvPr/>
        </p:nvPicPr>
        <p:blipFill>
          <a:blip r:embed="rId5" cstate="print"/>
          <a:stretch>
            <a:fillRect/>
          </a:stretch>
        </p:blipFill>
        <p:spPr>
          <a:xfrm>
            <a:off x="8223250" y="2301875"/>
            <a:ext cx="7117094" cy="5900940"/>
          </a:xfrm>
          <a:prstGeom prst="rect">
            <a:avLst/>
          </a:prstGeom>
        </p:spPr>
      </p:pic>
      <p:pic>
        <p:nvPicPr>
          <p:cNvPr id="7" name="Рисунок 6" descr="ПИСЬМО.png"/>
          <p:cNvPicPr>
            <a:picLocks noChangeAspect="1"/>
          </p:cNvPicPr>
          <p:nvPr/>
        </p:nvPicPr>
        <p:blipFill>
          <a:blip r:embed="rId6" cstate="print"/>
          <a:stretch>
            <a:fillRect/>
          </a:stretch>
        </p:blipFill>
        <p:spPr>
          <a:xfrm>
            <a:off x="13787851" y="3242189"/>
            <a:ext cx="1263640" cy="1397511"/>
          </a:xfrm>
          <a:prstGeom prst="rect">
            <a:avLst/>
          </a:prstGeom>
        </p:spPr>
      </p:pic>
      <p:pic>
        <p:nvPicPr>
          <p:cNvPr id="8" name="Рисунок 7" descr="ОБЛАКО.png"/>
          <p:cNvPicPr>
            <a:picLocks noChangeAspect="1"/>
          </p:cNvPicPr>
          <p:nvPr/>
        </p:nvPicPr>
        <p:blipFill>
          <a:blip r:embed="rId7" cstate="print"/>
          <a:stretch>
            <a:fillRect/>
          </a:stretch>
        </p:blipFill>
        <p:spPr>
          <a:xfrm>
            <a:off x="13940251" y="6594989"/>
            <a:ext cx="2292100" cy="1092176"/>
          </a:xfrm>
          <a:prstGeom prst="rect">
            <a:avLst/>
          </a:prstGeom>
        </p:spPr>
      </p:pic>
      <p:pic>
        <p:nvPicPr>
          <p:cNvPr id="12" name="Рисунок 11" descr="СМС.png"/>
          <p:cNvPicPr>
            <a:picLocks noChangeAspect="1"/>
          </p:cNvPicPr>
          <p:nvPr/>
        </p:nvPicPr>
        <p:blipFill>
          <a:blip r:embed="rId8" cstate="print"/>
          <a:stretch>
            <a:fillRect/>
          </a:stretch>
        </p:blipFill>
        <p:spPr>
          <a:xfrm>
            <a:off x="7691851" y="6061589"/>
            <a:ext cx="1377396" cy="1668894"/>
          </a:xfrm>
          <a:prstGeom prst="rect">
            <a:avLst/>
          </a:prstGeom>
        </p:spPr>
      </p:pic>
      <p:pic>
        <p:nvPicPr>
          <p:cNvPr id="13" name="Рисунок 12" descr="ЗНАК ЗАМОК.png"/>
          <p:cNvPicPr>
            <a:picLocks noChangeAspect="1"/>
          </p:cNvPicPr>
          <p:nvPr/>
        </p:nvPicPr>
        <p:blipFill>
          <a:blip r:embed="rId9" cstate="print"/>
          <a:stretch>
            <a:fillRect/>
          </a:stretch>
        </p:blipFill>
        <p:spPr>
          <a:xfrm>
            <a:off x="14441854" y="4138302"/>
            <a:ext cx="867996" cy="867996"/>
          </a:xfrm>
          <a:prstGeom prst="rect">
            <a:avLst/>
          </a:prstGeom>
        </p:spPr>
      </p:pic>
      <p:pic>
        <p:nvPicPr>
          <p:cNvPr id="26" name="Рисунок 25" descr="ПНГ.png"/>
          <p:cNvPicPr>
            <a:picLocks noChangeAspect="1"/>
          </p:cNvPicPr>
          <p:nvPr/>
        </p:nvPicPr>
        <p:blipFill>
          <a:blip r:embed="rId10" cstate="print"/>
          <a:stretch>
            <a:fillRect/>
          </a:stretch>
        </p:blipFill>
        <p:spPr>
          <a:xfrm>
            <a:off x="10511251" y="1413389"/>
            <a:ext cx="2215345" cy="2209800"/>
          </a:xfrm>
          <a:prstGeom prst="rect">
            <a:avLst/>
          </a:prstGeom>
        </p:spPr>
      </p:pic>
      <p:pic>
        <p:nvPicPr>
          <p:cNvPr id="27" name="Рисунок 26" descr="ЗНАК ЗАМОК.png"/>
          <p:cNvPicPr>
            <a:picLocks noChangeAspect="1"/>
          </p:cNvPicPr>
          <p:nvPr/>
        </p:nvPicPr>
        <p:blipFill>
          <a:blip r:embed="rId9" cstate="print"/>
          <a:stretch>
            <a:fillRect/>
          </a:stretch>
        </p:blipFill>
        <p:spPr>
          <a:xfrm>
            <a:off x="11806651" y="2708789"/>
            <a:ext cx="912399" cy="912399"/>
          </a:xfrm>
          <a:prstGeom prst="rect">
            <a:avLst/>
          </a:prstGeom>
        </p:spPr>
      </p:pic>
      <p:pic>
        <p:nvPicPr>
          <p:cNvPr id="29" name="Рисунок 28" descr="ЗНАК ЗАМОК.png"/>
          <p:cNvPicPr>
            <a:picLocks noChangeAspect="1"/>
          </p:cNvPicPr>
          <p:nvPr/>
        </p:nvPicPr>
        <p:blipFill>
          <a:blip r:embed="rId9" cstate="print"/>
          <a:stretch>
            <a:fillRect/>
          </a:stretch>
        </p:blipFill>
        <p:spPr>
          <a:xfrm>
            <a:off x="8680450" y="3444875"/>
            <a:ext cx="877827" cy="877827"/>
          </a:xfrm>
          <a:prstGeom prst="rect">
            <a:avLst/>
          </a:prstGeom>
        </p:spPr>
      </p:pic>
      <p:pic>
        <p:nvPicPr>
          <p:cNvPr id="14" name="Рисунок 13" descr="ЧУВАК В МОБИЛЕ.png"/>
          <p:cNvPicPr>
            <a:picLocks noChangeAspect="1"/>
          </p:cNvPicPr>
          <p:nvPr/>
        </p:nvPicPr>
        <p:blipFill>
          <a:blip r:embed="rId11" cstate="print"/>
          <a:stretch>
            <a:fillRect/>
          </a:stretch>
        </p:blipFill>
        <p:spPr>
          <a:xfrm>
            <a:off x="15778634" y="4863729"/>
            <a:ext cx="4097993" cy="6445621"/>
          </a:xfrm>
          <a:prstGeom prst="rect">
            <a:avLst/>
          </a:prstGeom>
        </p:spPr>
      </p:pic>
      <p:pic>
        <p:nvPicPr>
          <p:cNvPr id="15" name="Рисунок 14" descr="ЗНАК.png"/>
          <p:cNvPicPr>
            <a:picLocks noChangeAspect="1"/>
          </p:cNvPicPr>
          <p:nvPr/>
        </p:nvPicPr>
        <p:blipFill>
          <a:blip r:embed="rId12" cstate="print"/>
          <a:stretch>
            <a:fillRect/>
          </a:stretch>
        </p:blipFill>
        <p:spPr>
          <a:xfrm>
            <a:off x="16754480" y="9163050"/>
            <a:ext cx="2289170" cy="2146300"/>
          </a:xfrm>
          <a:prstGeom prst="rect">
            <a:avLst/>
          </a:prstGeom>
        </p:spPr>
      </p:pic>
      <p:pic>
        <p:nvPicPr>
          <p:cNvPr id="31" name="Picture 2" descr="Z:\Конкурс видеоблогеров 2020\НОВ\16.1.png"/>
          <p:cNvPicPr>
            <a:picLocks noChangeAspect="1" noChangeArrowheads="1"/>
          </p:cNvPicPr>
          <p:nvPr/>
        </p:nvPicPr>
        <p:blipFill>
          <a:blip r:embed="rId13" cstate="print"/>
          <a:srcRect/>
          <a:stretch>
            <a:fillRect/>
          </a:stretch>
        </p:blipFill>
        <p:spPr bwMode="auto">
          <a:xfrm>
            <a:off x="10540197" y="5406585"/>
            <a:ext cx="2280186" cy="4064220"/>
          </a:xfrm>
          <a:prstGeom prst="rect">
            <a:avLst/>
          </a:prstGeom>
          <a:noFill/>
        </p:spPr>
      </p:pic>
      <p:pic>
        <p:nvPicPr>
          <p:cNvPr id="32" name="Picture 3" descr="Z:\Конкурс видеоблогеров 2020\НОВ\16.png"/>
          <p:cNvPicPr>
            <a:picLocks noChangeAspect="1" noChangeArrowheads="1"/>
          </p:cNvPicPr>
          <p:nvPr/>
        </p:nvPicPr>
        <p:blipFill>
          <a:blip r:embed="rId14" cstate="print"/>
          <a:srcRect/>
          <a:stretch>
            <a:fillRect/>
          </a:stretch>
        </p:blipFill>
        <p:spPr bwMode="auto">
          <a:xfrm>
            <a:off x="11561980" y="7265483"/>
            <a:ext cx="2329231" cy="3755291"/>
          </a:xfrm>
          <a:prstGeom prst="rect">
            <a:avLst/>
          </a:prstGeom>
          <a:noFill/>
        </p:spPr>
      </p:pic>
      <p:sp>
        <p:nvSpPr>
          <p:cNvPr id="33" name="object 24"/>
          <p:cNvSpPr/>
          <p:nvPr/>
        </p:nvSpPr>
        <p:spPr>
          <a:xfrm>
            <a:off x="924316" y="3751007"/>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ПЕРЕДАВАТЬ </a:t>
            </a:r>
            <a:r>
              <a:rPr lang="ru-RU" sz="2800" spc="-10" dirty="0">
                <a:solidFill>
                  <a:srgbClr val="4C6092"/>
                </a:solidFill>
                <a:latin typeface="Corbel" panose="020B0503020204020204" pitchFamily="34" charset="0"/>
                <a:cs typeface="Franklin Gothic Heavy"/>
              </a:rPr>
              <a:t>ВАШИ ГАДЖЕТЫ В ЧУЖИЕ РУКИ</a:t>
            </a:r>
          </a:p>
        </p:txBody>
      </p:sp>
      <p:sp>
        <p:nvSpPr>
          <p:cNvPr id="34" name="object 24"/>
          <p:cNvSpPr/>
          <p:nvPr/>
        </p:nvSpPr>
        <p:spPr>
          <a:xfrm>
            <a:off x="1125279" y="7973275"/>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ПОЛЬЗОВАТЬСЯ </a:t>
            </a:r>
            <a:r>
              <a:rPr lang="ru-RU" sz="2800" spc="-10" dirty="0">
                <a:solidFill>
                  <a:srgbClr val="4C6092"/>
                </a:solidFill>
                <a:latin typeface="Corbel" panose="020B0503020204020204" pitchFamily="34" charset="0"/>
                <a:cs typeface="Franklin Gothic Heavy"/>
              </a:rPr>
              <a:t>АНТИВИРУСНЫМ </a:t>
            </a:r>
            <a:r>
              <a:rPr lang="ru-RU" sz="2800" spc="-10" dirty="0" smtClean="0">
                <a:solidFill>
                  <a:srgbClr val="4C6092"/>
                </a:solidFill>
                <a:latin typeface="Corbel" panose="020B0503020204020204" pitchFamily="34" charset="0"/>
                <a:cs typeface="Franklin Gothic Heavy"/>
              </a:rPr>
              <a:t> </a:t>
            </a:r>
          </a:p>
          <a:p>
            <a:pPr marL="222885" marR="395605" algn="ctr">
              <a:lnSpc>
                <a:spcPct val="100000"/>
              </a:lnSpc>
              <a:spcBef>
                <a:spcPts val="95"/>
              </a:spcBef>
            </a:pPr>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ПРОГРАММНЫМ </a:t>
            </a:r>
            <a:r>
              <a:rPr lang="ru-RU" sz="2800" spc="-10" dirty="0">
                <a:solidFill>
                  <a:srgbClr val="4C6092"/>
                </a:solidFill>
                <a:latin typeface="Corbel" panose="020B0503020204020204" pitchFamily="34" charset="0"/>
                <a:cs typeface="Franklin Gothic Heavy"/>
              </a:rPr>
              <a:t>ОБЕСПЕЧЕНИЕМ И </a:t>
            </a:r>
            <a:r>
              <a:rPr lang="ru-RU" sz="2800" spc="-10" dirty="0" smtClean="0">
                <a:solidFill>
                  <a:srgbClr val="4C6092"/>
                </a:solidFill>
                <a:latin typeface="Corbel" panose="020B0503020204020204" pitchFamily="34" charset="0"/>
                <a:cs typeface="Franklin Gothic Heavy"/>
              </a:rPr>
              <a:t>ОБНОВЛЯТЬ </a:t>
            </a:r>
            <a:r>
              <a:rPr lang="ru-RU" sz="2800" spc="-10" dirty="0">
                <a:solidFill>
                  <a:srgbClr val="4C6092"/>
                </a:solidFill>
                <a:latin typeface="Corbel" panose="020B0503020204020204" pitchFamily="34" charset="0"/>
                <a:cs typeface="Franklin Gothic Heavy"/>
              </a:rPr>
              <a:t>ЕГО</a:t>
            </a:r>
          </a:p>
        </p:txBody>
      </p:sp>
      <p:pic>
        <p:nvPicPr>
          <p:cNvPr id="23" name="Рисунок 22" descr="АДЫН.png"/>
          <p:cNvPicPr>
            <a:picLocks noChangeAspect="1"/>
          </p:cNvPicPr>
          <p:nvPr/>
        </p:nvPicPr>
        <p:blipFill>
          <a:blip r:embed="rId15" cstate="print"/>
          <a:stretch>
            <a:fillRect/>
          </a:stretch>
        </p:blipFill>
        <p:spPr>
          <a:xfrm>
            <a:off x="442612" y="3242189"/>
            <a:ext cx="1083567" cy="1110876"/>
          </a:xfrm>
          <a:prstGeom prst="rect">
            <a:avLst/>
          </a:prstGeom>
        </p:spPr>
      </p:pic>
      <p:sp>
        <p:nvSpPr>
          <p:cNvPr id="35" name="object 24"/>
          <p:cNvSpPr/>
          <p:nvPr/>
        </p:nvSpPr>
        <p:spPr>
          <a:xfrm>
            <a:off x="961618" y="5686509"/>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УСТАНОВИТЬ </a:t>
            </a:r>
            <a:r>
              <a:rPr lang="ru-RU" sz="2800" spc="-10" dirty="0">
                <a:solidFill>
                  <a:srgbClr val="4C6092"/>
                </a:solidFill>
                <a:latin typeface="Corbel" panose="020B0503020204020204" pitchFamily="34" charset="0"/>
                <a:cs typeface="Franklin Gothic Heavy"/>
              </a:rPr>
              <a:t>ПАРОЛЬ </a:t>
            </a:r>
            <a:r>
              <a:rPr lang="ru-RU" sz="2800" spc="-10" dirty="0" smtClean="0">
                <a:solidFill>
                  <a:srgbClr val="4C6092"/>
                </a:solidFill>
                <a:latin typeface="Corbel" panose="020B0503020204020204" pitchFamily="34" charset="0"/>
                <a:cs typeface="Franklin Gothic Heavy"/>
              </a:rPr>
              <a:t>ИЛИ ДРУГОЙ  СПОСОБ  ЗАЩИТЫ ГАДЖЕТА</a:t>
            </a:r>
            <a:endParaRPr lang="ru-RU" sz="2800" spc="-10" dirty="0">
              <a:solidFill>
                <a:srgbClr val="4C6092"/>
              </a:solidFill>
              <a:latin typeface="Corbel" panose="020B0503020204020204" pitchFamily="34" charset="0"/>
              <a:cs typeface="Franklin Gothic Heavy"/>
            </a:endParaRPr>
          </a:p>
        </p:txBody>
      </p:sp>
      <p:pic>
        <p:nvPicPr>
          <p:cNvPr id="25" name="Рисунок 24" descr="ТРЫ.png"/>
          <p:cNvPicPr>
            <a:picLocks noChangeAspect="1"/>
          </p:cNvPicPr>
          <p:nvPr/>
        </p:nvPicPr>
        <p:blipFill>
          <a:blip r:embed="rId16" cstate="print"/>
          <a:stretch>
            <a:fillRect/>
          </a:stretch>
        </p:blipFill>
        <p:spPr>
          <a:xfrm>
            <a:off x="353299" y="7718926"/>
            <a:ext cx="1172880" cy="1202439"/>
          </a:xfrm>
          <a:prstGeom prst="rect">
            <a:avLst/>
          </a:prstGeom>
        </p:spPr>
      </p:pic>
      <p:sp>
        <p:nvSpPr>
          <p:cNvPr id="36" name="Прямоугольник 35"/>
          <p:cNvSpPr/>
          <p:nvPr/>
        </p:nvSpPr>
        <p:spPr>
          <a:xfrm>
            <a:off x="2953486" y="2550665"/>
            <a:ext cx="230415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ВАЖНО:</a:t>
            </a:r>
            <a:endParaRPr lang="ru-RU" sz="4400" b="1" spc="-10" dirty="0">
              <a:solidFill>
                <a:srgbClr val="4C6092"/>
              </a:solidFill>
              <a:latin typeface="Corbel" panose="020B0503020204020204" pitchFamily="34" charset="0"/>
              <a:cs typeface="Franklin Gothic Heavy"/>
            </a:endParaRPr>
          </a:p>
        </p:txBody>
      </p:sp>
      <p:pic>
        <p:nvPicPr>
          <p:cNvPr id="30" name="Рисунок 29" descr="ДВА.png"/>
          <p:cNvPicPr>
            <a:picLocks noChangeAspect="1"/>
          </p:cNvPicPr>
          <p:nvPr/>
        </p:nvPicPr>
        <p:blipFill>
          <a:blip r:embed="rId17" cstate="print"/>
          <a:stretch>
            <a:fillRect/>
          </a:stretch>
        </p:blipFill>
        <p:spPr>
          <a:xfrm>
            <a:off x="392265" y="5594147"/>
            <a:ext cx="1114902" cy="1143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32"/>
          <p:cNvSpPr/>
          <p:nvPr/>
        </p:nvSpPr>
        <p:spPr>
          <a:xfrm>
            <a:off x="11423650" y="2911475"/>
            <a:ext cx="7467600" cy="1905000"/>
          </a:xfrm>
          <a:custGeom>
            <a:avLst/>
            <a:gdLst/>
            <a:ahLst/>
            <a:cxnLst/>
            <a:rect l="l" t="t" r="r" b="b"/>
            <a:pathLst>
              <a:path w="4663440" h="1626870">
                <a:moveTo>
                  <a:pt x="4662936" y="1626607"/>
                </a:moveTo>
                <a:lnTo>
                  <a:pt x="0" y="1626607"/>
                </a:lnTo>
                <a:lnTo>
                  <a:pt x="0" y="0"/>
                </a:lnTo>
                <a:lnTo>
                  <a:pt x="4662936" y="0"/>
                </a:lnTo>
                <a:lnTo>
                  <a:pt x="4662936" y="1626607"/>
                </a:lnTo>
                <a:close/>
              </a:path>
            </a:pathLst>
          </a:custGeom>
          <a:solidFill>
            <a:srgbClr val="FFFFFF"/>
          </a:solidFill>
        </p:spPr>
        <p:txBody>
          <a:bodyPr wrap="square" lIns="0" tIns="0" rIns="0" bIns="0" rtlCol="0"/>
          <a:lstStyle/>
          <a:p>
            <a:endParaRPr/>
          </a:p>
        </p:txBody>
      </p:sp>
      <p:sp>
        <p:nvSpPr>
          <p:cNvPr id="2" name="Заголовок 1"/>
          <p:cNvSpPr>
            <a:spLocks noGrp="1"/>
          </p:cNvSpPr>
          <p:nvPr>
            <p:ph type="title"/>
          </p:nvPr>
        </p:nvSpPr>
        <p:spPr>
          <a:xfrm>
            <a:off x="5053002" y="531181"/>
            <a:ext cx="9998094" cy="869469"/>
          </a:xfrm>
        </p:spPr>
        <p:txBody>
          <a:bodyPr/>
          <a:lstStyle/>
          <a:p>
            <a:r>
              <a:rPr lang="ru-RU" dirty="0" smtClean="0"/>
              <a:t>МОБИЛЬНЫЕ «РАЗВОДКИ»</a:t>
            </a:r>
            <a:endParaRPr lang="ru-RU" dirty="0"/>
          </a:p>
        </p:txBody>
      </p:sp>
      <p:sp>
        <p:nvSpPr>
          <p:cNvPr id="4"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6" name="object 61"/>
          <p:cNvSpPr txBox="1"/>
          <p:nvPr/>
        </p:nvSpPr>
        <p:spPr>
          <a:xfrm>
            <a:off x="11856875" y="3515673"/>
            <a:ext cx="6705600" cy="880754"/>
          </a:xfrm>
          <a:prstGeom prst="rect">
            <a:avLst/>
          </a:prstGeom>
        </p:spPr>
        <p:txBody>
          <a:bodyPr vert="horz" wrap="square" lIns="0" tIns="11430" rIns="0" bIns="0" rtlCol="0">
            <a:spAutoFit/>
          </a:bodyPr>
          <a:lstStyle/>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СМС- РАССЫЛКИ </a:t>
            </a:r>
          </a:p>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 ПРОСЬБАМИ О ПОМОЩИ</a:t>
            </a:r>
            <a:endParaRPr sz="2800" spc="-10" dirty="0">
              <a:solidFill>
                <a:srgbClr val="4C6092"/>
              </a:solidFill>
              <a:latin typeface="Corbel" panose="020B0503020204020204" pitchFamily="34" charset="0"/>
              <a:cs typeface="Franklin Gothic Heavy"/>
            </a:endParaRPr>
          </a:p>
        </p:txBody>
      </p:sp>
      <p:pic>
        <p:nvPicPr>
          <p:cNvPr id="7" name="Рисунок 6" descr="РУКИ.png"/>
          <p:cNvPicPr>
            <a:picLocks noChangeAspect="1"/>
          </p:cNvPicPr>
          <p:nvPr/>
        </p:nvPicPr>
        <p:blipFill>
          <a:blip r:embed="rId4" cstate="print"/>
          <a:stretch>
            <a:fillRect/>
          </a:stretch>
        </p:blipFill>
        <p:spPr>
          <a:xfrm>
            <a:off x="1136650" y="5715710"/>
            <a:ext cx="4572000" cy="5593640"/>
          </a:xfrm>
          <a:prstGeom prst="rect">
            <a:avLst/>
          </a:prstGeom>
        </p:spPr>
      </p:pic>
      <p:pic>
        <p:nvPicPr>
          <p:cNvPr id="8" name="Рисунок 7" descr="КНОПКА.png"/>
          <p:cNvPicPr>
            <a:picLocks noChangeAspect="1"/>
          </p:cNvPicPr>
          <p:nvPr/>
        </p:nvPicPr>
        <p:blipFill>
          <a:blip r:embed="rId5" cstate="print"/>
          <a:stretch>
            <a:fillRect/>
          </a:stretch>
        </p:blipFill>
        <p:spPr>
          <a:xfrm>
            <a:off x="1771208" y="8015983"/>
            <a:ext cx="1507075" cy="351748"/>
          </a:xfrm>
          <a:prstGeom prst="rect">
            <a:avLst/>
          </a:prstGeom>
        </p:spPr>
      </p:pic>
      <p:pic>
        <p:nvPicPr>
          <p:cNvPr id="12" name="Рисунок 11" descr="ПНГ.png"/>
          <p:cNvPicPr>
            <a:picLocks noChangeAspect="1"/>
          </p:cNvPicPr>
          <p:nvPr/>
        </p:nvPicPr>
        <p:blipFill>
          <a:blip r:embed="rId6" cstate="print"/>
          <a:stretch>
            <a:fillRect/>
          </a:stretch>
        </p:blipFill>
        <p:spPr>
          <a:xfrm>
            <a:off x="6089650" y="5730876"/>
            <a:ext cx="2649948" cy="5578474"/>
          </a:xfrm>
          <a:prstGeom prst="rect">
            <a:avLst/>
          </a:prstGeom>
        </p:spPr>
      </p:pic>
      <p:pic>
        <p:nvPicPr>
          <p:cNvPr id="13" name="Рисунок 12" descr="ЧУВАККК.png"/>
          <p:cNvPicPr>
            <a:picLocks noChangeAspect="1"/>
          </p:cNvPicPr>
          <p:nvPr/>
        </p:nvPicPr>
        <p:blipFill>
          <a:blip r:embed="rId7" cstate="print"/>
          <a:stretch>
            <a:fillRect/>
          </a:stretch>
        </p:blipFill>
        <p:spPr>
          <a:xfrm>
            <a:off x="6623050" y="6492875"/>
            <a:ext cx="1693169" cy="2209800"/>
          </a:xfrm>
          <a:prstGeom prst="rect">
            <a:avLst/>
          </a:prstGeom>
        </p:spPr>
      </p:pic>
      <p:pic>
        <p:nvPicPr>
          <p:cNvPr id="14" name="Рисунок 13" descr="ДЕНБШИ.png"/>
          <p:cNvPicPr>
            <a:picLocks noChangeAspect="1"/>
          </p:cNvPicPr>
          <p:nvPr/>
        </p:nvPicPr>
        <p:blipFill>
          <a:blip r:embed="rId8" cstate="print"/>
          <a:stretch>
            <a:fillRect/>
          </a:stretch>
        </p:blipFill>
        <p:spPr>
          <a:xfrm>
            <a:off x="6851650" y="7712075"/>
            <a:ext cx="1227870" cy="1076211"/>
          </a:xfrm>
          <a:prstGeom prst="rect">
            <a:avLst/>
          </a:prstGeom>
        </p:spPr>
      </p:pic>
      <p:pic>
        <p:nvPicPr>
          <p:cNvPr id="15" name="Рисунок 14" descr="ПЕРЕВОД.png"/>
          <p:cNvPicPr>
            <a:picLocks noChangeAspect="1"/>
          </p:cNvPicPr>
          <p:nvPr/>
        </p:nvPicPr>
        <p:blipFill>
          <a:blip r:embed="rId9" cstate="print"/>
          <a:stretch>
            <a:fillRect/>
          </a:stretch>
        </p:blipFill>
        <p:spPr>
          <a:xfrm>
            <a:off x="6623050" y="6035675"/>
            <a:ext cx="1752600" cy="381000"/>
          </a:xfrm>
          <a:prstGeom prst="rect">
            <a:avLst/>
          </a:prstGeom>
        </p:spPr>
      </p:pic>
      <p:pic>
        <p:nvPicPr>
          <p:cNvPr id="17" name="Рисунок 16" descr="ТЕЛО.png"/>
          <p:cNvPicPr>
            <a:picLocks noChangeAspect="1"/>
          </p:cNvPicPr>
          <p:nvPr/>
        </p:nvPicPr>
        <p:blipFill>
          <a:blip r:embed="rId10" cstate="print"/>
          <a:stretch>
            <a:fillRect/>
          </a:stretch>
        </p:blipFill>
        <p:spPr>
          <a:xfrm>
            <a:off x="11728450" y="5730875"/>
            <a:ext cx="2133600" cy="3950753"/>
          </a:xfrm>
          <a:prstGeom prst="rect">
            <a:avLst/>
          </a:prstGeom>
        </p:spPr>
      </p:pic>
      <p:sp>
        <p:nvSpPr>
          <p:cNvPr id="19" name="object 32"/>
          <p:cNvSpPr/>
          <p:nvPr/>
        </p:nvSpPr>
        <p:spPr>
          <a:xfrm>
            <a:off x="1289050" y="2987675"/>
            <a:ext cx="7467600" cy="1905000"/>
          </a:xfrm>
          <a:custGeom>
            <a:avLst/>
            <a:gdLst/>
            <a:ahLst/>
            <a:cxnLst/>
            <a:rect l="l" t="t" r="r" b="b"/>
            <a:pathLst>
              <a:path w="4663440" h="1626870">
                <a:moveTo>
                  <a:pt x="4662936" y="1626607"/>
                </a:moveTo>
                <a:lnTo>
                  <a:pt x="0" y="1626607"/>
                </a:lnTo>
                <a:lnTo>
                  <a:pt x="0" y="0"/>
                </a:lnTo>
                <a:lnTo>
                  <a:pt x="4662936" y="0"/>
                </a:lnTo>
                <a:lnTo>
                  <a:pt x="4662936" y="1626607"/>
                </a:lnTo>
                <a:close/>
              </a:path>
            </a:pathLst>
          </a:custGeom>
          <a:solidFill>
            <a:srgbClr val="FFFFFF"/>
          </a:solidFill>
        </p:spPr>
        <p:txBody>
          <a:bodyPr wrap="square" lIns="0" tIns="0" rIns="0" bIns="0" rtlCol="0"/>
          <a:lstStyle/>
          <a:p>
            <a:endParaRPr/>
          </a:p>
        </p:txBody>
      </p:sp>
      <p:sp>
        <p:nvSpPr>
          <p:cNvPr id="5" name="object 61"/>
          <p:cNvSpPr txBox="1"/>
          <p:nvPr/>
        </p:nvSpPr>
        <p:spPr>
          <a:xfrm>
            <a:off x="1441450" y="3444875"/>
            <a:ext cx="7010400" cy="894732"/>
          </a:xfrm>
          <a:prstGeom prst="rect">
            <a:avLst/>
          </a:prstGeom>
        </p:spPr>
        <p:txBody>
          <a:bodyPr vert="horz" wrap="square" lIns="0" tIns="11430" rIns="0" bIns="0" rtlCol="0">
            <a:spAutoFit/>
          </a:bodyPr>
          <a:lstStyle/>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СМС- РАССЫЛКИ </a:t>
            </a:r>
          </a:p>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О </a:t>
            </a:r>
            <a:r>
              <a:rPr lang="ru-RU" sz="2800" spc="-10" dirty="0" smtClean="0">
                <a:solidFill>
                  <a:srgbClr val="4C6092"/>
                </a:solidFill>
                <a:latin typeface="Corbel" panose="020B0503020204020204" pitchFamily="34" charset="0"/>
                <a:cs typeface="Franklin Gothic Heavy"/>
              </a:rPr>
              <a:t>ВЫИГРЫШАХ </a:t>
            </a:r>
            <a:r>
              <a:rPr lang="ru-RU" sz="2800" spc="-10" dirty="0">
                <a:solidFill>
                  <a:srgbClr val="4C6092"/>
                </a:solidFill>
                <a:latin typeface="Corbel" panose="020B0503020204020204" pitchFamily="34" charset="0"/>
                <a:cs typeface="Franklin Gothic Heavy"/>
              </a:rPr>
              <a:t>И БОНУСАХ </a:t>
            </a:r>
          </a:p>
        </p:txBody>
      </p:sp>
      <p:pic>
        <p:nvPicPr>
          <p:cNvPr id="21" name="Рисунок 20" descr="монета.png"/>
          <p:cNvPicPr>
            <a:picLocks noChangeAspect="1"/>
          </p:cNvPicPr>
          <p:nvPr/>
        </p:nvPicPr>
        <p:blipFill>
          <a:blip r:embed="rId11" cstate="print"/>
          <a:stretch>
            <a:fillRect/>
          </a:stretch>
        </p:blipFill>
        <p:spPr>
          <a:xfrm>
            <a:off x="3727450" y="5883275"/>
            <a:ext cx="461775" cy="461775"/>
          </a:xfrm>
          <a:prstGeom prst="rect">
            <a:avLst/>
          </a:prstGeom>
        </p:spPr>
      </p:pic>
      <p:pic>
        <p:nvPicPr>
          <p:cNvPr id="22" name="Рисунок 21" descr="монета.png"/>
          <p:cNvPicPr>
            <a:picLocks noChangeAspect="1"/>
          </p:cNvPicPr>
          <p:nvPr/>
        </p:nvPicPr>
        <p:blipFill>
          <a:blip r:embed="rId11" cstate="print"/>
          <a:stretch>
            <a:fillRect/>
          </a:stretch>
        </p:blipFill>
        <p:spPr>
          <a:xfrm>
            <a:off x="4413250" y="5502275"/>
            <a:ext cx="461775" cy="461775"/>
          </a:xfrm>
          <a:prstGeom prst="rect">
            <a:avLst/>
          </a:prstGeom>
        </p:spPr>
      </p:pic>
      <p:pic>
        <p:nvPicPr>
          <p:cNvPr id="23" name="Рисунок 22" descr="монета.png"/>
          <p:cNvPicPr>
            <a:picLocks noChangeAspect="1"/>
          </p:cNvPicPr>
          <p:nvPr/>
        </p:nvPicPr>
        <p:blipFill>
          <a:blip r:embed="rId11" cstate="print"/>
          <a:stretch>
            <a:fillRect/>
          </a:stretch>
        </p:blipFill>
        <p:spPr>
          <a:xfrm>
            <a:off x="5175250" y="5502275"/>
            <a:ext cx="461775" cy="461775"/>
          </a:xfrm>
          <a:prstGeom prst="rect">
            <a:avLst/>
          </a:prstGeom>
        </p:spPr>
      </p:pic>
      <p:pic>
        <p:nvPicPr>
          <p:cNvPr id="24" name="Рисунок 23" descr="монета.png"/>
          <p:cNvPicPr>
            <a:picLocks noChangeAspect="1"/>
          </p:cNvPicPr>
          <p:nvPr/>
        </p:nvPicPr>
        <p:blipFill>
          <a:blip r:embed="rId11" cstate="print"/>
          <a:stretch>
            <a:fillRect/>
          </a:stretch>
        </p:blipFill>
        <p:spPr>
          <a:xfrm>
            <a:off x="5861050" y="5883275"/>
            <a:ext cx="461775" cy="461775"/>
          </a:xfrm>
          <a:prstGeom prst="rect">
            <a:avLst/>
          </a:prstGeom>
        </p:spPr>
      </p:pic>
      <p:pic>
        <p:nvPicPr>
          <p:cNvPr id="25" name="Рисунок 24" descr="ДЕВУЛЯ.png"/>
          <p:cNvPicPr>
            <a:picLocks noChangeAspect="1"/>
          </p:cNvPicPr>
          <p:nvPr/>
        </p:nvPicPr>
        <p:blipFill>
          <a:blip r:embed="rId12" cstate="print"/>
          <a:stretch>
            <a:fillRect/>
          </a:stretch>
        </p:blipFill>
        <p:spPr>
          <a:xfrm>
            <a:off x="16300450" y="5502275"/>
            <a:ext cx="3389383" cy="5193803"/>
          </a:xfrm>
          <a:prstGeom prst="rect">
            <a:avLst/>
          </a:prstGeom>
        </p:spPr>
      </p:pic>
      <p:pic>
        <p:nvPicPr>
          <p:cNvPr id="26" name="Рисунок 25" descr="КРЭСТ.png"/>
          <p:cNvPicPr>
            <a:picLocks noChangeAspect="1"/>
          </p:cNvPicPr>
          <p:nvPr/>
        </p:nvPicPr>
        <p:blipFill>
          <a:blip r:embed="rId13" cstate="print"/>
          <a:stretch>
            <a:fillRect/>
          </a:stretch>
        </p:blipFill>
        <p:spPr>
          <a:xfrm>
            <a:off x="14814334" y="8931276"/>
            <a:ext cx="920500" cy="920500"/>
          </a:xfrm>
          <a:prstGeom prst="rect">
            <a:avLst/>
          </a:prstGeom>
        </p:spPr>
      </p:pic>
      <p:pic>
        <p:nvPicPr>
          <p:cNvPr id="27" name="Рисунок 26" descr="ОКАРТ.png"/>
          <p:cNvPicPr>
            <a:picLocks noChangeAspect="1"/>
          </p:cNvPicPr>
          <p:nvPr/>
        </p:nvPicPr>
        <p:blipFill>
          <a:blip r:embed="rId14" cstate="print"/>
          <a:stretch>
            <a:fillRect/>
          </a:stretch>
        </p:blipFill>
        <p:spPr>
          <a:xfrm>
            <a:off x="1746250" y="6950075"/>
            <a:ext cx="1448294" cy="990600"/>
          </a:xfrm>
          <a:prstGeom prst="rect">
            <a:avLst/>
          </a:prstGeom>
        </p:spPr>
      </p:pic>
      <p:pic>
        <p:nvPicPr>
          <p:cNvPr id="28" name="Рисунок 27" descr="штучка.png"/>
          <p:cNvPicPr>
            <a:picLocks noChangeAspect="1"/>
          </p:cNvPicPr>
          <p:nvPr/>
        </p:nvPicPr>
        <p:blipFill>
          <a:blip r:embed="rId15" cstate="print"/>
          <a:stretch>
            <a:fillRect/>
          </a:stretch>
        </p:blipFill>
        <p:spPr>
          <a:xfrm>
            <a:off x="12719050" y="6326410"/>
            <a:ext cx="3809999" cy="2352668"/>
          </a:xfrm>
          <a:prstGeom prst="rect">
            <a:avLst/>
          </a:prstGeom>
        </p:spPr>
      </p:pic>
      <p:sp>
        <p:nvSpPr>
          <p:cNvPr id="29" name="object 61"/>
          <p:cNvSpPr txBox="1"/>
          <p:nvPr/>
        </p:nvSpPr>
        <p:spPr>
          <a:xfrm>
            <a:off x="12947650" y="7178675"/>
            <a:ext cx="3505200" cy="876458"/>
          </a:xfrm>
          <a:prstGeom prst="rect">
            <a:avLst/>
          </a:prstGeom>
        </p:spPr>
        <p:txBody>
          <a:bodyPr vert="horz" wrap="square" lIns="0" tIns="11430" rIns="0" bIns="0" rtlCol="0">
            <a:spAutoFit/>
          </a:bodyPr>
          <a:lstStyle/>
          <a:p>
            <a:pPr marR="5080" indent="12700">
              <a:lnSpc>
                <a:spcPct val="100699"/>
              </a:lnSpc>
              <a:spcBef>
                <a:spcPts val="90"/>
              </a:spcBef>
            </a:pPr>
            <a:r>
              <a:rPr lang="ru-RU" spc="-10" dirty="0" smtClean="0">
                <a:cs typeface="Franklin Gothic Heavy"/>
              </a:rPr>
              <a:t>Мама, я попал в беду.  Положи </a:t>
            </a:r>
          </a:p>
          <a:p>
            <a:pPr marR="5080" indent="12700">
              <a:lnSpc>
                <a:spcPct val="100699"/>
              </a:lnSpc>
              <a:spcBef>
                <a:spcPts val="90"/>
              </a:spcBef>
            </a:pPr>
            <a:r>
              <a:rPr lang="ru-RU" spc="-10" dirty="0" smtClean="0">
                <a:cs typeface="Franklin Gothic Heavy"/>
              </a:rPr>
              <a:t>мне на телефон  +222222222222</a:t>
            </a:r>
          </a:p>
          <a:p>
            <a:pPr marL="137160" marR="5080" indent="-125095">
              <a:lnSpc>
                <a:spcPct val="100699"/>
              </a:lnSpc>
              <a:spcBef>
                <a:spcPts val="90"/>
              </a:spcBef>
            </a:pPr>
            <a:r>
              <a:rPr lang="ru-RU" spc="-10" dirty="0" smtClean="0">
                <a:cs typeface="Franklin Gothic Heavy"/>
              </a:rPr>
              <a:t>1000 рублей! Потом все объясню…</a:t>
            </a:r>
            <a:endParaRPr lang="ru-RU" spc="-10" dirty="0">
              <a:cs typeface="Franklin Gothic Heavy"/>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3002" y="531181"/>
            <a:ext cx="9998094" cy="869469"/>
          </a:xfrm>
        </p:spPr>
        <p:txBody>
          <a:bodyPr/>
          <a:lstStyle/>
          <a:p>
            <a:r>
              <a:rPr lang="ru-RU" dirty="0" smtClean="0"/>
              <a:t>ПЛАТНЫЕ ОПЦИИ И КОНТЕНТ</a:t>
            </a:r>
            <a:endParaRPr lang="ru-RU" dirty="0"/>
          </a:p>
        </p:txBody>
      </p:sp>
      <p:pic>
        <p:nvPicPr>
          <p:cNvPr id="1027" name="Picture 3" descr="F:\Презентация\ПНГ\15\15.png"/>
          <p:cNvPicPr>
            <a:picLocks noChangeAspect="1" noChangeArrowheads="1"/>
          </p:cNvPicPr>
          <p:nvPr/>
        </p:nvPicPr>
        <p:blipFill>
          <a:blip r:embed="rId3" cstate="print"/>
          <a:srcRect/>
          <a:stretch>
            <a:fillRect/>
          </a:stretch>
        </p:blipFill>
        <p:spPr bwMode="auto">
          <a:xfrm>
            <a:off x="755650" y="1768475"/>
            <a:ext cx="3276600" cy="5730344"/>
          </a:xfrm>
          <a:prstGeom prst="rect">
            <a:avLst/>
          </a:prstGeom>
          <a:noFill/>
        </p:spPr>
      </p:pic>
      <p:sp>
        <p:nvSpPr>
          <p:cNvPr id="9" name="Прямоугольник 8"/>
          <p:cNvSpPr/>
          <p:nvPr/>
        </p:nvSpPr>
        <p:spPr>
          <a:xfrm>
            <a:off x="13891003" y="1851778"/>
            <a:ext cx="232018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НУЖНО:</a:t>
            </a:r>
            <a:endParaRPr lang="ru-RU" sz="4400" b="1" spc="-10" dirty="0">
              <a:solidFill>
                <a:srgbClr val="4C6092"/>
              </a:solidFill>
              <a:latin typeface="Corbel" panose="020B0503020204020204" pitchFamily="34" charset="0"/>
              <a:cs typeface="Franklin Gothic Heavy"/>
            </a:endParaRPr>
          </a:p>
        </p:txBody>
      </p:sp>
      <p:sp>
        <p:nvSpPr>
          <p:cNvPr id="10" name="object 24"/>
          <p:cNvSpPr/>
          <p:nvPr/>
        </p:nvSpPr>
        <p:spPr>
          <a:xfrm>
            <a:off x="12185650" y="2951121"/>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ВНИМАТЕЛЬНО ЧИТАТЬ ВСЕ УСЛОВИЯ, НА КОТОРЫХ ПРЕДОСТАВЛЯЕТСЯ УСЛУГА</a:t>
            </a:r>
            <a:endParaRPr lang="ru-RU" sz="2800" spc="-10" dirty="0">
              <a:solidFill>
                <a:srgbClr val="4C6092"/>
              </a:solidFill>
              <a:latin typeface="Corbel" panose="020B0503020204020204" pitchFamily="34" charset="0"/>
              <a:cs typeface="Franklin Gothic Heavy"/>
            </a:endParaRPr>
          </a:p>
        </p:txBody>
      </p:sp>
      <p:sp>
        <p:nvSpPr>
          <p:cNvPr id="11" name="object 24"/>
          <p:cNvSpPr/>
          <p:nvPr/>
        </p:nvSpPr>
        <p:spPr>
          <a:xfrm>
            <a:off x="12232133" y="8028666"/>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ОТПРАВЛЯТЬ ОТВЕТНЫЕ СМС И НЕ АКТИВИРОВАТЬ ПРИШЕДШИЕ ССЫЛКИ</a:t>
            </a:r>
            <a:endParaRPr lang="ru-RU" sz="2800" spc="-10" dirty="0">
              <a:solidFill>
                <a:srgbClr val="4C6092"/>
              </a:solidFill>
              <a:latin typeface="Corbel" panose="020B0503020204020204" pitchFamily="34" charset="0"/>
              <a:cs typeface="Franklin Gothic Heavy"/>
            </a:endParaRPr>
          </a:p>
        </p:txBody>
      </p:sp>
      <p:sp>
        <p:nvSpPr>
          <p:cNvPr id="12" name="object 24"/>
          <p:cNvSpPr/>
          <p:nvPr/>
        </p:nvSpPr>
        <p:spPr>
          <a:xfrm>
            <a:off x="12232133" y="4627077"/>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ОЗНАКОМИТЬСЯ С ОТЗЫВАМИ ПОКУПАТЕЛЕЙ</a:t>
            </a:r>
            <a:endParaRPr lang="ru-RU" sz="2800" spc="-10" dirty="0">
              <a:solidFill>
                <a:srgbClr val="4C6092"/>
              </a:solidFill>
              <a:latin typeface="Corbel" panose="020B0503020204020204" pitchFamily="34" charset="0"/>
              <a:cs typeface="Franklin Gothic Heavy"/>
            </a:endParaRPr>
          </a:p>
        </p:txBody>
      </p:sp>
      <p:sp>
        <p:nvSpPr>
          <p:cNvPr id="13" name="object 24"/>
          <p:cNvSpPr/>
          <p:nvPr/>
        </p:nvSpPr>
        <p:spPr>
          <a:xfrm>
            <a:off x="12185650" y="6275585"/>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ПОЛЬЗОВАТЬСЯ МАЛОИЗВЕСТНЫМИ СЕРВИСАМИ</a:t>
            </a:r>
            <a:endParaRPr lang="ru-RU" sz="2800" spc="-10" dirty="0">
              <a:solidFill>
                <a:srgbClr val="4C6092"/>
              </a:solidFill>
              <a:latin typeface="Corbel" panose="020B0503020204020204" pitchFamily="34" charset="0"/>
              <a:cs typeface="Franklin Gothic Heavy"/>
            </a:endParaRPr>
          </a:p>
        </p:txBody>
      </p:sp>
      <p:pic>
        <p:nvPicPr>
          <p:cNvPr id="1026" name="Picture 2" descr="F:\Презентация\ПНГ\15\15.1.png"/>
          <p:cNvPicPr>
            <a:picLocks noChangeAspect="1" noChangeArrowheads="1"/>
          </p:cNvPicPr>
          <p:nvPr/>
        </p:nvPicPr>
        <p:blipFill>
          <a:blip r:embed="rId4" cstate="print"/>
          <a:srcRect/>
          <a:stretch>
            <a:fillRect/>
          </a:stretch>
        </p:blipFill>
        <p:spPr bwMode="auto">
          <a:xfrm rot="1412030">
            <a:off x="3528554" y="4166288"/>
            <a:ext cx="8887196" cy="4524189"/>
          </a:xfrm>
          <a:prstGeom prst="rect">
            <a:avLst/>
          </a:prstGeom>
          <a:noFill/>
        </p:spPr>
      </p:pic>
      <p:grpSp>
        <p:nvGrpSpPr>
          <p:cNvPr id="14" name="Группа 13"/>
          <p:cNvGrpSpPr/>
          <p:nvPr/>
        </p:nvGrpSpPr>
        <p:grpSpPr>
          <a:xfrm>
            <a:off x="527051" y="10150475"/>
            <a:ext cx="19627228" cy="831628"/>
            <a:chOff x="2889250" y="10150475"/>
            <a:chExt cx="19627228" cy="831628"/>
          </a:xfrm>
        </p:grpSpPr>
        <p:sp>
          <p:nvSpPr>
            <p:cNvPr id="15" name="Прямоугольник 14"/>
            <p:cNvSpPr/>
            <p:nvPr/>
          </p:nvSpPr>
          <p:spPr>
            <a:xfrm>
              <a:off x="2889250" y="10304679"/>
              <a:ext cx="19627228" cy="523220"/>
            </a:xfrm>
            <a:prstGeom prst="rect">
              <a:avLst/>
            </a:prstGeom>
          </p:spPr>
          <p:txBody>
            <a:bodyPr wrap="squar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СЛЕДУЕТ ПЕРИОДИЧЕСКИ  ПРОВЕРЯТЬ, НЕ  ИЗМЕНИЛАСЬ  ЛИ  СТОИМОСТЬ  ИСПОЛЬЗУЕМОЙ  ВАМИ  УСЛУГИ</a:t>
              </a:r>
              <a:endParaRPr lang="ru-RU" sz="2800" spc="-10" dirty="0">
                <a:solidFill>
                  <a:srgbClr val="4C6092"/>
                </a:solidFill>
                <a:latin typeface="Corbel" panose="020B0503020204020204" pitchFamily="34" charset="0"/>
                <a:cs typeface="Franklin Gothic Heavy"/>
                <a:sym typeface="Arial" charset="0"/>
              </a:endParaRPr>
            </a:p>
          </p:txBody>
        </p:sp>
        <p:sp>
          <p:nvSpPr>
            <p:cNvPr id="16" name="Скругленный прямоугольник 15"/>
            <p:cNvSpPr/>
            <p:nvPr/>
          </p:nvSpPr>
          <p:spPr>
            <a:xfrm>
              <a:off x="3041649" y="10150475"/>
              <a:ext cx="18364200"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8" name="object 3"/>
          <p:cNvSpPr/>
          <p:nvPr/>
        </p:nvSpPr>
        <p:spPr>
          <a:xfrm>
            <a:off x="17595850" y="244475"/>
            <a:ext cx="2318822" cy="1486077"/>
          </a:xfrm>
          <a:prstGeom prst="rect">
            <a:avLst/>
          </a:prstGeom>
          <a:blipFill>
            <a:blip r:embed="rId5" cstate="print"/>
            <a:stretch>
              <a:fillRect/>
            </a:stretch>
          </a:blipFill>
        </p:spPr>
        <p:txBody>
          <a:bodyPr wrap="square" lIns="0" tIns="0" rIns="0" bIns="0" rtlCol="0"/>
          <a:lstStyle/>
          <a:p>
            <a:endParaRPr/>
          </a:p>
        </p:txBody>
      </p:sp>
      <p:pic>
        <p:nvPicPr>
          <p:cNvPr id="19" name="Рисунок 18" descr="АДЫН.png"/>
          <p:cNvPicPr>
            <a:picLocks noChangeAspect="1"/>
          </p:cNvPicPr>
          <p:nvPr/>
        </p:nvPicPr>
        <p:blipFill>
          <a:blip r:embed="rId6" cstate="print"/>
          <a:stretch>
            <a:fillRect/>
          </a:stretch>
        </p:blipFill>
        <p:spPr>
          <a:xfrm>
            <a:off x="11697756" y="2621219"/>
            <a:ext cx="860586" cy="882276"/>
          </a:xfrm>
          <a:prstGeom prst="rect">
            <a:avLst/>
          </a:prstGeom>
        </p:spPr>
      </p:pic>
      <p:pic>
        <p:nvPicPr>
          <p:cNvPr id="20" name="Рисунок 19" descr="ДВА.png"/>
          <p:cNvPicPr>
            <a:picLocks noChangeAspect="1"/>
          </p:cNvPicPr>
          <p:nvPr/>
        </p:nvPicPr>
        <p:blipFill>
          <a:blip r:embed="rId7" cstate="print"/>
          <a:stretch>
            <a:fillRect/>
          </a:stretch>
        </p:blipFill>
        <p:spPr>
          <a:xfrm>
            <a:off x="11728450" y="4322014"/>
            <a:ext cx="817595" cy="838200"/>
          </a:xfrm>
          <a:prstGeom prst="rect">
            <a:avLst/>
          </a:prstGeom>
        </p:spPr>
      </p:pic>
      <p:pic>
        <p:nvPicPr>
          <p:cNvPr id="21" name="Рисунок 20" descr="ТРЫ.png"/>
          <p:cNvPicPr>
            <a:picLocks noChangeAspect="1"/>
          </p:cNvPicPr>
          <p:nvPr/>
        </p:nvPicPr>
        <p:blipFill>
          <a:blip r:embed="rId8" cstate="print"/>
          <a:stretch>
            <a:fillRect/>
          </a:stretch>
        </p:blipFill>
        <p:spPr>
          <a:xfrm>
            <a:off x="11728450" y="5948950"/>
            <a:ext cx="829892" cy="850807"/>
          </a:xfrm>
          <a:prstGeom prst="rect">
            <a:avLst/>
          </a:prstGeom>
        </p:spPr>
      </p:pic>
      <p:pic>
        <p:nvPicPr>
          <p:cNvPr id="22" name="Рисунок 21" descr="ЧАТЫРЫ.png"/>
          <p:cNvPicPr>
            <a:picLocks noChangeAspect="1"/>
          </p:cNvPicPr>
          <p:nvPr/>
        </p:nvPicPr>
        <p:blipFill>
          <a:blip r:embed="rId9" cstate="print"/>
          <a:stretch>
            <a:fillRect/>
          </a:stretch>
        </p:blipFill>
        <p:spPr>
          <a:xfrm>
            <a:off x="11804649" y="7523796"/>
            <a:ext cx="854967" cy="876514"/>
          </a:xfrm>
          <a:prstGeom prst="rect">
            <a:avLst/>
          </a:prstGeom>
        </p:spPr>
      </p:pic>
      <p:pic>
        <p:nvPicPr>
          <p:cNvPr id="17" name="Рисунок 16"/>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flipH="1">
            <a:off x="8832850" y="6950075"/>
            <a:ext cx="3442175" cy="364195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Рисунок 31" descr="милиция.png"/>
          <p:cNvPicPr>
            <a:picLocks noChangeAspect="1"/>
          </p:cNvPicPr>
          <p:nvPr/>
        </p:nvPicPr>
        <p:blipFill>
          <a:blip r:embed="rId3" cstate="print"/>
          <a:stretch>
            <a:fillRect/>
          </a:stretch>
        </p:blipFill>
        <p:spPr>
          <a:xfrm>
            <a:off x="200699" y="3107266"/>
            <a:ext cx="4212552" cy="3766609"/>
          </a:xfrm>
          <a:prstGeom prst="rect">
            <a:avLst/>
          </a:prstGeom>
        </p:spPr>
      </p:pic>
      <p:sp>
        <p:nvSpPr>
          <p:cNvPr id="7"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2332686" y="351918"/>
            <a:ext cx="15051098" cy="1738938"/>
          </a:xfrm>
        </p:spPr>
        <p:txBody>
          <a:bodyPr/>
          <a:lstStyle/>
          <a:p>
            <a:pPr algn="ctr"/>
            <a:r>
              <a:rPr lang="ru-RU" dirty="0" smtClean="0"/>
              <a:t>ПРАВИЛА</a:t>
            </a:r>
            <a:r>
              <a:rPr lang="en-US" dirty="0" smtClean="0"/>
              <a:t> </a:t>
            </a:r>
            <a:r>
              <a:rPr lang="ru-RU" dirty="0" smtClean="0"/>
              <a:t> МОБИЛЬНОЙ </a:t>
            </a:r>
            <a:br>
              <a:rPr lang="ru-RU" dirty="0" smtClean="0"/>
            </a:br>
            <a:r>
              <a:rPr lang="ru-RU" dirty="0" smtClean="0"/>
              <a:t>БЕЗОПАСНОСТИ</a:t>
            </a:r>
            <a:endParaRPr lang="ru-RU" dirty="0"/>
          </a:p>
        </p:txBody>
      </p:sp>
      <p:grpSp>
        <p:nvGrpSpPr>
          <p:cNvPr id="33" name="Группа 32"/>
          <p:cNvGrpSpPr/>
          <p:nvPr/>
        </p:nvGrpSpPr>
        <p:grpSpPr>
          <a:xfrm>
            <a:off x="3879850" y="396875"/>
            <a:ext cx="12496800" cy="11430000"/>
            <a:chOff x="3697587" y="351918"/>
            <a:chExt cx="12496800" cy="11430000"/>
          </a:xfrm>
        </p:grpSpPr>
        <p:pic>
          <p:nvPicPr>
            <p:cNvPr id="2055" name="Picture 7" descr="C:\Users\sakovich\Downloads\—Pngtree—hanging wooden decorative hanging board_2589093.png"/>
            <p:cNvPicPr>
              <a:picLocks noChangeAspect="1" noChangeArrowheads="1"/>
            </p:cNvPicPr>
            <p:nvPr/>
          </p:nvPicPr>
          <p:blipFill>
            <a:blip r:embed="rId5" cstate="print"/>
            <a:srcRect/>
            <a:stretch>
              <a:fillRect/>
            </a:stretch>
          </p:blipFill>
          <p:spPr bwMode="auto">
            <a:xfrm>
              <a:off x="3697587" y="351918"/>
              <a:ext cx="12496800" cy="11430000"/>
            </a:xfrm>
            <a:prstGeom prst="rect">
              <a:avLst/>
            </a:prstGeom>
            <a:noFill/>
          </p:spPr>
        </p:pic>
        <p:grpSp>
          <p:nvGrpSpPr>
            <p:cNvPr id="3" name="Группа 60"/>
            <p:cNvGrpSpPr/>
            <p:nvPr/>
          </p:nvGrpSpPr>
          <p:grpSpPr>
            <a:xfrm>
              <a:off x="5860213" y="5183291"/>
              <a:ext cx="6334457" cy="468723"/>
              <a:chOff x="6194876" y="5152048"/>
              <a:chExt cx="6334457" cy="468723"/>
            </a:xfrm>
          </p:grpSpPr>
          <p:sp>
            <p:nvSpPr>
              <p:cNvPr id="38" name="Прямоугольник 37"/>
              <p:cNvSpPr/>
              <p:nvPr/>
            </p:nvSpPr>
            <p:spPr>
              <a:xfrm>
                <a:off x="6775450" y="5197475"/>
                <a:ext cx="5753883"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  НЕ  ПЕРЕДАВАТЬ ВАШИ  ГАДЖЕТЫ  В  ЧУЖИЕ РУКИ</a:t>
                </a:r>
                <a:endParaRPr lang="ru-RU" b="1" dirty="0"/>
              </a:p>
            </p:txBody>
          </p:sp>
          <p:pic>
            <p:nvPicPr>
              <p:cNvPr id="39" name="Рисунок 38" descr="АДЫН.png"/>
              <p:cNvPicPr>
                <a:picLocks noChangeAspect="1"/>
              </p:cNvPicPr>
              <p:nvPr/>
            </p:nvPicPr>
            <p:blipFill>
              <a:blip r:embed="rId6" cstate="print"/>
              <a:stretch>
                <a:fillRect/>
              </a:stretch>
            </p:blipFill>
            <p:spPr>
              <a:xfrm>
                <a:off x="6194876" y="5152048"/>
                <a:ext cx="457200" cy="468723"/>
              </a:xfrm>
              <a:prstGeom prst="rect">
                <a:avLst/>
              </a:prstGeom>
            </p:spPr>
          </p:pic>
        </p:grpSp>
        <p:grpSp>
          <p:nvGrpSpPr>
            <p:cNvPr id="4" name="Группа 59"/>
            <p:cNvGrpSpPr/>
            <p:nvPr/>
          </p:nvGrpSpPr>
          <p:grpSpPr>
            <a:xfrm>
              <a:off x="5831187" y="5762118"/>
              <a:ext cx="8308464" cy="501526"/>
              <a:chOff x="6242050" y="5578475"/>
              <a:chExt cx="8308464" cy="501526"/>
            </a:xfrm>
          </p:grpSpPr>
          <p:pic>
            <p:nvPicPr>
              <p:cNvPr id="41" name="Рисунок 40" descr="ДВА.png"/>
              <p:cNvPicPr>
                <a:picLocks noChangeAspect="1"/>
              </p:cNvPicPr>
              <p:nvPr/>
            </p:nvPicPr>
            <p:blipFill>
              <a:blip r:embed="rId7" cstate="print"/>
              <a:stretch>
                <a:fillRect/>
              </a:stretch>
            </p:blipFill>
            <p:spPr>
              <a:xfrm>
                <a:off x="6242050" y="5578475"/>
                <a:ext cx="489197" cy="501526"/>
              </a:xfrm>
              <a:prstGeom prst="rect">
                <a:avLst/>
              </a:prstGeom>
            </p:spPr>
          </p:pic>
          <p:sp>
            <p:nvSpPr>
              <p:cNvPr id="43" name="Прямоугольник 42"/>
              <p:cNvSpPr/>
              <p:nvPr/>
            </p:nvSpPr>
            <p:spPr>
              <a:xfrm>
                <a:off x="6927850" y="5578475"/>
                <a:ext cx="7622664"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УСТАНОВИТЬ  ПАРОЛЬ  ИЛИ  ДРУГОЙ СПОСОБ  ЗАЩИТЫ  ТЕЛЕФОНА</a:t>
                </a:r>
                <a:endParaRPr lang="ru-RU" b="1" dirty="0"/>
              </a:p>
            </p:txBody>
          </p:sp>
        </p:grpSp>
        <p:grpSp>
          <p:nvGrpSpPr>
            <p:cNvPr id="5" name="Группа 58"/>
            <p:cNvGrpSpPr/>
            <p:nvPr/>
          </p:nvGrpSpPr>
          <p:grpSpPr>
            <a:xfrm>
              <a:off x="5831187" y="6371718"/>
              <a:ext cx="8291857" cy="546842"/>
              <a:chOff x="6242050" y="6188075"/>
              <a:chExt cx="8291857" cy="546842"/>
            </a:xfrm>
          </p:grpSpPr>
          <p:pic>
            <p:nvPicPr>
              <p:cNvPr id="44" name="Рисунок 43" descr="ТРЫ.png"/>
              <p:cNvPicPr>
                <a:picLocks noChangeAspect="1"/>
              </p:cNvPicPr>
              <p:nvPr/>
            </p:nvPicPr>
            <p:blipFill>
              <a:blip r:embed="rId8" cstate="print"/>
              <a:stretch>
                <a:fillRect/>
              </a:stretch>
            </p:blipFill>
            <p:spPr>
              <a:xfrm>
                <a:off x="6242050" y="6188075"/>
                <a:ext cx="533399" cy="546842"/>
              </a:xfrm>
              <a:prstGeom prst="rect">
                <a:avLst/>
              </a:prstGeom>
            </p:spPr>
          </p:pic>
          <p:sp>
            <p:nvSpPr>
              <p:cNvPr id="45" name="Прямоугольник 44"/>
              <p:cNvSpPr/>
              <p:nvPr/>
            </p:nvSpPr>
            <p:spPr>
              <a:xfrm>
                <a:off x="6927850" y="6264275"/>
                <a:ext cx="7606057"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ПОЛЬЗОВАТЬСЯ  АНТИВИРУСНЫМ  ПРОГРАММНЫМ  ОБЕСПЕЧЕНИЕМ</a:t>
                </a:r>
                <a:endParaRPr lang="ru-RU" b="1" dirty="0"/>
              </a:p>
            </p:txBody>
          </p:sp>
        </p:grpSp>
        <p:grpSp>
          <p:nvGrpSpPr>
            <p:cNvPr id="6" name="Группа 57"/>
            <p:cNvGrpSpPr/>
            <p:nvPr/>
          </p:nvGrpSpPr>
          <p:grpSpPr>
            <a:xfrm>
              <a:off x="5831187" y="7057518"/>
              <a:ext cx="7315200" cy="550094"/>
              <a:chOff x="6242050" y="6721475"/>
              <a:chExt cx="7315200" cy="550094"/>
            </a:xfrm>
          </p:grpSpPr>
          <p:pic>
            <p:nvPicPr>
              <p:cNvPr id="46" name="Рисунок 45" descr="ЧАТЫРЫ.png"/>
              <p:cNvPicPr>
                <a:picLocks noChangeAspect="1"/>
              </p:cNvPicPr>
              <p:nvPr/>
            </p:nvPicPr>
            <p:blipFill>
              <a:blip r:embed="rId9" cstate="print"/>
              <a:stretch>
                <a:fillRect/>
              </a:stretch>
            </p:blipFill>
            <p:spPr>
              <a:xfrm>
                <a:off x="6242050" y="6721475"/>
                <a:ext cx="536571" cy="550094"/>
              </a:xfrm>
              <a:prstGeom prst="rect">
                <a:avLst/>
              </a:prstGeom>
            </p:spPr>
          </p:pic>
          <p:sp>
            <p:nvSpPr>
              <p:cNvPr id="47" name="Прямоугольник 46"/>
              <p:cNvSpPr/>
              <p:nvPr/>
            </p:nvSpPr>
            <p:spPr>
              <a:xfrm>
                <a:off x="6927850" y="6797675"/>
                <a:ext cx="6629400" cy="369332"/>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 БЫТЬ  БДИТЕЛЬНЫМ   ПРИ   ПОЛУЧЕНИИ  ЛЮБОЙ  СМС</a:t>
                </a:r>
                <a:endParaRPr lang="ru-RU" b="1" dirty="0"/>
              </a:p>
            </p:txBody>
          </p:sp>
        </p:grpSp>
        <p:grpSp>
          <p:nvGrpSpPr>
            <p:cNvPr id="8" name="Группа 56"/>
            <p:cNvGrpSpPr/>
            <p:nvPr/>
          </p:nvGrpSpPr>
          <p:grpSpPr>
            <a:xfrm>
              <a:off x="5831187" y="7743318"/>
              <a:ext cx="8153400" cy="646331"/>
              <a:chOff x="6242050" y="7254875"/>
              <a:chExt cx="8153400" cy="646331"/>
            </a:xfrm>
          </p:grpSpPr>
          <p:sp>
            <p:nvSpPr>
              <p:cNvPr id="49" name="Прямоугольник 48"/>
              <p:cNvSpPr/>
              <p:nvPr/>
            </p:nvSpPr>
            <p:spPr>
              <a:xfrm>
                <a:off x="6927850" y="72548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УСТАНАВЛИВАТЬ МОБИЛЬНЫЕ ПРИЛОЖЕНИЯ ТОЛЬКО ИЗ ИЗВЕСТНЫХ ИСТОЧНИКОВ</a:t>
                </a:r>
                <a:endParaRPr lang="ru-RU" b="1" dirty="0"/>
              </a:p>
            </p:txBody>
          </p:sp>
          <p:pic>
            <p:nvPicPr>
              <p:cNvPr id="2057" name="Picture 9"/>
              <p:cNvPicPr>
                <a:picLocks noChangeAspect="1" noChangeArrowheads="1"/>
              </p:cNvPicPr>
              <p:nvPr/>
            </p:nvPicPr>
            <p:blipFill>
              <a:blip r:embed="rId10" cstate="print"/>
              <a:srcRect/>
              <a:stretch>
                <a:fillRect/>
              </a:stretch>
            </p:blipFill>
            <p:spPr bwMode="auto">
              <a:xfrm>
                <a:off x="6242050" y="7254875"/>
                <a:ext cx="533400" cy="590550"/>
              </a:xfrm>
              <a:prstGeom prst="rect">
                <a:avLst/>
              </a:prstGeom>
              <a:noFill/>
              <a:ln w="9525">
                <a:noFill/>
                <a:miter lim="800000"/>
                <a:headEnd/>
                <a:tailEnd/>
              </a:ln>
            </p:spPr>
          </p:pic>
        </p:grpSp>
        <p:grpSp>
          <p:nvGrpSpPr>
            <p:cNvPr id="9" name="Группа 55"/>
            <p:cNvGrpSpPr/>
            <p:nvPr/>
          </p:nvGrpSpPr>
          <p:grpSpPr>
            <a:xfrm>
              <a:off x="5907387" y="8581518"/>
              <a:ext cx="8077200" cy="646331"/>
              <a:chOff x="6242050" y="8550275"/>
              <a:chExt cx="8077200" cy="646331"/>
            </a:xfrm>
          </p:grpSpPr>
          <p:pic>
            <p:nvPicPr>
              <p:cNvPr id="2058" name="Picture 10"/>
              <p:cNvPicPr>
                <a:picLocks noChangeAspect="1" noChangeArrowheads="1"/>
              </p:cNvPicPr>
              <p:nvPr/>
            </p:nvPicPr>
            <p:blipFill>
              <a:blip r:embed="rId11" cstate="print"/>
              <a:srcRect/>
              <a:stretch>
                <a:fillRect/>
              </a:stretch>
            </p:blipFill>
            <p:spPr bwMode="auto">
              <a:xfrm>
                <a:off x="6242050" y="8550275"/>
                <a:ext cx="552450" cy="542925"/>
              </a:xfrm>
              <a:prstGeom prst="rect">
                <a:avLst/>
              </a:prstGeom>
              <a:noFill/>
              <a:ln w="9525">
                <a:noFill/>
                <a:miter lim="800000"/>
                <a:headEnd/>
                <a:tailEnd/>
              </a:ln>
            </p:spPr>
          </p:pic>
          <p:sp>
            <p:nvSpPr>
              <p:cNvPr id="55" name="Прямоугольник 54"/>
              <p:cNvSpPr/>
              <p:nvPr/>
            </p:nvSpPr>
            <p:spPr>
              <a:xfrm>
                <a:off x="6851650" y="85502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В СЛУЧАЕ  УТЕРИ  МОБИЛЬНОГО  –  СРОЧНО </a:t>
                </a:r>
              </a:p>
              <a:p>
                <a:r>
                  <a:rPr lang="ru-RU" b="1" spc="-10" dirty="0" smtClean="0">
                    <a:solidFill>
                      <a:srgbClr val="4C6092"/>
                    </a:solidFill>
                    <a:latin typeface="Corbel" panose="020B0503020204020204" pitchFamily="34" charset="0"/>
                    <a:cs typeface="Franklin Gothic Heavy"/>
                  </a:rPr>
                  <a:t>ЗАБЛОКИРОВАТЬ СИМ-КАРТУ</a:t>
                </a:r>
                <a:endParaRPr lang="ru-RU" b="1" dirty="0"/>
              </a:p>
            </p:txBody>
          </p:sp>
        </p:grpSp>
        <p:pic>
          <p:nvPicPr>
            <p:cNvPr id="30" name="Picture 2" descr="C:\Users\sakovich\Downloads\icons8-высокий-риск-80.png"/>
            <p:cNvPicPr>
              <a:picLocks noChangeAspect="1" noChangeArrowheads="1"/>
            </p:cNvPicPr>
            <p:nvPr/>
          </p:nvPicPr>
          <p:blipFill>
            <a:blip r:embed="rId12" cstate="print"/>
            <a:srcRect/>
            <a:stretch>
              <a:fillRect/>
            </a:stretch>
          </p:blipFill>
          <p:spPr bwMode="auto">
            <a:xfrm rot="21319122">
              <a:off x="4250009" y="8468825"/>
              <a:ext cx="762000" cy="762000"/>
            </a:xfrm>
            <a:prstGeom prst="rect">
              <a:avLst/>
            </a:prstGeom>
            <a:noFill/>
          </p:spPr>
        </p:pic>
        <p:pic>
          <p:nvPicPr>
            <p:cNvPr id="7170" name="Picture 2" descr="C:\Users\sakovich\Downloads\icons8-сотовый-телефон-100.png"/>
            <p:cNvPicPr>
              <a:picLocks noChangeAspect="1" noChangeArrowheads="1"/>
            </p:cNvPicPr>
            <p:nvPr/>
          </p:nvPicPr>
          <p:blipFill>
            <a:blip r:embed="rId13" cstate="print"/>
            <a:srcRect/>
            <a:stretch>
              <a:fillRect/>
            </a:stretch>
          </p:blipFill>
          <p:spPr bwMode="auto">
            <a:xfrm>
              <a:off x="4313553" y="6811303"/>
              <a:ext cx="952500" cy="952500"/>
            </a:xfrm>
            <a:prstGeom prst="rect">
              <a:avLst/>
            </a:prstGeom>
            <a:noFill/>
          </p:spPr>
        </p:pic>
        <p:pic>
          <p:nvPicPr>
            <p:cNvPr id="7174" name="Picture 6"/>
            <p:cNvPicPr>
              <a:picLocks noChangeAspect="1" noChangeArrowheads="1"/>
            </p:cNvPicPr>
            <p:nvPr/>
          </p:nvPicPr>
          <p:blipFill>
            <a:blip r:embed="rId14" cstate="print"/>
            <a:srcRect/>
            <a:stretch>
              <a:fillRect/>
            </a:stretch>
          </p:blipFill>
          <p:spPr bwMode="auto">
            <a:xfrm rot="617733">
              <a:off x="4516452" y="5188311"/>
              <a:ext cx="627190" cy="829235"/>
            </a:xfrm>
            <a:prstGeom prst="rect">
              <a:avLst/>
            </a:prstGeom>
            <a:noFill/>
            <a:ln w="9525">
              <a:noFill/>
              <a:miter lim="800000"/>
              <a:headEnd/>
              <a:tailEnd/>
            </a:ln>
          </p:spPr>
        </p:pic>
        <p:sp>
          <p:nvSpPr>
            <p:cNvPr id="37" name="Прямоугольник 36"/>
            <p:cNvSpPr/>
            <p:nvPr/>
          </p:nvSpPr>
          <p:spPr>
            <a:xfrm>
              <a:off x="8912358" y="4435475"/>
              <a:ext cx="2272097" cy="754053"/>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grpSp>
      <p:pic>
        <p:nvPicPr>
          <p:cNvPr id="50" name="Picture 6" descr="C:\Users\sakovich\Downloads\cat-1185456_1280.png"/>
          <p:cNvPicPr>
            <a:picLocks noChangeAspect="1" noChangeArrowheads="1"/>
          </p:cNvPicPr>
          <p:nvPr/>
        </p:nvPicPr>
        <p:blipFill>
          <a:blip r:embed="rId15" cstate="print"/>
          <a:srcRect/>
          <a:stretch>
            <a:fillRect/>
          </a:stretch>
        </p:blipFill>
        <p:spPr bwMode="auto">
          <a:xfrm flipH="1">
            <a:off x="12414250" y="8397875"/>
            <a:ext cx="2754665" cy="2636403"/>
          </a:xfrm>
          <a:prstGeom prst="rect">
            <a:avLst/>
          </a:prstGeom>
          <a:noFill/>
        </p:spPr>
      </p:pic>
      <p:pic>
        <p:nvPicPr>
          <p:cNvPr id="52" name="Picture 2"/>
          <p:cNvPicPr>
            <a:picLocks noChangeAspect="1" noChangeArrowheads="1"/>
          </p:cNvPicPr>
          <p:nvPr/>
        </p:nvPicPr>
        <p:blipFill>
          <a:blip r:embed="rId16" cstate="print"/>
          <a:srcRect/>
          <a:stretch>
            <a:fillRect/>
          </a:stretch>
        </p:blipFill>
        <p:spPr bwMode="auto">
          <a:xfrm flipH="1">
            <a:off x="11325729" y="3566440"/>
            <a:ext cx="914400" cy="493986"/>
          </a:xfrm>
          <a:prstGeom prst="rect">
            <a:avLst/>
          </a:prstGeom>
          <a:noFill/>
          <a:ln w="9525">
            <a:noFill/>
            <a:miter lim="800000"/>
            <a:headEnd/>
            <a:tailEnd/>
          </a:ln>
        </p:spPr>
      </p:pic>
      <p:pic>
        <p:nvPicPr>
          <p:cNvPr id="14" name="Рисунок 13"/>
          <p:cNvPicPr>
            <a:picLocks noChangeAspect="1"/>
          </p:cNvPicPr>
          <p:nvPr/>
        </p:nvPicPr>
        <p:blipFill>
          <a:blip r:embed="rId17" cstate="print">
            <a:extLst>
              <a:ext uri="{28A0092B-C50C-407E-A947-70E740481C1C}">
                <a14:useLocalDpi xmlns="" xmlns:a14="http://schemas.microsoft.com/office/drawing/2010/main" val="0"/>
              </a:ext>
            </a:extLst>
          </a:blip>
          <a:stretch>
            <a:fillRect/>
          </a:stretch>
        </p:blipFill>
        <p:spPr>
          <a:xfrm flipH="1">
            <a:off x="15533575" y="6061214"/>
            <a:ext cx="4585738" cy="4595363"/>
          </a:xfrm>
          <a:prstGeom prst="rect">
            <a:avLst/>
          </a:prstGeom>
        </p:spPr>
      </p:pic>
      <p:pic>
        <p:nvPicPr>
          <p:cNvPr id="15" name="Рисунок 14"/>
          <p:cNvPicPr>
            <a:picLocks noChangeAspect="1"/>
          </p:cNvPicPr>
          <p:nvPr/>
        </p:nvPicPr>
        <p:blipFill>
          <a:blip r:embed="rId18" cstate="print">
            <a:extLst>
              <a:ext uri="{28A0092B-C50C-407E-A947-70E740481C1C}">
                <a14:useLocalDpi xmlns="" xmlns:a14="http://schemas.microsoft.com/office/drawing/2010/main" val="0"/>
              </a:ext>
            </a:extLst>
          </a:blip>
          <a:stretch>
            <a:fillRect/>
          </a:stretch>
        </p:blipFill>
        <p:spPr>
          <a:xfrm>
            <a:off x="13578642" y="904398"/>
            <a:ext cx="8203873" cy="7722713"/>
          </a:xfrm>
          <a:prstGeom prst="rect">
            <a:avLst/>
          </a:prstGeom>
        </p:spPr>
      </p:pic>
      <p:pic>
        <p:nvPicPr>
          <p:cNvPr id="34" name="Рисунок 33" descr="собака.png"/>
          <p:cNvPicPr>
            <a:picLocks noChangeAspect="1"/>
          </p:cNvPicPr>
          <p:nvPr/>
        </p:nvPicPr>
        <p:blipFill>
          <a:blip r:embed="rId19" cstate="print"/>
          <a:stretch>
            <a:fillRect/>
          </a:stretch>
        </p:blipFill>
        <p:spPr>
          <a:xfrm flipH="1">
            <a:off x="11804650" y="4054475"/>
            <a:ext cx="7773882" cy="10677551"/>
          </a:xfrm>
          <a:prstGeom prst="rect">
            <a:avLst/>
          </a:prstGeom>
        </p:spPr>
      </p:pic>
      <p:cxnSp>
        <p:nvCxnSpPr>
          <p:cNvPr id="36" name="Прямая соединительная линия 35"/>
          <p:cNvCxnSpPr/>
          <p:nvPr/>
        </p:nvCxnSpPr>
        <p:spPr>
          <a:xfrm flipH="1">
            <a:off x="15919450" y="4054475"/>
            <a:ext cx="10668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15995650" y="4206875"/>
            <a:ext cx="1143000" cy="3810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flipH="1" flipV="1">
            <a:off x="18357850" y="4206875"/>
            <a:ext cx="1219200" cy="3810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flipH="1" flipV="1">
            <a:off x="18434050" y="3978275"/>
            <a:ext cx="12954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flipV="1">
            <a:off x="15919450" y="3825875"/>
            <a:ext cx="1066800" cy="76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flipH="1">
            <a:off x="18510250" y="3673475"/>
            <a:ext cx="11430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F:\Презентация\ПНГ\Ресурс 1.png"/>
          <p:cNvPicPr>
            <a:picLocks noChangeAspect="1" noChangeArrowheads="1"/>
          </p:cNvPicPr>
          <p:nvPr/>
        </p:nvPicPr>
        <p:blipFill>
          <a:blip r:embed="rId3" cstate="print"/>
          <a:srcRect/>
          <a:stretch>
            <a:fillRect/>
          </a:stretch>
        </p:blipFill>
        <p:spPr bwMode="auto">
          <a:xfrm>
            <a:off x="679450" y="1997075"/>
            <a:ext cx="4627612" cy="8702675"/>
          </a:xfrm>
          <a:prstGeom prst="rect">
            <a:avLst/>
          </a:prstGeom>
          <a:noFill/>
        </p:spPr>
      </p:pic>
      <p:pic>
        <p:nvPicPr>
          <p:cNvPr id="1028" name="Picture 4" descr="F:\Презентация\ПНГ\Ресурс 3.png"/>
          <p:cNvPicPr>
            <a:picLocks noChangeAspect="1" noChangeArrowheads="1"/>
          </p:cNvPicPr>
          <p:nvPr/>
        </p:nvPicPr>
        <p:blipFill>
          <a:blip r:embed="rId4" cstate="print"/>
          <a:srcRect/>
          <a:stretch>
            <a:fillRect/>
          </a:stretch>
        </p:blipFill>
        <p:spPr bwMode="auto">
          <a:xfrm>
            <a:off x="5175250" y="2987675"/>
            <a:ext cx="9552576" cy="7202541"/>
          </a:xfrm>
          <a:prstGeom prst="rect">
            <a:avLst/>
          </a:prstGeom>
          <a:noFill/>
        </p:spPr>
      </p:pic>
      <p:pic>
        <p:nvPicPr>
          <p:cNvPr id="1027" name="Picture 3" descr="F:\Презентация\ПНГ\Ресурс 2.png"/>
          <p:cNvPicPr>
            <a:picLocks noChangeAspect="1" noChangeArrowheads="1"/>
          </p:cNvPicPr>
          <p:nvPr/>
        </p:nvPicPr>
        <p:blipFill>
          <a:blip r:embed="rId5" cstate="print"/>
          <a:srcRect/>
          <a:stretch>
            <a:fillRect/>
          </a:stretch>
        </p:blipFill>
        <p:spPr bwMode="auto">
          <a:xfrm>
            <a:off x="3670736" y="5729176"/>
            <a:ext cx="5220889" cy="3264644"/>
          </a:xfrm>
          <a:prstGeom prst="rect">
            <a:avLst/>
          </a:prstGeom>
          <a:noFill/>
        </p:spPr>
      </p:pic>
      <p:pic>
        <p:nvPicPr>
          <p:cNvPr id="1029" name="Picture 5" descr="F:\Презентация\ПНГ\Ресурс 4.png"/>
          <p:cNvPicPr>
            <a:picLocks noChangeAspect="1" noChangeArrowheads="1"/>
          </p:cNvPicPr>
          <p:nvPr/>
        </p:nvPicPr>
        <p:blipFill>
          <a:blip r:embed="rId6" cstate="print"/>
          <a:srcRect/>
          <a:stretch>
            <a:fillRect/>
          </a:stretch>
        </p:blipFill>
        <p:spPr bwMode="auto">
          <a:xfrm>
            <a:off x="7994650" y="3292475"/>
            <a:ext cx="4280875" cy="6961186"/>
          </a:xfrm>
          <a:prstGeom prst="rect">
            <a:avLst/>
          </a:prstGeom>
          <a:noFill/>
        </p:spPr>
      </p:pic>
      <p:sp>
        <p:nvSpPr>
          <p:cNvPr id="2" name="Заголовок 1"/>
          <p:cNvSpPr>
            <a:spLocks noGrp="1"/>
          </p:cNvSpPr>
          <p:nvPr>
            <p:ph type="title"/>
          </p:nvPr>
        </p:nvSpPr>
        <p:spPr>
          <a:xfrm>
            <a:off x="4946650" y="930275"/>
            <a:ext cx="9998094" cy="1738938"/>
          </a:xfrm>
        </p:spPr>
        <p:txBody>
          <a:bodyPr/>
          <a:lstStyle/>
          <a:p>
            <a:pPr algn="ctr"/>
            <a:r>
              <a:rPr lang="ru-RU" dirty="0" smtClean="0"/>
              <a:t>СПАСИБО </a:t>
            </a:r>
            <a:br>
              <a:rPr lang="ru-RU" dirty="0" smtClean="0"/>
            </a:br>
            <a:r>
              <a:rPr lang="ru-RU" dirty="0" smtClean="0"/>
              <a:t>ЗА  ВАШЕ  ВНИМАНИЕ!</a:t>
            </a:r>
            <a:endParaRPr lang="ru-RU" dirty="0"/>
          </a:p>
        </p:txBody>
      </p:sp>
      <p:sp>
        <p:nvSpPr>
          <p:cNvPr id="11" name="object 3"/>
          <p:cNvSpPr/>
          <p:nvPr/>
        </p:nvSpPr>
        <p:spPr>
          <a:xfrm>
            <a:off x="16910050" y="473075"/>
            <a:ext cx="2202094" cy="1419626"/>
          </a:xfrm>
          <a:prstGeom prst="rect">
            <a:avLst/>
          </a:prstGeom>
          <a:blipFill>
            <a:blip r:embed="rId7" cstate="print"/>
            <a:stretch>
              <a:fillRect/>
            </a:stretch>
          </a:blipFill>
        </p:spPr>
        <p:txBody>
          <a:bodyPr wrap="square" lIns="0" tIns="0" rIns="0" bIns="0" rtlCol="0"/>
          <a:lstStyle/>
          <a:p>
            <a:endParaRPr/>
          </a:p>
        </p:txBody>
      </p:sp>
      <p:pic>
        <p:nvPicPr>
          <p:cNvPr id="10" name="Рисунок 9"/>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3438975" y="8614519"/>
            <a:ext cx="5795550" cy="2618313"/>
          </a:xfrm>
          <a:prstGeom prst="rect">
            <a:avLst/>
          </a:prstGeom>
        </p:spPr>
      </p:pic>
      <p:pic>
        <p:nvPicPr>
          <p:cNvPr id="15" name="Рисунок 14" descr="КК.png"/>
          <p:cNvPicPr>
            <a:picLocks noChangeAspect="1"/>
          </p:cNvPicPr>
          <p:nvPr/>
        </p:nvPicPr>
        <p:blipFill>
          <a:blip r:embed="rId9" cstate="print"/>
          <a:stretch>
            <a:fillRect/>
          </a:stretch>
        </p:blipFill>
        <p:spPr>
          <a:xfrm>
            <a:off x="11914698" y="2759075"/>
            <a:ext cx="3438038" cy="2209800"/>
          </a:xfrm>
          <a:prstGeom prst="rect">
            <a:avLst/>
          </a:prstGeom>
        </p:spPr>
      </p:pic>
      <p:pic>
        <p:nvPicPr>
          <p:cNvPr id="6146" name="Picture 2" descr="F:\Презентация\ПНГ\17.png"/>
          <p:cNvPicPr>
            <a:picLocks noChangeAspect="1" noChangeArrowheads="1"/>
          </p:cNvPicPr>
          <p:nvPr/>
        </p:nvPicPr>
        <p:blipFill>
          <a:blip r:embed="rId10" cstate="print"/>
          <a:srcRect/>
          <a:stretch>
            <a:fillRect/>
          </a:stretch>
        </p:blipFill>
        <p:spPr bwMode="auto">
          <a:xfrm>
            <a:off x="15005050" y="2225675"/>
            <a:ext cx="4058053" cy="8502650"/>
          </a:xfrm>
          <a:prstGeom prst="rect">
            <a:avLst/>
          </a:prstGeom>
          <a:noFill/>
        </p:spPr>
      </p:pic>
      <p:grpSp>
        <p:nvGrpSpPr>
          <p:cNvPr id="18" name="Группа 17"/>
          <p:cNvGrpSpPr/>
          <p:nvPr/>
        </p:nvGrpSpPr>
        <p:grpSpPr>
          <a:xfrm>
            <a:off x="10433050" y="8058243"/>
            <a:ext cx="3429001" cy="3251107"/>
            <a:chOff x="10433050" y="8058243"/>
            <a:chExt cx="3429001" cy="3251107"/>
          </a:xfrm>
        </p:grpSpPr>
        <p:pic>
          <p:nvPicPr>
            <p:cNvPr id="6150" name="Picture 6" descr="C:\Users\sakovich\Downloads\kisspng-black-cat-silhouette-kitten-clip-art-cat-vector-5ad739a1a96441.2783355815240544336938.png"/>
            <p:cNvPicPr>
              <a:picLocks noChangeAspect="1" noChangeArrowheads="1"/>
            </p:cNvPicPr>
            <p:nvPr/>
          </p:nvPicPr>
          <p:blipFill>
            <a:blip r:embed="rId11" cstate="print"/>
            <a:srcRect/>
            <a:stretch>
              <a:fillRect/>
            </a:stretch>
          </p:blipFill>
          <p:spPr bwMode="auto">
            <a:xfrm flipH="1">
              <a:off x="10433050" y="8058243"/>
              <a:ext cx="3429001" cy="3251107"/>
            </a:xfrm>
            <a:prstGeom prst="rect">
              <a:avLst/>
            </a:prstGeom>
            <a:noFill/>
          </p:spPr>
        </p:pic>
        <p:pic>
          <p:nvPicPr>
            <p:cNvPr id="17" name="Рисунок 16"/>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rot="19901158">
              <a:off x="11551146" y="10113293"/>
              <a:ext cx="233971" cy="275316"/>
            </a:xfrm>
            <a:prstGeom prst="rect">
              <a:avLst/>
            </a:prstGeom>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6087</TotalTime>
  <Words>898</Words>
  <Application>Microsoft Office PowerPoint</Application>
  <PresentationFormat>Произвольный</PresentationFormat>
  <Paragraphs>423</Paragraphs>
  <Slides>22</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ЦИФРОВАЯ БЕЗОПАСНОСТЬ  ЛИЧНЫХ ФИНАНСОВ</vt:lpstr>
      <vt:lpstr>БАНКОВСКАЯ ПЛАТЕЖНАЯ  КАРТОЧКА</vt:lpstr>
      <vt:lpstr>ПРЕИМУЩЕСТВА КАРТОЧКИ</vt:lpstr>
      <vt:lpstr>КАЖДЫЙ РЕКВИЗИТ      КАРТОЧКИ ИМЕЕТ ЗНАЧЕНИЕ</vt:lpstr>
      <vt:lpstr>КТО И КАК ОХОТИТСЯ   ЗА  ДАННЫМИ  КАРТОЧЕК</vt:lpstr>
      <vt:lpstr>ВИШИНГ</vt:lpstr>
      <vt:lpstr>СКИММИНГ</vt:lpstr>
      <vt:lpstr>ПРАВИЛА БЕЗОПАСНОГО  ИСПОЛЬЗОВАНИЯ КАРТОЧКИ</vt:lpstr>
      <vt:lpstr>ПЛАТЕЖИ В ИНТЕРНЕТЕ</vt:lpstr>
      <vt:lpstr>БАНК БЕЗ ОЧЕРЕДЕЙ</vt:lpstr>
      <vt:lpstr>ПОДДЕЛЬНЫЙ САЙТ</vt:lpstr>
      <vt:lpstr>НАДЕЖНЫЙ ПАРОЛЬ</vt:lpstr>
      <vt:lpstr>ОПАСНОСТИ В ИНТЕРНЕТЕ</vt:lpstr>
      <vt:lpstr>МОШЕННИКИ  НА  ДОСКАХ ОБЪЯВЛЕНИЙ</vt:lpstr>
      <vt:lpstr>ПРАВИЛА  БЕЗОПАСНОСТИ  В  ИНТЕРНЕТЕ</vt:lpstr>
      <vt:lpstr>БЕЗОПАСНЫЙ МОБИЛЬНЫЙ</vt:lpstr>
      <vt:lpstr>ВОЗМОЖНОСТИ МОБИЛЬНОГО</vt:lpstr>
      <vt:lpstr>ОГРАНИЧЕНИЕ ДОСТУПА К ГАДЖЕТУ</vt:lpstr>
      <vt:lpstr>МОБИЛЬНЫЕ «РАЗВОДКИ»</vt:lpstr>
      <vt:lpstr>ПЛАТНЫЕ ОПЦИИ И КОНТЕНТ</vt:lpstr>
      <vt:lpstr>ПРАВИЛА  МОБИЛЬНОЙ  БЕЗОПАСНОСТИ</vt:lpstr>
      <vt:lpstr>СПАСИБО  ЗА  ВАШЕ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презенташка</dc:title>
  <dc:creator>HP</dc:creator>
  <cp:lastModifiedBy>sakovich</cp:lastModifiedBy>
  <cp:revision>402</cp:revision>
  <dcterms:created xsi:type="dcterms:W3CDTF">2020-02-12T06:52:04Z</dcterms:created>
  <dcterms:modified xsi:type="dcterms:W3CDTF">2020-02-28T10:25:08Z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2020-02-12T00:00:00Z</vt:filetime>
  </property>
  <property fmtid="{D5CDD505-2E9C-101B-9397-08002B2CF9AE}" pid="3" name="Creator">
    <vt:lpwstr>Adobe Illustrator CC 2015 (Windows)</vt:lpwstr>
  </property>
  <property fmtid="{D5CDD505-2E9C-101B-9397-08002B2CF9AE}" pid="4" name="LastSaved">
    <vt:filetime>2020-02-12T00:00:00Z</vt:filetime>
  </property>
</Properties>
</file>