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6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07" r:id="rId3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FBE86"/>
    <a:srgbClr val="7E203D"/>
    <a:srgbClr val="2679AC"/>
    <a:srgbClr val="892343"/>
    <a:srgbClr val="FEF0E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3678" autoAdjust="0"/>
  </p:normalViewPr>
  <p:slideViewPr>
    <p:cSldViewPr>
      <p:cViewPr varScale="1">
        <p:scale>
          <a:sx n="101" d="100"/>
          <a:sy n="101" d="100"/>
        </p:scale>
        <p:origin x="-1488" y="3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723EB-D947-4EA2-A4F0-DDD656DBD4E9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E19A1-0168-4CF5-A06A-A8D41411AF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050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5389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20148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19A1-0168-4CF5-A06A-A8D41411AFCB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0586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A7DCB-E07C-4F41-942E-889B44E3AB48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C53FC-9A07-42A1-AC41-762CE0927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tif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-159568" y="5661248"/>
            <a:ext cx="4104456" cy="936104"/>
          </a:xfrm>
          <a:prstGeom prst="ellipse">
            <a:avLst/>
          </a:prstGeom>
          <a:solidFill>
            <a:schemeClr val="tx2">
              <a:lumMod val="75000"/>
              <a:lumOff val="25000"/>
              <a:alpha val="49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pic>
        <p:nvPicPr>
          <p:cNvPr id="2052" name="Picture 4" descr="C:\Users\AV\Desktop\logo-nbr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16" y="116632"/>
            <a:ext cx="3151317" cy="2034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207695" y="2213865"/>
            <a:ext cx="5613745" cy="3384376"/>
          </a:xfrm>
          <a:prstGeom prst="roundRect">
            <a:avLst/>
          </a:prstGeom>
          <a:solidFill>
            <a:schemeClr val="accent1">
              <a:alpha val="51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2" name="Shape 62"/>
          <p:cNvSpPr txBox="1">
            <a:spLocks noChangeArrowheads="1"/>
          </p:cNvSpPr>
          <p:nvPr/>
        </p:nvSpPr>
        <p:spPr bwMode="auto">
          <a:xfrm>
            <a:off x="2360712" y="2409732"/>
            <a:ext cx="5316828" cy="2974640"/>
          </a:xfrm>
          <a:prstGeom prst="rect">
            <a:avLst/>
          </a:prstGeom>
          <a:noFill/>
          <a:ln>
            <a:noFill/>
          </a:ln>
          <a:extLst/>
        </p:spPr>
        <p:txBody>
          <a:bodyPr lIns="107257" tIns="107257" rIns="107257" bIns="107257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7200" b="1" dirty="0" smtClean="0">
                <a:solidFill>
                  <a:srgbClr val="0070C0"/>
                </a:solidFill>
                <a:latin typeface="+mn-lt"/>
              </a:rPr>
              <a:t>ВОПРОСЫ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7200" b="1" dirty="0" smtClean="0">
                <a:solidFill>
                  <a:srgbClr val="0070C0"/>
                </a:solidFill>
                <a:latin typeface="+mn-lt"/>
              </a:rPr>
              <a:t> С ОТВЕТАМИ</a:t>
            </a:r>
            <a:endParaRPr lang="en-US" altLang="ru-RU" sz="7200" b="1" dirty="0" smtClean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321152" y="6381328"/>
            <a:ext cx="4104456" cy="936104"/>
          </a:xfrm>
          <a:prstGeom prst="ellipse">
            <a:avLst/>
          </a:prstGeom>
          <a:solidFill>
            <a:schemeClr val="tx2">
              <a:lumMod val="75000"/>
              <a:lumOff val="25000"/>
              <a:alpha val="49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4" name="TextBox 3"/>
          <p:cNvSpPr txBox="1"/>
          <p:nvPr/>
        </p:nvSpPr>
        <p:spPr>
          <a:xfrm>
            <a:off x="2702750" y="5544235"/>
            <a:ext cx="468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ru-RU" sz="2400" i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Олимпиада по финансовой грамотности</a:t>
            </a:r>
            <a:endParaRPr lang="en-US" altLang="ru-RU" sz="2400" i="1" dirty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r>
              <a:rPr lang="ru-RU" altLang="ru-RU" sz="2400" i="1" dirty="0" smtClean="0">
                <a:solidFill>
                  <a:srgbClr val="0070C0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14 декабря 2018 </a:t>
            </a:r>
            <a:r>
              <a:rPr lang="ru-RU" altLang="ru-RU" sz="2400" i="1" dirty="0">
                <a:solidFill>
                  <a:srgbClr val="0070C0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г.</a:t>
            </a:r>
            <a:endParaRPr lang="en-US" altLang="ru-RU" sz="2400" i="1" dirty="0">
              <a:solidFill>
                <a:srgbClr val="0070C0"/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  <a:p>
            <a:endParaRPr lang="be-BY" dirty="0"/>
          </a:p>
        </p:txBody>
      </p:sp>
      <p:pic>
        <p:nvPicPr>
          <p:cNvPr id="13" name="Picture 2" descr="C:\Users\sakovich\Desktop\Global Money Week 2018\человечки\red ma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8245" y="548680"/>
            <a:ext cx="2384926" cy="5498595"/>
          </a:xfrm>
          <a:prstGeom prst="rect">
            <a:avLst/>
          </a:prstGeom>
          <a:noFill/>
        </p:spPr>
      </p:pic>
      <p:pic>
        <p:nvPicPr>
          <p:cNvPr id="14" name="Picture 3" descr="F:\человечки\girl\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470" y="413665"/>
            <a:ext cx="2299997" cy="56752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2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902550" y="1493785"/>
            <a:ext cx="7931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Каковы характеристики личного финансового плана?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Личный финансовый план предусматривает наличие четко поставленных целей и финансовые расчеты для их достижения в определенный период времени.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Составленный однажды личный финансовый план не следует менять (пересматривать) в течение всей жизни человека.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Личный финансовый план – это инвестирование денег в высокодоходные финансовые инструменты.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959170"/>
            <a:ext cx="8959066" cy="177040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500" y="1268760"/>
            <a:ext cx="8794679" cy="324036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97505" y="5139190"/>
            <a:ext cx="8931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Единый интернет-портал финансовой грамотности населения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h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ttp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://www.fingramota.by/ru/home/service/5?subSectionId=52.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2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57545" y="1358770"/>
            <a:ext cx="7931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Кто из молодых людей формирует свой финансовый резерв правильно с точки зрения финансовой грамотности?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Андрей откладывает часть денег в свой резервный фонд сразу после получения дохода – перед всеми расходами.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Егор откладывает деньги в резервный фонд после всех расходов – то, что осталось.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Алеся откладывает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резервный фонд от случая к случаю разные суммы по возможности.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7505" y="1313764"/>
            <a:ext cx="8794679" cy="265529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87515" y="4509120"/>
            <a:ext cx="8691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Одно из правил сбережений – ”в первую очередь заплатить себе“, что означает в первоочередном порядке откладывать в свой финансовый резерв.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Единый интернет-портал финансовой грамотности населения: http://www.fingramota.by/ru/home/service/5?subSectionId=76.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3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632520" y="1313765"/>
            <a:ext cx="8820979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Известно, что для граждан Беларуси одним из способов сэкономить при заграничных покупках (в частности, в Европе) является возможность возврата суммы налога на добавленную стоимость (НДС). Выберите верное утверждение:</a:t>
            </a:r>
          </a:p>
          <a:p>
            <a:pPr marL="457200" lvl="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Минимальная сумма покупки для возврата НДС установлена в едином размере для всех государств Европейского Союза.</a:t>
            </a:r>
          </a:p>
          <a:p>
            <a:pPr marL="457200" lvl="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Ставка НДС и, соответственно, сумма уплаченного в магазине и впоследствии возвращаемого налога одинаковы во всех странах Европейского Союза.</a:t>
            </a:r>
          </a:p>
          <a:p>
            <a:pPr marL="457200" lvl="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Минимальная сумма покупки для возврата НДС и ставка НДС не одинаковы в разных странах Европейского Союза.</a:t>
            </a:r>
            <a:endParaRPr lang="ru-RU" sz="2000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779150"/>
            <a:ext cx="8959066" cy="195042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7505" y="1268760"/>
            <a:ext cx="8794679" cy="328536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07495" y="4959170"/>
            <a:ext cx="93370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3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Единый интернет-портал финансовой грамотности населения http://www.fingramota.by/ru/home/service/5?subSectionId=56.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Официальный сайт ОАО ”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Технобанк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“: https://tb.by/individuals/service/taxfree/.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4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Чем являются памятные монеты Республики Беларусь?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Предметом коллекционирования.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Средством платежа.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вышеперечисленное.</a:t>
            </a:r>
            <a:endParaRPr lang="ru-RU" sz="2000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190271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3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соответствии со статьей 29 Банковского кодекса памятные монеты могут обращаться как в качестве законного платежного средства, так и в качестве предметов коллекционирования по стоимости, отличающейся от номинальной.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5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Выберите верное утверждение относительно находящихся в обращении банкнот белорусских рублей (образца 2009 года):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номиналы банкнот имеют одинаковую высоту.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номиналы банкнот имеют одинаковую длину.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Каждый номинал банкноты имеет уникальную высоту и длину, отличающуюся от других номиналов. 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176769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номиналы банкнот образца 2009 года имеют одинаковую высоту.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(http://www.nbrb.by/Coinsbanknotes/Denomination/BanknotesCoins2009BYN.pdf).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6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57545" y="1538790"/>
            <a:ext cx="852100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Платежными НЕ являются банкноты, имеющие повреждения следующего характера: 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Загрязнения (пятна, посторонние надписи, оттиски штампов и др.).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Утратившие более 45 процентов от своей первоначальной площади.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Надрывы, в том числе склеенные прозрачной липкой лентой, небольшие отверстия, проколы, утраченные углы и края.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0827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49890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07495" y="4554125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Приложение 1 к Инструкции о порядке определения платежеспособности и обмена банкнот Национального банка Республики Беларусь (постановление Правления Национального банка Республики Беларусь от 06.06.2011 № 211).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7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452500" y="1313765"/>
            <a:ext cx="9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Адель Тлили Бен Али, гражданин Туниса, студент 2 кура Белорусского государственного университета имеет вклад (депозит) в одном из белорусских банков. Гарантируется ли возмещение банковского вклада (депозита) гражданину Туниса в случае отзыва у банка лицензии на осуществление банковской деятельности?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Нет, не гарантируется.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Гарантируется в размере 100%.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Гарантируется в случае размещения такого депозита на срок не менее 2-х лет.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2500" y="4329100"/>
            <a:ext cx="9181020" cy="23977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500" y="1313765"/>
            <a:ext cx="9181020" cy="288032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77525" y="4464115"/>
            <a:ext cx="8691937" cy="1928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Получить возмещение по вкладам (депозитам), размещенным в банках Республики Беларусь имеют право физические лица – граждане Республики Беларусь, иностранные граждане и лица без гражданства.</a:t>
            </a:r>
          </a:p>
          <a:p>
            <a:pPr algn="just">
              <a:lnSpc>
                <a:spcPct val="85000"/>
              </a:lnSpc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(Закон Республики Беларусь от 08.07.2008 № 369-З ”О гарантированном возмещении банковских вкладов (депозитов) физических лиц“).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8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632520" y="1538790"/>
            <a:ext cx="8415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каком размере осуществляется выплата процентов по вкладу (депозиту)?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размере, определяемом договором банковского вклада (депозита).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зависимости от размера ставки рефинансирования на день выплаты процентов.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Размер процентов, подлежащий уплате, устанавливается по решению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Национального банка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58891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соответствии со статьей 187 Банковского кодекса РБ ”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Вкладополучатель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выплачивает вкладчику проценты по вкладу (депозиту) в размере, определяемом договором банковского вклада (депозита). Размер процентов по вкладу (депозиту) может быть изменен по соглашению сторон, если иное не предусмотрено договором банковского вклада (депозита)“.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9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Установите соответствие между видами вкладов и их описанием.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2530" y="5454225"/>
            <a:ext cx="8640960" cy="69028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371403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02550" y="5589240"/>
            <a:ext cx="8691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: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1А2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D3C4B.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262590" y="2303875"/>
          <a:ext cx="7650850" cy="23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/>
                <a:gridCol w="5670630"/>
              </a:tblGrid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Срочный вклад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A.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Возврат вклада осуществляется по истечении срока, определенного договором.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Условный вклад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B.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Деньги с такого вклада можно снимать в любое время без потери процентов, но процентная ставка по нему ниже по сравнению с другими видами вкладов.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600" b="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Онлайн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вклад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C.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Вклад, открываемый без визита в банк.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Вклад до востребования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D.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Возврат вклада осуществляется при наступлении определенного условия (события), зафиксированного в договоре.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02550" y="4599130"/>
            <a:ext cx="79658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Запишите ответ в виде последовательности цифр и соответствующих им букв (без каких-либо символов) ____________.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0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12540" y="1403775"/>
            <a:ext cx="85660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При оценке кредитоспособности заявителя (кредитополучателя) – физического лица при предоставлении кредита на потребительские нужды банк должен использовать показатель долговой нагрузки. 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Указанный показатель не должен превышать: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30 процентов.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40 процентов.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50 процентов.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329100"/>
            <a:ext cx="8959066" cy="18002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7505" y="1448780"/>
            <a:ext cx="8794679" cy="252028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644135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Постановление Правления Национального банка Республики Беларусь ”О порядке предоставления денежных средств в форме кредита и их возврата“ от 29.03.2018 г. № 103  (пункт 13).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</a:t>
              </a:r>
              <a:r>
                <a:rPr lang="en-US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1</a:t>
              </a: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12540" y="1268760"/>
            <a:ext cx="81459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Настя взяла заем под залог телефона в ломбарде в сумме 300 рублей сроком на 1 день под ставку 400% годовых. Выкупать свой телефон Настя не стала. Через 30 дней после наступления срока возврата займа ломбард реализовал телефон, выручив за него 280 рублей, и обратился к Насте с требованием вернуть 20 рублей (разница между суммой займа и суммой, вырученной от реализации телефона), а также выплатить процентное вознаграждение за фактический срок пользования займом. Правомерны ли требования ломбарда?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Требования правомерны, Настя обязана вернуть как 20 рублей, так и уплатить проценты за фактическое время пользования займом.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Требования правомерны, но лишь в части возврата 20 рублей.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Требования неправомерны, в рассматриваемой ситуации Настя не обязана </a:t>
            </a:r>
            <a:r>
              <a:rPr lang="ru-RU" sz="16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ни возвращать 20 </a:t>
            </a:r>
            <a:r>
              <a:rPr lang="ru-RU" sz="16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рублей, ни уплачивать проценты за пользование займом.</a:t>
            </a:r>
            <a:endParaRPr lang="ru-RU" sz="1600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689140"/>
            <a:ext cx="8959066" cy="2040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7495" y="1178751"/>
            <a:ext cx="8794679" cy="333037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52500" y="4869160"/>
            <a:ext cx="90219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случае невозвращения в установленный срок суммы займа, обеспеченного залогом вещей в ломбарде, ломбард вправе по истечении льготного месячного срока продать эту вещь в порядке, установленном для реализации заложенного имущества. После этого требования ломбарда к залогодателю (должнику) погашаются, даже если сумма, вырученная от реализации заложенного имущества, недостаточна для их полного удовлетворения (Гражданский кодекс Республики Беларусь от 7 декабря 1998 г. № 218-З (статья 339).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12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Кредитный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скоринг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– это: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Негативная информация о должнике.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Скорость и своевременность погашения кредита и процентов.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Система присвоения баллов кредитополучателю на основании его способности и потенциала погасить долг.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22530" y="4779150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Кредитный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скоринг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– это система присвоения баллов кредитополучателю на основании его способности и потенциала погасить долг.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13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Используется ли белорусскими банками технология распознавания биометрических данных своих клиентов при проведении их аутентификации: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Да, некоторые банки использует такую технологию.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Нет, в Беларуси это запрещено законодательством.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Нет, банки не используют такую технологию в связи с возникающими высокими рисками для банков при ее использовании.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374104"/>
            <a:ext cx="8959066" cy="235546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67892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87515" y="4554125"/>
            <a:ext cx="8691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Да, некоторые банки в Беларуси уже использует такую технологию. Например, в ”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Приорбанк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“ ОАО используется проведение аутентификации по голосу при обслуживании клиента в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Колл-центре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;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ОАО ”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Белинвестбанк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“, ОАО ”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Белгазпромбанк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“, ЗАО ”Альфа-Банк“ реализована возможность входа для своих клиентов в мобильный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банкинг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по отпечатку пальца.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14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722530" y="1403775"/>
            <a:ext cx="8550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Кардинг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– это: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Комплекс финансовых услуг для производителей и поставщиков, ведущих торговую деятельность на условиях отсрочки платежа.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Вид мошенничества, при котором производится операция с использованием платежной карты или ее реквизитов, не инициированная или не подтвержденная ее держателем.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Вид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интернет-мошенничества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целью которого является получение доступа к конфиденциальным данным пользователей – логинам и паролям.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2500" y="4509120"/>
            <a:ext cx="8959066" cy="208543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313765"/>
            <a:ext cx="8794679" cy="288032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914165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2. 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Кардинг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(от англ.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carding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) – вид мошенничества, при котором производится операция с использованием платежной карты или ее реквизитов, не инициированная или не подтвержденная ее держателем. (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Википедия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: https://ru.wikipedia.org/wiki/Кардинг).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15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767535" y="1538790"/>
            <a:ext cx="85959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Что такое ”виртуальная карточка“?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Карточка, эмиссия которой осуществляется без использования заготовки карточки.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Карточка, выпущенная в обращение в рамках двух платежных систем.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Карточка, действующая на основе технологии радиочастотной идентификации, позволяющая осуществлять операции без механического контакта с платежным терминалом.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599130"/>
            <a:ext cx="8959066" cy="171019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54390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734145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Определение виртуальной карточки дано в пункте 2 постановления Правления Национального банка Республики Беларусь от 18.01.2013 № 34 ”Об утверждении Инструкции о порядке совершения операций с банковскими платежными карточками“.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16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Кто осуществляет мониторинг финансовой стабильности в Республике Беларусь?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Национальный банк Республики Беларусь.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Правительство Республики Беларусь.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Национальный банк во взаимодействии с Правительством Республики Беларусь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соответствии со статьей Статьей 35-1. Банковского кодекса РБ мониторинг финансовой стабильности осуществляется Национальным банком во взаимодействии с Правительством Республики Беларусь.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17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 2015 года Национальный банк Республики Беларусь реализует денежно-кредитную политику в режиме: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Монетарного </a:t>
            </a:r>
            <a:r>
              <a:rPr lang="ru-RU" sz="2000" b="1" u="sng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таргетирования</a:t>
            </a: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Инфляционного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таргетирования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Таргетирования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обменного курса.</a:t>
            </a:r>
          </a:p>
          <a:p>
            <a:pPr lvl="0"/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22530" y="4599130"/>
            <a:ext cx="82118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Информация о реализуемом Национальным банком режиме денежно-кредитной политики и существующих режимах размещена на сайте Национального банка: http://www.nbrb.by/mp/target/current-mode.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18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57545" y="1403775"/>
            <a:ext cx="82959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Что из нижеперечисленного входит в полномочия Национального банка?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Предоставление физическим лицам сведений о конкретных причинах отказа банками и другими финансовыми учреждениями в выдаче кредита (займа).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Проставление в кредитной истории пометки о запрете кредитования злостных неплательщиков по кредитам.</a:t>
            </a:r>
          </a:p>
          <a:p>
            <a:pPr marL="457200" indent="-457200">
              <a:lnSpc>
                <a:spcPct val="85000"/>
              </a:lnSpc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Выдача кредитных отчетов субъектам кредитной истории либо их доверенным лицам на основании нотариально заверенной доверенности.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419110"/>
            <a:ext cx="8959066" cy="175519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358770"/>
            <a:ext cx="8794679" cy="279030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87515" y="4689140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Закон Республики Беларусь от 10 ноября 2008 г. № 441-З ”О кредитных историях“.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Сайт Кредитного регистра https://creditregister.by/Questions#7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19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Укажите максимальный срок страхования автомобиля по договору страхования ”Зеленая карта“: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6 месяцев.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 год.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 года.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19927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2.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Максимальный срок страхования по договору страхования ”Зеленая карта“ составляет 1 год. Указ Президента Республики Беларусь от 25.08.2006 г. № 531 ”Об установлении размеров страховых тарифов, страховых взносов, лимитов ответственности по отдельным видам обязательного страхования“.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20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12540" y="1358770"/>
            <a:ext cx="83409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Страховой агент – это: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Физическое лицо или организация, заключившая со страховщиком договор страхования.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Коммерческая организация, созданная для осуществления страховой деятельности и имеющая лицензию на ее осуществление.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Физическое лицо или организация, осуществляющая от имени страховой организации посредническую деятельность по страхованию.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7495" y="4419110"/>
            <a:ext cx="8869056" cy="207023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313765"/>
            <a:ext cx="8794679" cy="288032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07495" y="4509120"/>
            <a:ext cx="86919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Определение терминов дано в пункте 2 Указа Президента Республики Беларусь от 25 августа 2006 г. № 530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”О страховой деятельности“: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”страховой агент – физическое лицо или организация, осуществляющая от имени страховой организации посредническую деятельность по страхованию“</a:t>
            </a: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21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12540" y="1538790"/>
            <a:ext cx="82509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каких случаях государство гарантирует осуществление страховых выплат: 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 всем видам страхования по договорам, которые заключены со всеми страховыми организациями, действующими на территории Республики Беларусь.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 всем видам страхования, если договоры заключены с государственными страховыми организациями.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 видам страхования, относящимся к страхованию жизни, видам обязательного страхования, если договоры страхования заключены с государственными страховыми организациями.</a:t>
            </a:r>
            <a:endParaRPr lang="ru-RU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509120"/>
            <a:ext cx="8959066" cy="222045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85894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554125"/>
            <a:ext cx="869193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Государство гарантирует страховые выплаты по видам страхования, относящимся к страхованию жизни, видам обязательного страхования, если договоры страхования заключены с государственными страховыми организациями (пункт 3 ”Положение о страховой деятельности в Республике Беларусь“, утвержденного Указом Президента Республики Беларусь от 25.08.2006  № 530 ”О страховой деятельности“).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22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902550" y="1403775"/>
            <a:ext cx="7931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течение календарного года Иван продал два легковых автомобиля. Надо ли Ивану подавать декларацию и платить подоходный налог? 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Да, надо подавать декларацию и заплатить подоходный налог с дохода, полученного за продажу и первого и второго автомобиля.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Нет, не надо.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Да, надо подавать декларацию и заплатить подоходный налог с дохода, полученного за второй автомобиль.</a:t>
            </a:r>
            <a:endParaRPr lang="ru-RU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313765"/>
            <a:ext cx="8794679" cy="248767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32520" y="4824155"/>
            <a:ext cx="8691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Да, надо подавать декларацию и платить подоходный налог с дохода, полученного за второй автомобиль.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(Статья 163 Налогового кодекса Республики Беларусь).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23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677525" y="1358770"/>
            <a:ext cx="85959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Освобождаются от подоходного налога с физических лиц следующие доходы: 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Полученные детьми в возрасте от четырнадцати до восемнадцати лет за выполненную работу в период нахождения в лагерях труда и отдыха, осуществляющих свою деятельность в соответствии с законодательством.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Полученные за работу в составе студенческих отрядов, сформированных в порядке, установленном законодательством, и осуществляющих свою деятельность на территории Республики Беларусь и государств – участников Содружества Независимых Государств.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обоих вышеуказанных случаях.</a:t>
            </a:r>
            <a:endParaRPr lang="ru-RU" b="1" u="sng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374104"/>
            <a:ext cx="8959066" cy="235546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358770"/>
            <a:ext cx="8794679" cy="288031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779150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 обоих случаях доходы освобождаются от подоходного налога.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(П.п. 1.40, 1.54 Статьи 163 Налогового кодекса Республики Беларусь (особенная часть).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24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57545" y="1358770"/>
            <a:ext cx="82509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Семен является студентом дневного отделения белорусского ВУЗа и работает в фирме курьером. Доходы Семена в сентябре составили: зарплата – 348 рублей, премия – 45 рублей, стипендия – 150 рублей. Какие из полученных доходов Семена подлежат налогообложению подоходным налогом?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доходы.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Зарплата и стипендия.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Зарплата и премия.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5094184"/>
            <a:ext cx="8959066" cy="16353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268760"/>
            <a:ext cx="8794679" cy="319535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812540" y="5409220"/>
            <a:ext cx="8691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Зарплата и премия. Стипендия подлежит освобождению от налогообложения подоходным налогом.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(Статья 163 Налогового Кодекса Республики Беларусь).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25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Краудфандинг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это:</a:t>
            </a: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1. Форма совместного финансирования той или иной инициативы большим количеством сравнительно мелких инвесторов (как правило, физических лиц).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2. Один их классических инструментов торгового финансирования, как способ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финaнcиpoвaния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внeшнeтopгoвыx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oпepaций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3. Операции граждан и юридических лиц на внебиржевом рынке.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464114"/>
            <a:ext cx="8959066" cy="226545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49890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87515" y="4644135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 английских слов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сrowd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– толпа,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funding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– финансирование. По своей сути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краудфандинг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является формой совместного финансирования той или иной инициативы большим количеством сравнительно мелких инвесторов (как правило, физических лиц).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26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Признаком финансовой пирамиды является следующее: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Получение дохода за счет инвестирования в финансовые инструменты с высокой степенью риска.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Заявляемые проценты по привлеченным средствам у компании намного выше среднерыночных.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Все вышеуказанные признаки.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15876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4088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1515" y="4355109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2.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Заявляемые проценты по привлеченным средствам у компании намного выше среднерыночных.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Единый интернет-портал финансовой грамотности населения http://fingramota.by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27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Какой пример диверсификации инвестиционного портфеля наиболее рационален?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Владение акциями, государственными облигациями, хранение денежных средств на банковском депозите, вложения в инвестиционную недвижимость.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Владение акциями трех различных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майнинговых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компаний.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Владение акциями и облигациями нескольких акционерных обществ.</a:t>
            </a:r>
          </a:p>
          <a:p>
            <a:pPr lvl="0"/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374104"/>
            <a:ext cx="8959066" cy="235546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63391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510" y="4959170"/>
            <a:ext cx="8691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Инвестиционный портфель, который содержит разные виды инвестиций, менее подвержен изменениям на одном рынке и снижает риски для всего портфеля в целом. Единый интернет-портал финансовой грамотности населения http://fingramota.by.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28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42482" y="1634170"/>
            <a:ext cx="7931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Что выгоднее покупать:</a:t>
            </a:r>
          </a:p>
          <a:p>
            <a:endParaRPr lang="ru-RU" sz="2000" u="sng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Рис в упаковке по 1 кг стоимостью 1,5 рублей.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Рис в упаковке по 900 г стоимостью 1,4 рублей.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Рис в упаковке по 800 г стоимостью 1,3 рублей.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4181582"/>
            <a:ext cx="8959066" cy="25479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28627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52500" y="4644135"/>
            <a:ext cx="8691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Стоимость 100 г риса составляет: 0,150 руб. (1,5 руб.: 10) в первом варианте; 0,156 руб. (1,4 руб. : 9) во втором и 0,166 руб. (1,3 руб. : 8) в третьем случае. Таким образом, самый выгодный по цене вариант указан в ответе 1.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29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12540" y="1493785"/>
            <a:ext cx="793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Иван Сергеевич хочет разместить 1000 рублей в банк на депозит сроком на 1 год. У банка три различных предложения. Какой вариант будет наиболее выгодным для Ивана Сергеевича? 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10% годовых без капитализации.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9% с капитализацией раз в полгода.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8% годовых с ежеквартальной капитализацией.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3789040"/>
            <a:ext cx="8959066" cy="29405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218386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857545" y="3924055"/>
            <a:ext cx="82868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1.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Вариант 1. Доход по ставке 10% годовых без капитализации составит 100 руб.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Вариант 2.  Доход за 1 полугодие: 1000*9%:2=45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Доход за 2 полугодие: 1045*9%:2=47,03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Итого сумма дохода за год: 45+47,3=92,03 руб.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Вариант 3.  Доход за 1 квартал: 1000*8%:4=20.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Доход за 2 квартал: 1020*8%:4=20,40.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Доход за 3 квартал: 1040,4*8%:4=20,81.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Доход за 4 квартал: 1061,21*8%:4=21,22.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Итого сумма дохода за год: 20+20,40+20,81+21,22 = 82,43 руб.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Следовательно, первый вариант является </a:t>
            </a:r>
            <a:r>
              <a:rPr lang="ru-RU" sz="160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самым выгодным.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182470" y="0"/>
            <a:ext cx="9506607" cy="1213945"/>
            <a:chOff x="182470" y="0"/>
            <a:chExt cx="9506607" cy="121394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2470" y="0"/>
              <a:ext cx="9506607" cy="1213945"/>
            </a:xfrm>
            <a:prstGeom prst="roundRect">
              <a:avLst>
                <a:gd name="adj" fmla="val 114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25000"/>
                <a:defRPr/>
              </a:pPr>
              <a:r>
                <a:rPr lang="ru-RU" altLang="ru-RU" sz="3400" b="1" kern="0" dirty="0" smtClean="0">
                  <a:solidFill>
                    <a:srgbClr val="953735"/>
                  </a:solidFill>
                  <a:latin typeface="Book Antiqua" pitchFamily="18" charset="0"/>
                  <a:ea typeface="Arial"/>
                  <a:cs typeface="Arial" charset="0"/>
                  <a:sym typeface="Arial" charset="0"/>
                </a:rPr>
                <a:t>ВОПРОС № 30</a:t>
              </a:r>
              <a:endParaRPr lang="en-US" altLang="ru-RU" sz="3400" b="1" kern="0" dirty="0" smtClean="0">
                <a:solidFill>
                  <a:srgbClr val="953735"/>
                </a:solidFill>
                <a:latin typeface="Book Antiqua" pitchFamily="18" charset="0"/>
                <a:ea typeface="Arial"/>
                <a:cs typeface="Arial" charset="0"/>
                <a:sym typeface="Arial" charset="0"/>
              </a:endParaRPr>
            </a:p>
          </p:txBody>
        </p:sp>
        <p:pic>
          <p:nvPicPr>
            <p:cNvPr id="9" name="Picture 3" descr="C:\Users\AV\Desktop\logo-nbrb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15" y="143635"/>
              <a:ext cx="1472567" cy="95059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57545" y="1538790"/>
            <a:ext cx="79316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Николай Николаевич взял кредит в сумме 5400 белорусских рублей под 15% годовых сроком на 3 года для строительства бани на приусадебном участке. Схема погашения кредита – дифференцированные платежи. Рассчитайте сумму платежа за первый месяц пользования кредитом (сумма платежа по основному долгу и процентам), которую должен будет уплатить Николай Николаевич банку.</a:t>
            </a:r>
          </a:p>
          <a:p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1. 150 белорусских рублей.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2. 212  белорусских рублей 10 копеек. </a:t>
            </a:r>
          </a:p>
          <a:p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3. 217 белорусских рублей 50 копеек. 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240" y="5544234"/>
            <a:ext cx="8959066" cy="118533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2063" y="1515161"/>
            <a:ext cx="8794679" cy="380404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52500" y="5589240"/>
            <a:ext cx="8691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Ответ номер 3.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5400/36=150 рублей – платеж по основному долгу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5400*15/100/12=67,50 рублей – платеж по процентам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150+67,50=217,50  рублей – общая сумма платежа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982670" y="1808821"/>
            <a:ext cx="6165685" cy="3960440"/>
          </a:xfrm>
          <a:prstGeom prst="roundRect">
            <a:avLst/>
          </a:prstGeom>
          <a:solidFill>
            <a:schemeClr val="accent1">
              <a:alpha val="51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3" name="Shape 60"/>
          <p:cNvSpPr txBox="1">
            <a:spLocks noChangeArrowheads="1"/>
          </p:cNvSpPr>
          <p:nvPr/>
        </p:nvSpPr>
        <p:spPr bwMode="auto">
          <a:xfrm>
            <a:off x="2648744" y="4509120"/>
            <a:ext cx="3831491" cy="1303867"/>
          </a:xfrm>
          <a:prstGeom prst="rect">
            <a:avLst/>
          </a:prstGeom>
          <a:noFill/>
          <a:ln>
            <a:noFill/>
          </a:ln>
          <a:extLst/>
        </p:spPr>
        <p:txBody>
          <a:bodyPr lIns="107257" tIns="107257" rIns="107257" bIns="107257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ru-RU" sz="2100" i="1" dirty="0" smtClean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5" name="Shape 62"/>
          <p:cNvSpPr txBox="1">
            <a:spLocks noChangeArrowheads="1"/>
          </p:cNvSpPr>
          <p:nvPr/>
        </p:nvSpPr>
        <p:spPr bwMode="auto">
          <a:xfrm>
            <a:off x="2576736" y="2204864"/>
            <a:ext cx="4798219" cy="1663700"/>
          </a:xfrm>
          <a:prstGeom prst="rect">
            <a:avLst/>
          </a:prstGeom>
          <a:noFill/>
          <a:ln>
            <a:noFill/>
          </a:ln>
          <a:extLst/>
        </p:spPr>
        <p:txBody>
          <a:bodyPr lIns="107257" tIns="107257" rIns="107257" bIns="107257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6600" b="1" dirty="0" smtClean="0">
              <a:solidFill>
                <a:srgbClr val="0070C0"/>
              </a:solidFill>
              <a:latin typeface="+mn-lt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6600" b="1" dirty="0" smtClean="0">
                <a:solidFill>
                  <a:srgbClr val="0070C0"/>
                </a:solidFill>
                <a:latin typeface="+mn-lt"/>
              </a:rPr>
              <a:t>СПАСИБО 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6600" b="1" dirty="0" smtClean="0">
                <a:solidFill>
                  <a:srgbClr val="0070C0"/>
                </a:solidFill>
                <a:latin typeface="+mn-lt"/>
              </a:rPr>
              <a:t>ЗА ВНИМАНИЕ!</a:t>
            </a:r>
            <a:endParaRPr lang="en-US" altLang="ru-RU" sz="6600" b="1" dirty="0" smtClean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6" name="Picture 14" descr="C:\Users\Natallia\Desktop\ПРАКТИКА\фоны\Рисунок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0"/>
            <a:ext cx="2448272" cy="1687045"/>
          </a:xfrm>
          <a:prstGeom prst="rect">
            <a:avLst/>
          </a:prstGeom>
          <a:noFill/>
        </p:spPr>
      </p:pic>
      <p:pic>
        <p:nvPicPr>
          <p:cNvPr id="9" name="Picture 6" descr="D:\банк\ребята\red_m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679" y="728700"/>
            <a:ext cx="1797321" cy="5916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банк\ребята\мальчик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725"/>
            <a:ext cx="2246312" cy="5694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банк\ребята\девочк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85" y="1493785"/>
            <a:ext cx="1873250" cy="51617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банк\ребята\девочка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260" y="1223755"/>
            <a:ext cx="1514475" cy="5426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:\человечки\Безымппянпый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3151" y="5004175"/>
            <a:ext cx="1287778" cy="17188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11726</TotalTime>
  <Words>2314</Words>
  <Application>Microsoft Office PowerPoint</Application>
  <PresentationFormat>Лист A4 (210x297 мм)</PresentationFormat>
  <Paragraphs>259</Paragraphs>
  <Slides>32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Natallia</dc:creator>
  <cp:lastModifiedBy>karpeichik</cp:lastModifiedBy>
  <cp:revision>366</cp:revision>
  <dcterms:created xsi:type="dcterms:W3CDTF">2017-02-21T09:25:33Z</dcterms:created>
  <dcterms:modified xsi:type="dcterms:W3CDTF">2018-12-13T13:13:27Z</dcterms:modified>
</cp:coreProperties>
</file>