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29" r:id="rId1"/>
    <p:sldMasterId id="2147483743" r:id="rId2"/>
    <p:sldMasterId id="2147483755" r:id="rId3"/>
  </p:sldMasterIdLst>
  <p:notesMasterIdLst>
    <p:notesMasterId r:id="rId15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</p:sldIdLst>
  <p:sldSz cx="10693400" cy="7562850"/>
  <p:notesSz cx="9926638" cy="6797675"/>
  <p:embeddedFontLst>
    <p:embeddedFont>
      <p:font typeface="Helvetica Neue" charset="0"/>
      <p:regular r:id="rId16"/>
      <p:bold r:id="rId17"/>
      <p:italic r:id="rId18"/>
      <p:boldItalic r:id="rId19"/>
    </p:embeddedFont>
    <p:embeddedFont>
      <p:font typeface="Arial Narrow" pitchFamily="34" charset="0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Wingdings 2" pitchFamily="18" charset="2"/>
      <p:regular r:id="rId28"/>
    </p:embeddedFont>
    <p:embeddedFont>
      <p:font typeface="Constantia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12" y="-168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6" d="100"/>
          <a:sy n="106" d="100"/>
        </p:scale>
        <p:origin x="-2124" y="-96"/>
      </p:cViewPr>
      <p:guideLst>
        <p:guide orient="horz" pos="2141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160713" y="509588"/>
            <a:ext cx="3605212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92650" y="3228893"/>
            <a:ext cx="7941290" cy="3058947"/>
          </a:xfrm>
          <a:prstGeom prst="rect">
            <a:avLst/>
          </a:prstGeom>
          <a:noFill/>
          <a:ln>
            <a:noFill/>
          </a:ln>
        </p:spPr>
        <p:txBody>
          <a:bodyPr wrap="square" lIns="83745" tIns="83745" rIns="83745" bIns="8374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43599859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160713" y="509588"/>
            <a:ext cx="3605212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1323551" y="3228895"/>
            <a:ext cx="7279417" cy="3058880"/>
          </a:xfrm>
          <a:prstGeom prst="rect">
            <a:avLst/>
          </a:prstGeom>
          <a:noFill/>
          <a:ln>
            <a:noFill/>
          </a:ln>
        </p:spPr>
        <p:txBody>
          <a:bodyPr wrap="square" lIns="83745" tIns="41861" rIns="83745" bIns="41861" anchor="t" anchorCtr="0">
            <a:noAutofit/>
          </a:bodyPr>
          <a:lstStyle/>
          <a:p>
            <a:pPr>
              <a:buSzPct val="25000"/>
              <a:buNone/>
            </a:pPr>
            <a:endParaRPr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3625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992650" y="3228892"/>
            <a:ext cx="7941385" cy="3058880"/>
          </a:xfrm>
          <a:prstGeom prst="rect">
            <a:avLst/>
          </a:prstGeom>
        </p:spPr>
        <p:txBody>
          <a:bodyPr wrap="square" lIns="83745" tIns="83745" rIns="83745" bIns="83745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90"/>
            <a:ext cx="9089390" cy="16211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9833"/>
            <a:ext cx="9089390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5463"/>
            <a:ext cx="9089390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38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7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3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5639" y="1946734"/>
            <a:ext cx="5537918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1786" y="1946734"/>
            <a:ext cx="5537919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68"/>
            <a:ext cx="9624060" cy="126047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892"/>
            <a:ext cx="4724775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89" indent="0">
              <a:buNone/>
              <a:defRPr sz="2300" b="1"/>
            </a:lvl2pPr>
            <a:lvl3pPr marL="1042778" indent="0">
              <a:buNone/>
              <a:defRPr sz="2100" b="1"/>
            </a:lvl3pPr>
            <a:lvl4pPr marL="1564165" indent="0">
              <a:buNone/>
              <a:defRPr sz="1800" b="1"/>
            </a:lvl4pPr>
            <a:lvl5pPr marL="2085552" indent="0">
              <a:buNone/>
              <a:defRPr sz="1800" b="1"/>
            </a:lvl5pPr>
            <a:lvl6pPr marL="2606942" indent="0">
              <a:buNone/>
              <a:defRPr sz="1800" b="1"/>
            </a:lvl6pPr>
            <a:lvl7pPr marL="3128331" indent="0">
              <a:buNone/>
              <a:defRPr sz="1800" b="1"/>
            </a:lvl7pPr>
            <a:lvl8pPr marL="3649720" indent="0">
              <a:buNone/>
              <a:defRPr sz="1800" b="1"/>
            </a:lvl8pPr>
            <a:lvl9pPr marL="417110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4670" y="2398408"/>
            <a:ext cx="4724775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4" y="1692892"/>
            <a:ext cx="472663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89" indent="0">
              <a:buNone/>
              <a:defRPr sz="2300" b="1"/>
            </a:lvl2pPr>
            <a:lvl3pPr marL="1042778" indent="0">
              <a:buNone/>
              <a:defRPr sz="2100" b="1"/>
            </a:lvl3pPr>
            <a:lvl4pPr marL="1564165" indent="0">
              <a:buNone/>
              <a:defRPr sz="1800" b="1"/>
            </a:lvl4pPr>
            <a:lvl5pPr marL="2085552" indent="0">
              <a:buNone/>
              <a:defRPr sz="1800" b="1"/>
            </a:lvl5pPr>
            <a:lvl6pPr marL="2606942" indent="0">
              <a:buNone/>
              <a:defRPr sz="1800" b="1"/>
            </a:lvl6pPr>
            <a:lvl7pPr marL="3128331" indent="0">
              <a:buNone/>
              <a:defRPr sz="1800" b="1"/>
            </a:lvl7pPr>
            <a:lvl8pPr marL="3649720" indent="0">
              <a:buNone/>
              <a:defRPr sz="1800" b="1"/>
            </a:lvl8pPr>
            <a:lvl9pPr marL="417110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104" y="2398408"/>
            <a:ext cx="472663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5" y="301113"/>
            <a:ext cx="3518055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118"/>
            <a:ext cx="5977908" cy="645468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5" y="1582598"/>
            <a:ext cx="3518055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389" indent="0">
              <a:buNone/>
              <a:defRPr sz="1400"/>
            </a:lvl2pPr>
            <a:lvl3pPr marL="1042778" indent="0">
              <a:buNone/>
              <a:defRPr sz="1100"/>
            </a:lvl3pPr>
            <a:lvl4pPr marL="1564165" indent="0">
              <a:buNone/>
              <a:defRPr sz="1000"/>
            </a:lvl4pPr>
            <a:lvl5pPr marL="2085552" indent="0">
              <a:buNone/>
              <a:defRPr sz="1000"/>
            </a:lvl5pPr>
            <a:lvl6pPr marL="2606942" indent="0">
              <a:buNone/>
              <a:defRPr sz="1000"/>
            </a:lvl6pPr>
            <a:lvl7pPr marL="3128331" indent="0">
              <a:buNone/>
              <a:defRPr sz="1000"/>
            </a:lvl7pPr>
            <a:lvl8pPr marL="3649720" indent="0">
              <a:buNone/>
              <a:defRPr sz="1000"/>
            </a:lvl8pPr>
            <a:lvl9pPr marL="417110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3995"/>
            <a:ext cx="6416040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755"/>
            <a:ext cx="6416040" cy="4537710"/>
          </a:xfrm>
        </p:spPr>
        <p:txBody>
          <a:bodyPr/>
          <a:lstStyle>
            <a:lvl1pPr marL="0" indent="0">
              <a:buNone/>
              <a:defRPr sz="3700"/>
            </a:lvl1pPr>
            <a:lvl2pPr marL="521389" indent="0">
              <a:buNone/>
              <a:defRPr sz="3200"/>
            </a:lvl2pPr>
            <a:lvl3pPr marL="1042778" indent="0">
              <a:buNone/>
              <a:defRPr sz="2700"/>
            </a:lvl3pPr>
            <a:lvl4pPr marL="1564165" indent="0">
              <a:buNone/>
              <a:defRPr sz="2300"/>
            </a:lvl4pPr>
            <a:lvl5pPr marL="2085552" indent="0">
              <a:buNone/>
              <a:defRPr sz="2300"/>
            </a:lvl5pPr>
            <a:lvl6pPr marL="2606942" indent="0">
              <a:buNone/>
              <a:defRPr sz="2300"/>
            </a:lvl6pPr>
            <a:lvl7pPr marL="3128331" indent="0">
              <a:buNone/>
              <a:defRPr sz="2300"/>
            </a:lvl7pPr>
            <a:lvl8pPr marL="3649720" indent="0">
              <a:buNone/>
              <a:defRPr sz="2300"/>
            </a:lvl8pPr>
            <a:lvl9pPr marL="4171108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8981"/>
            <a:ext cx="6416040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389" indent="0">
              <a:buNone/>
              <a:defRPr sz="1400"/>
            </a:lvl2pPr>
            <a:lvl3pPr marL="1042778" indent="0">
              <a:buNone/>
              <a:defRPr sz="1100"/>
            </a:lvl3pPr>
            <a:lvl4pPr marL="1564165" indent="0">
              <a:buNone/>
              <a:defRPr sz="1000"/>
            </a:lvl4pPr>
            <a:lvl5pPr marL="2085552" indent="0">
              <a:buNone/>
              <a:defRPr sz="1000"/>
            </a:lvl5pPr>
            <a:lvl6pPr marL="2606942" indent="0">
              <a:buNone/>
              <a:defRPr sz="1000"/>
            </a:lvl6pPr>
            <a:lvl7pPr marL="3128331" indent="0">
              <a:buNone/>
              <a:defRPr sz="1000"/>
            </a:lvl7pPr>
            <a:lvl8pPr marL="3649720" indent="0">
              <a:buNone/>
              <a:defRPr sz="1000"/>
            </a:lvl8pPr>
            <a:lvl9pPr marL="417110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82"/>
            <a:ext cx="2812588" cy="71164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82"/>
            <a:ext cx="8263250" cy="71164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 Gree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pic" idx="2"/>
          </p:nvPr>
        </p:nvSpPr>
        <p:spPr>
          <a:xfrm>
            <a:off x="1051" y="0"/>
            <a:ext cx="10693500" cy="756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44000" marR="0" lvl="0" indent="-29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288000" marR="0" lvl="1" indent="-3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431999" marR="0" lvl="2" indent="-382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575999" marR="0" lvl="3" indent="-298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719998" marR="0" lvl="4" indent="-3419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863998" marR="0" lvl="5" indent="-3849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36000" marR="0" lvl="6" indent="-34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152000" marR="0" lvl="7" indent="-34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95999" marR="0" lvl="8" indent="-386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0" y="3949100"/>
            <a:ext cx="10694400" cy="31551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wrap="square" lIns="91425" tIns="91425" rIns="91425" bIns="91425" anchor="t" anchorCtr="0"/>
          <a:lstStyle>
            <a:lvl1pPr marL="144000" marR="0" lvl="0" indent="-29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288000" marR="0" lvl="1" indent="-3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431999" marR="0" lvl="2" indent="-382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575999" marR="0" lvl="3" indent="-298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719998" marR="0" lvl="4" indent="-3419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863998" marR="0" lvl="5" indent="-3849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36000" marR="0" lvl="6" indent="-34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152000" marR="0" lvl="7" indent="-34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95999" marR="0" lvl="8" indent="-386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820950" y="4132166"/>
            <a:ext cx="7268400" cy="248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59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3"/>
          </p:nvPr>
        </p:nvSpPr>
        <p:spPr>
          <a:xfrm>
            <a:off x="781768" y="6673360"/>
            <a:ext cx="7299000" cy="36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288000" marR="0" lvl="1" indent="-3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431999" marR="0" lvl="2" indent="-382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575999" marR="0" lvl="3" indent="-298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719998" marR="0" lvl="4" indent="-3419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863998" marR="0" lvl="5" indent="-3849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36000" marR="0" lvl="6" indent="-34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152000" marR="0" lvl="7" indent="-34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95999" marR="0" lvl="8" indent="-3869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6B9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10294934" y="7920143"/>
            <a:ext cx="264600" cy="338700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Helvetica Neue"/>
                <a:buNone/>
              </a:pPr>
              <a:t>‹#›</a:t>
            </a:fld>
            <a:endParaRPr lang="en-US"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23782" y="1512570"/>
            <a:ext cx="9182066" cy="2016760"/>
          </a:xfrm>
          <a:ln>
            <a:noFill/>
          </a:ln>
        </p:spPr>
        <p:txBody>
          <a:bodyPr vert="horz" tIns="0" rIns="20863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4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23781" y="3560358"/>
            <a:ext cx="9185631" cy="1932728"/>
          </a:xfrm>
        </p:spPr>
        <p:txBody>
          <a:bodyPr lIns="0" rIns="20863"/>
          <a:lstStyle>
            <a:lvl1pPr marL="0" marR="52157" indent="0" algn="r">
              <a:buNone/>
              <a:defRPr>
                <a:solidFill>
                  <a:schemeClr val="tx1"/>
                </a:solidFill>
              </a:defRPr>
            </a:lvl1pPr>
            <a:lvl2pPr marL="521574" indent="0" algn="ctr">
              <a:buNone/>
            </a:lvl2pPr>
            <a:lvl3pPr marL="1043148" indent="0" algn="ctr">
              <a:buNone/>
            </a:lvl3pPr>
            <a:lvl4pPr marL="1564721" indent="0" algn="ctr">
              <a:buNone/>
            </a:lvl4pPr>
            <a:lvl5pPr marL="2086295" indent="0" algn="ctr">
              <a:buNone/>
            </a:lvl5pPr>
            <a:lvl6pPr marL="2607869" indent="0" algn="ctr">
              <a:buNone/>
            </a:lvl6pPr>
            <a:lvl7pPr marL="3129443" indent="0" algn="ctr">
              <a:buNone/>
            </a:lvl7pPr>
            <a:lvl8pPr marL="3651016" indent="0" algn="ctr">
              <a:buNone/>
            </a:lvl8pPr>
            <a:lvl9pPr marL="417259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217" y="1452067"/>
            <a:ext cx="9089390" cy="150248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4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0217" y="2982643"/>
            <a:ext cx="9089390" cy="1664877"/>
          </a:xfrm>
        </p:spPr>
        <p:txBody>
          <a:bodyPr lIns="52157" rIns="52157" anchor="t"/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1260475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670" y="2117427"/>
            <a:ext cx="4722918" cy="4890643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812" y="2117427"/>
            <a:ext cx="4722918" cy="4890643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1260475"/>
          </a:xfrm>
        </p:spPr>
        <p:txBody>
          <a:bodyPr tIns="52157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2045926"/>
            <a:ext cx="4724775" cy="727119"/>
          </a:xfrm>
        </p:spPr>
        <p:txBody>
          <a:bodyPr lIns="52157" tIns="0" rIns="52157" bIns="0" anchor="ctr">
            <a:noAutofit/>
          </a:bodyPr>
          <a:lstStyle>
            <a:lvl1pPr marL="0" indent="0">
              <a:buNone/>
              <a:defRPr sz="2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432099" y="2050899"/>
            <a:ext cx="4726631" cy="722146"/>
          </a:xfrm>
        </p:spPr>
        <p:txBody>
          <a:bodyPr lIns="52157" tIns="0" rIns="52157" bIns="0" anchor="ctr"/>
          <a:lstStyle>
            <a:lvl1pPr marL="0" indent="0">
              <a:buNone/>
              <a:defRPr sz="2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34670" y="2773045"/>
            <a:ext cx="4724775" cy="4240975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099" y="2773045"/>
            <a:ext cx="4726631" cy="4240975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713172" cy="1260475"/>
          </a:xfrm>
        </p:spPr>
        <p:txBody>
          <a:bodyPr vert="horz" tIns="5215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005" y="567216"/>
            <a:ext cx="3208020" cy="1281483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3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02005" y="1848697"/>
            <a:ext cx="3208020" cy="5041900"/>
          </a:xfrm>
        </p:spPr>
        <p:txBody>
          <a:bodyPr lIns="20863" rIns="20863"/>
          <a:lstStyle>
            <a:lvl1pPr marL="0" indent="0" algn="l">
              <a:buNone/>
              <a:defRPr sz="1600"/>
            </a:lvl1pPr>
            <a:lvl2pPr indent="0" algn="l">
              <a:buNone/>
              <a:defRPr sz="1400"/>
            </a:lvl2pPr>
            <a:lvl3pPr indent="0" algn="l">
              <a:buNone/>
              <a:defRPr sz="11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180822" y="1848697"/>
            <a:ext cx="5977908" cy="5041900"/>
          </a:xfrm>
        </p:spPr>
        <p:txBody>
          <a:bodyPr tIns="0"/>
          <a:lstStyle>
            <a:lvl1pPr>
              <a:defRPr sz="3200"/>
            </a:lvl1pPr>
            <a:lvl2pPr>
              <a:defRPr sz="3000"/>
            </a:lvl2pPr>
            <a:lvl3pPr>
              <a:defRPr sz="2700"/>
            </a:lvl3pPr>
            <a:lvl4pPr>
              <a:defRPr sz="23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702172" y="1221963"/>
            <a:ext cx="6148705" cy="453771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9360390" y="5910634"/>
            <a:ext cx="181788" cy="17142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893" y="1297966"/>
            <a:ext cx="2587803" cy="1745279"/>
          </a:xfrm>
        </p:spPr>
        <p:txBody>
          <a:bodyPr vert="horz" lIns="52157" tIns="52157" rIns="52157" bIns="52157" anchor="b"/>
          <a:lstStyle>
            <a:lvl1pPr algn="l">
              <a:buNone/>
              <a:defRPr sz="23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2894" y="3119521"/>
            <a:ext cx="2584238" cy="2403306"/>
          </a:xfrm>
        </p:spPr>
        <p:txBody>
          <a:bodyPr lIns="73020" rIns="52157" bIns="52157" anchor="t"/>
          <a:lstStyle>
            <a:lvl1pPr marL="0" indent="0" algn="l">
              <a:spcBef>
                <a:spcPts val="285"/>
              </a:spcBef>
              <a:buFontTx/>
              <a:buNone/>
              <a:defRPr sz="15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445837" y="7009642"/>
            <a:ext cx="712893" cy="402652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076441" y="1322801"/>
            <a:ext cx="5400167" cy="433603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7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1139" y="6414417"/>
            <a:ext cx="10715678" cy="11484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123921" y="6859085"/>
            <a:ext cx="5569479" cy="7037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1008382"/>
            <a:ext cx="2406015" cy="5747416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1008382"/>
            <a:ext cx="7039822" cy="57474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23782" y="1512570"/>
            <a:ext cx="9182066" cy="2016760"/>
          </a:xfrm>
          <a:ln>
            <a:noFill/>
          </a:ln>
        </p:spPr>
        <p:txBody>
          <a:bodyPr vert="horz" tIns="0" rIns="20863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4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23781" y="3560358"/>
            <a:ext cx="9185631" cy="1932728"/>
          </a:xfrm>
        </p:spPr>
        <p:txBody>
          <a:bodyPr lIns="0" rIns="20863"/>
          <a:lstStyle>
            <a:lvl1pPr marL="0" marR="52157" indent="0" algn="r">
              <a:buNone/>
              <a:defRPr>
                <a:solidFill>
                  <a:schemeClr val="tx1"/>
                </a:solidFill>
              </a:defRPr>
            </a:lvl1pPr>
            <a:lvl2pPr marL="521574" indent="0" algn="ctr">
              <a:buNone/>
            </a:lvl2pPr>
            <a:lvl3pPr marL="1043148" indent="0" algn="ctr">
              <a:buNone/>
            </a:lvl3pPr>
            <a:lvl4pPr marL="1564721" indent="0" algn="ctr">
              <a:buNone/>
            </a:lvl4pPr>
            <a:lvl5pPr marL="2086295" indent="0" algn="ctr">
              <a:buNone/>
            </a:lvl5pPr>
            <a:lvl6pPr marL="2607869" indent="0" algn="ctr">
              <a:buNone/>
            </a:lvl6pPr>
            <a:lvl7pPr marL="3129443" indent="0" algn="ctr">
              <a:buNone/>
            </a:lvl7pPr>
            <a:lvl8pPr marL="3651016" indent="0" algn="ctr">
              <a:buNone/>
            </a:lvl8pPr>
            <a:lvl9pPr marL="417259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217" y="1452067"/>
            <a:ext cx="9089390" cy="150248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4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0217" y="2982643"/>
            <a:ext cx="9089390" cy="1664877"/>
          </a:xfrm>
        </p:spPr>
        <p:txBody>
          <a:bodyPr lIns="52157" rIns="52157" anchor="t"/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1260475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670" y="2117427"/>
            <a:ext cx="4722918" cy="4890643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812" y="2117427"/>
            <a:ext cx="4722918" cy="4890643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1260475"/>
          </a:xfrm>
        </p:spPr>
        <p:txBody>
          <a:bodyPr tIns="52157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2045926"/>
            <a:ext cx="4724775" cy="727119"/>
          </a:xfrm>
        </p:spPr>
        <p:txBody>
          <a:bodyPr lIns="52157" tIns="0" rIns="52157" bIns="0" anchor="ctr">
            <a:noAutofit/>
          </a:bodyPr>
          <a:lstStyle>
            <a:lvl1pPr marL="0" indent="0">
              <a:buNone/>
              <a:defRPr sz="2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432099" y="2050899"/>
            <a:ext cx="4726631" cy="722146"/>
          </a:xfrm>
        </p:spPr>
        <p:txBody>
          <a:bodyPr lIns="52157" tIns="0" rIns="52157" bIns="0" anchor="ctr"/>
          <a:lstStyle>
            <a:lvl1pPr marL="0" indent="0">
              <a:buNone/>
              <a:defRPr sz="2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34670" y="2773045"/>
            <a:ext cx="4724775" cy="4240975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099" y="2773045"/>
            <a:ext cx="4726631" cy="4240975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713172" cy="1260475"/>
          </a:xfrm>
        </p:spPr>
        <p:txBody>
          <a:bodyPr vert="horz" tIns="5215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005" y="567216"/>
            <a:ext cx="3208020" cy="1281483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3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02005" y="1848697"/>
            <a:ext cx="3208020" cy="5041900"/>
          </a:xfrm>
        </p:spPr>
        <p:txBody>
          <a:bodyPr lIns="20863" rIns="20863"/>
          <a:lstStyle>
            <a:lvl1pPr marL="0" indent="0" algn="l">
              <a:buNone/>
              <a:defRPr sz="1600"/>
            </a:lvl1pPr>
            <a:lvl2pPr indent="0" algn="l">
              <a:buNone/>
              <a:defRPr sz="1400"/>
            </a:lvl2pPr>
            <a:lvl3pPr indent="0" algn="l">
              <a:buNone/>
              <a:defRPr sz="11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180822" y="1848697"/>
            <a:ext cx="5977908" cy="5041900"/>
          </a:xfrm>
        </p:spPr>
        <p:txBody>
          <a:bodyPr tIns="0"/>
          <a:lstStyle>
            <a:lvl1pPr>
              <a:defRPr sz="3200"/>
            </a:lvl1pPr>
            <a:lvl2pPr>
              <a:defRPr sz="3000"/>
            </a:lvl2pPr>
            <a:lvl3pPr>
              <a:defRPr sz="2700"/>
            </a:lvl3pPr>
            <a:lvl4pPr>
              <a:defRPr sz="23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702172" y="1221963"/>
            <a:ext cx="6148705" cy="453771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9360390" y="5910634"/>
            <a:ext cx="181788" cy="17142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893" y="1297966"/>
            <a:ext cx="2587803" cy="1745279"/>
          </a:xfrm>
        </p:spPr>
        <p:txBody>
          <a:bodyPr vert="horz" lIns="52157" tIns="52157" rIns="52157" bIns="52157" anchor="b"/>
          <a:lstStyle>
            <a:lvl1pPr algn="l">
              <a:buNone/>
              <a:defRPr sz="23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2894" y="3119521"/>
            <a:ext cx="2584238" cy="2403306"/>
          </a:xfrm>
        </p:spPr>
        <p:txBody>
          <a:bodyPr lIns="73020" rIns="52157" bIns="52157" anchor="t"/>
          <a:lstStyle>
            <a:lvl1pPr marL="0" indent="0" algn="l">
              <a:spcBef>
                <a:spcPts val="285"/>
              </a:spcBef>
              <a:buFontTx/>
              <a:buNone/>
              <a:defRPr sz="15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445837" y="7009642"/>
            <a:ext cx="712893" cy="402652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076441" y="1322801"/>
            <a:ext cx="5400167" cy="433603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7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1139" y="6414417"/>
            <a:ext cx="10715678" cy="11484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123921" y="6859085"/>
            <a:ext cx="5569479" cy="7037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1008382"/>
            <a:ext cx="2406015" cy="5747416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1008382"/>
            <a:ext cx="7039822" cy="574741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68"/>
            <a:ext cx="9624060" cy="1260475"/>
          </a:xfrm>
          <a:prstGeom prst="rect">
            <a:avLst/>
          </a:prstGeom>
        </p:spPr>
        <p:txBody>
          <a:bodyPr vert="horz" lIns="104277" tIns="52139" rIns="104277" bIns="5213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670"/>
            <a:ext cx="9624060" cy="4991131"/>
          </a:xfrm>
          <a:prstGeom prst="rect">
            <a:avLst/>
          </a:prstGeom>
        </p:spPr>
        <p:txBody>
          <a:bodyPr vert="horz" lIns="104277" tIns="52139" rIns="104277" bIns="5213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9643"/>
            <a:ext cx="2495127" cy="402652"/>
          </a:xfrm>
          <a:prstGeom prst="rect">
            <a:avLst/>
          </a:prstGeom>
        </p:spPr>
        <p:txBody>
          <a:bodyPr vert="horz" lIns="104277" tIns="52139" rIns="104277" bIns="5213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9643"/>
            <a:ext cx="3386243" cy="402652"/>
          </a:xfrm>
          <a:prstGeom prst="rect">
            <a:avLst/>
          </a:prstGeom>
        </p:spPr>
        <p:txBody>
          <a:bodyPr vert="horz" lIns="104277" tIns="52139" rIns="104277" bIns="5213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9643"/>
            <a:ext cx="2495127" cy="402652"/>
          </a:xfrm>
          <a:prstGeom prst="rect">
            <a:avLst/>
          </a:prstGeom>
        </p:spPr>
        <p:txBody>
          <a:bodyPr vert="horz" lIns="104277" tIns="52139" rIns="104277" bIns="5213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hf sldNum="0" hdr="0" ftr="0" dt="0"/>
  <p:txStyles>
    <p:titleStyle>
      <a:lvl1pPr algn="ctr" defTabSz="1042778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42" indent="-391042" algn="l" defTabSz="1042778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256" indent="-325870" algn="l" defTabSz="104277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470" indent="-260693" algn="l" defTabSz="104277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860" indent="-260693" algn="l" defTabSz="1042778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248" indent="-260693" algn="l" defTabSz="1042778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636" indent="-260693" algn="l" defTabSz="104277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025" indent="-260693" algn="l" defTabSz="104277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411" indent="-260693" algn="l" defTabSz="104277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803" indent="-260693" algn="l" defTabSz="104277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89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78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65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552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942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331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720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108" algn="l" defTabSz="104277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1139" y="-7878"/>
            <a:ext cx="10715678" cy="11484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123921" y="-7878"/>
            <a:ext cx="5569479" cy="7037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1260475"/>
          </a:xfrm>
          <a:prstGeom prst="rect">
            <a:avLst/>
          </a:prstGeom>
        </p:spPr>
        <p:txBody>
          <a:bodyPr vert="horz" lIns="0" tIns="52157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534670" y="2134404"/>
            <a:ext cx="9624060" cy="4840224"/>
          </a:xfrm>
          <a:prstGeom prst="rect">
            <a:avLst/>
          </a:prstGeom>
        </p:spPr>
        <p:txBody>
          <a:bodyPr vert="horz" lIns="104315" tIns="52157" rIns="104315" bIns="52157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534670" y="7009642"/>
            <a:ext cx="2495127" cy="40265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18909" y="7009642"/>
            <a:ext cx="3920913" cy="40265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9267613" y="7009642"/>
            <a:ext cx="891117" cy="402652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22239" y="223211"/>
            <a:ext cx="10736141" cy="71595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7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12944" indent="-312944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03" indent="-28165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148" indent="-28165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56092" indent="-23992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669036" indent="-23992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1981980" indent="-23992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90610" indent="-20863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03554" indent="-208630" algn="l" rtl="0" eaLnBrk="1" latinLnBrk="0" hangingPunct="1">
        <a:spcBef>
          <a:spcPct val="20000"/>
        </a:spcBef>
        <a:buClr>
          <a:schemeClr val="tx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816498" indent="-20863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215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431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647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862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078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1294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510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725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1139" y="-7878"/>
            <a:ext cx="10715678" cy="11484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123921" y="-7878"/>
            <a:ext cx="5569479" cy="7037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15" tIns="52157" rIns="104315" bIns="5215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1260475"/>
          </a:xfrm>
          <a:prstGeom prst="rect">
            <a:avLst/>
          </a:prstGeom>
        </p:spPr>
        <p:txBody>
          <a:bodyPr vert="horz" lIns="0" tIns="52157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534670" y="2134404"/>
            <a:ext cx="9624060" cy="4840224"/>
          </a:xfrm>
          <a:prstGeom prst="rect">
            <a:avLst/>
          </a:prstGeom>
        </p:spPr>
        <p:txBody>
          <a:bodyPr vert="horz" lIns="104315" tIns="52157" rIns="104315" bIns="52157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534670" y="7009642"/>
            <a:ext cx="2495127" cy="40265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18909" y="7009642"/>
            <a:ext cx="3920913" cy="40265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9267613" y="7009642"/>
            <a:ext cx="891117" cy="402652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 strike="noStrike" cap="none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ct val="25000"/>
                <a:buFont typeface="Arial"/>
                <a:buNone/>
              </a:pPr>
              <a:t>‹#›</a:t>
            </a:fld>
            <a:endParaRPr lang="en-US" sz="1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22239" y="223211"/>
            <a:ext cx="10736141" cy="71595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7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12944" indent="-312944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03" indent="-28165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148" indent="-28165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56092" indent="-23992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669036" indent="-23992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1981980" indent="-23992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90610" indent="-20863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03554" indent="-208630" algn="l" rtl="0" eaLnBrk="1" latinLnBrk="0" hangingPunct="1">
        <a:spcBef>
          <a:spcPct val="20000"/>
        </a:spcBef>
        <a:buClr>
          <a:schemeClr val="tx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816498" indent="-20863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215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431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647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862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078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1294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510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725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0" y="0"/>
            <a:ext cx="10693400" cy="5077570"/>
          </a:xfrm>
          <a:prstGeom prst="rect">
            <a:avLst/>
          </a:prstGeom>
          <a:solidFill>
            <a:srgbClr val="34AB62"/>
          </a:solidFill>
          <a:ln>
            <a:solidFill>
              <a:schemeClr val="accent1"/>
            </a:solidFill>
          </a:ln>
        </p:spPr>
        <p:txBody>
          <a:bodyPr wrap="square" lIns="45700" tIns="45700" rIns="45700" bIns="45700" anchor="ctr" anchorCtr="0">
            <a:no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</a:pPr>
            <a:endParaRPr sz="29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0" y="901106"/>
            <a:ext cx="10681033" cy="25202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4600" b="1" i="0" u="none" strike="noStrike" cap="none" dirty="0">
                <a:solidFill>
                  <a:schemeClr val="lt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НАЛОГИ В ИНТЕРНЕТЕ.</a:t>
            </a:r>
            <a:br>
              <a:rPr lang="en-US" sz="4600" b="1" i="0" u="none" strike="noStrike" cap="none" dirty="0">
                <a:solidFill>
                  <a:schemeClr val="lt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</a:br>
            <a:r>
              <a:rPr lang="en-US" sz="4600" b="1" i="0" u="none" strike="noStrike" cap="none" dirty="0">
                <a:solidFill>
                  <a:schemeClr val="lt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ПАМЯТКА ПРЕДПРИНИМАТЕЛЯМ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668825" y="3515600"/>
            <a:ext cx="8454600" cy="166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22530" name="Picture 2" descr="http://www.nalog.gov.by/uploads/images/jivite-mudro50x300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8704" y="5797650"/>
            <a:ext cx="6264696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/>
        </p:nvSpPr>
        <p:spPr>
          <a:xfrm>
            <a:off x="423100" y="913475"/>
            <a:ext cx="9847200" cy="135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Индивидуальные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предприниматели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могут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применять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следующие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режимы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налогообложения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634524" y="2263475"/>
            <a:ext cx="9608719" cy="137393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80000"/>
              </a:lnSpc>
              <a:spcBef>
                <a:spcPts val="0"/>
              </a:spcBef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196" name="Shape 196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060" y="5293593"/>
            <a:ext cx="1747826" cy="1751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522164" y="2197249"/>
            <a:ext cx="95770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общеустановленный порядок налогообложения </a:t>
            </a:r>
            <a:r>
              <a:rPr lang="ru-RU" sz="22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(основной вид налога - </a:t>
            </a:r>
            <a:r>
              <a:rPr lang="ru-RU" sz="22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подоходный налог</a:t>
            </a:r>
            <a:r>
              <a:rPr lang="ru-RU" sz="22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 с физических лиц);</a:t>
            </a:r>
          </a:p>
          <a:p>
            <a:pPr algn="just"/>
            <a:endParaRPr lang="ru-RU" sz="2200" dirty="0" smtClean="0">
              <a:solidFill>
                <a:srgbClr val="00174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систему уплаты единого налога</a:t>
            </a:r>
            <a:r>
              <a:rPr lang="ru-RU" sz="22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 с индивидуальных предпринимателей и иных физических лиц (основной вид налога – </a:t>
            </a:r>
            <a:r>
              <a:rPr lang="ru-RU" sz="22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единый налог</a:t>
            </a:r>
            <a:r>
              <a:rPr lang="ru-RU" sz="22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endParaRPr lang="ru-RU" sz="2200" dirty="0" smtClean="0">
              <a:solidFill>
                <a:srgbClr val="00174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упрощенную систему налогообложения </a:t>
            </a:r>
            <a:r>
              <a:rPr lang="ru-RU" sz="22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(основной вид налога – </a:t>
            </a:r>
            <a:r>
              <a:rPr lang="ru-RU" sz="22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налог при упрощенной системе налогообложения</a:t>
            </a:r>
            <a:r>
              <a:rPr lang="ru-RU" sz="22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/>
        </p:nvSpPr>
        <p:spPr>
          <a:xfrm>
            <a:off x="431650" y="527950"/>
            <a:ext cx="9830100" cy="917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Единый</a:t>
            </a:r>
            <a:r>
              <a:rPr lang="en-US" sz="2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2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" name="Shape 203"/>
          <p:cNvSpPr txBox="1"/>
          <p:nvPr/>
        </p:nvSpPr>
        <p:spPr>
          <a:xfrm>
            <a:off x="535600" y="1445050"/>
            <a:ext cx="9622200" cy="2145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indent="374650" algn="just" rtl="0">
              <a:spcBef>
                <a:spcPts val="60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Применяется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осуществлении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розничной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торговли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определенными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товарами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оказании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(выполнении)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отдельных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видов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(работ) </a:t>
            </a:r>
            <a:endParaRPr lang="en-US" sz="22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74650" algn="just" rtl="0">
              <a:spcBef>
                <a:spcPts val="600"/>
              </a:spcBef>
              <a:buClr>
                <a:schemeClr val="dk1"/>
              </a:buClr>
              <a:buSzPct val="61111"/>
              <a:buFont typeface="Arial"/>
              <a:buNone/>
            </a:pPr>
            <a:endParaRPr lang="ru-RU" sz="22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74650" algn="just" rtl="0">
              <a:spcBef>
                <a:spcPts val="60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осуществлении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розничной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торговли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ИП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своему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усмотрению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вправе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применять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иные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режимы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налогообложения</a:t>
            </a:r>
            <a:endParaRPr lang="en-US" sz="22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" name="Shape 204"/>
          <p:cNvSpPr txBox="1"/>
          <p:nvPr/>
        </p:nvSpPr>
        <p:spPr>
          <a:xfrm>
            <a:off x="594172" y="3790075"/>
            <a:ext cx="5112568" cy="306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ru-RU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ru-RU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US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ВАЖНО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US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Единый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регулируется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главой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35 </a:t>
            </a:r>
            <a:r>
              <a:rPr lang="en-US" sz="18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Налогового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кодекса</a:t>
            </a:r>
            <a:endParaRPr lang="ru-RU" sz="18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-US" sz="18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US" sz="18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Виды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работ (</a:t>
            </a:r>
            <a:r>
              <a:rPr lang="en-US" sz="1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en-US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отношении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которых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ИП </a:t>
            </a:r>
            <a:r>
              <a:rPr lang="en-US" sz="1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обязаны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уплачивать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единый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определены</a:t>
            </a:r>
            <a:r>
              <a:rPr lang="en-US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подпунктах</a:t>
            </a:r>
            <a:r>
              <a:rPr lang="en-US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1,3 - 1,41 </a:t>
            </a:r>
            <a:r>
              <a:rPr lang="en-US" sz="18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пункта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18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статьи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296  </a:t>
            </a:r>
            <a:r>
              <a:rPr lang="en-US" sz="18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Налогового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кодекса</a:t>
            </a:r>
            <a:r>
              <a:rPr lang="en-US" sz="18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5" name="Shape 205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060" y="5293593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/>
        </p:nvSpPr>
        <p:spPr>
          <a:xfrm>
            <a:off x="397150" y="705775"/>
            <a:ext cx="9899100" cy="119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чего</a:t>
            </a:r>
            <a:r>
              <a:rPr lang="en-US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зависит</a:t>
            </a:r>
            <a:r>
              <a:rPr lang="en-US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сумма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единого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налога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ru-RU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работ (</a:t>
            </a: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en-US" sz="24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" name="Shape 212"/>
          <p:cNvSpPr txBox="1"/>
          <p:nvPr/>
        </p:nvSpPr>
        <p:spPr>
          <a:xfrm>
            <a:off x="572974" y="1837209"/>
            <a:ext cx="9310230" cy="345638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Вида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реализуемых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работ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реализуемых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Количества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обслуживающих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объектов</a:t>
            </a:r>
            <a:endParaRPr lang="en-US" sz="22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Периода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Типа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торгового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объекта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Места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осуществления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предпринимателя</a:t>
            </a:r>
            <a:endParaRPr lang="en-US" sz="22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3" name="Shape 213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5052" y="5293593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/>
        </p:nvSpPr>
        <p:spPr>
          <a:xfrm>
            <a:off x="336550" y="597075"/>
            <a:ext cx="10020300" cy="110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Льготы</a:t>
            </a:r>
            <a:endParaRPr lang="en-US" sz="24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Shape 220"/>
          <p:cNvSpPr txBox="1"/>
          <p:nvPr/>
        </p:nvSpPr>
        <p:spPr>
          <a:xfrm>
            <a:off x="450156" y="1413150"/>
            <a:ext cx="9937104" cy="373642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indent="450000" algn="just">
              <a:spcAft>
                <a:spcPts val="100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Ставки единого налога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снижаются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для отдельных категорий плательщиков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20, 25 процентов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 частности:</a:t>
            </a:r>
          </a:p>
          <a:p>
            <a:pPr indent="450000" algn="just">
              <a:spcAft>
                <a:spcPts val="100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ИП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впервые зарегистрированных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25 процентов в первые три месяца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начиная с месяца, в котором ИП начата предпринимательская деятельность) и иных категорий плательщиков.</a:t>
            </a:r>
          </a:p>
          <a:p>
            <a:pPr indent="450000" algn="just">
              <a:spcAft>
                <a:spcPts val="100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 наличии у плательщика права на снижение установленной ставки единого налога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одновременно по нескольким основаниям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ставка понижается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45 процентов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374650" algn="just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200" dirty="0">
              <a:solidFill>
                <a:schemeClr val="dk1"/>
              </a:solidFill>
            </a:endParaRPr>
          </a:p>
        </p:txBody>
      </p:sp>
      <p:pic>
        <p:nvPicPr>
          <p:cNvPr id="221" name="Shape 221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5052" y="5293593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/>
        </p:nvSpPr>
        <p:spPr>
          <a:xfrm>
            <a:off x="362500" y="551925"/>
            <a:ext cx="9968400" cy="3229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indent="450000" algn="just">
              <a:spcAft>
                <a:spcPts val="1000"/>
              </a:spcAft>
            </a:pP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Налоговая декларация (расчет) по единому налогу представляется и единый налог уплачивается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ТОЛЬКО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за те периоды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, в которых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осуществляется предпринимательская деятельность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>
              <a:spcAft>
                <a:spcPts val="1000"/>
              </a:spcAft>
            </a:pPr>
            <a:endParaRPr lang="ru-RU" sz="2400" b="1" dirty="0">
              <a:solidFill>
                <a:srgbClr val="00174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538375" y="1794925"/>
            <a:ext cx="5676300" cy="143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1000"/>
              </a:spcBef>
              <a:buClr>
                <a:schemeClr val="dk1"/>
              </a:buClr>
              <a:buSzPct val="100000"/>
              <a:buAutoNum type="arabicPeriod"/>
            </a:pPr>
            <a:endParaRPr lang="en-US" sz="1800" dirty="0">
              <a:solidFill>
                <a:schemeClr val="dk1"/>
              </a:solidFill>
            </a:endParaRPr>
          </a:p>
        </p:txBody>
      </p:sp>
      <p:pic>
        <p:nvPicPr>
          <p:cNvPr id="230" name="Shape 230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060" y="5293593"/>
            <a:ext cx="1747826" cy="1751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78148" y="1981225"/>
            <a:ext cx="9721080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1000"/>
              </a:spcAft>
            </a:pP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Налоговая декларация (расчет)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представляется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 ИП в налоговый орган по месту постановки на учет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не позднее 1-го числа отчетного периода.</a:t>
            </a:r>
          </a:p>
          <a:p>
            <a:pPr indent="450000" algn="just">
              <a:spcAft>
                <a:spcPts val="1000"/>
              </a:spcAft>
            </a:pP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ИП, зарегистрированными впервые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, налоговая декларация (расчет) представляется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не позднее рабочего дня, предшествующего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 дню начала деятельности.</a:t>
            </a:r>
          </a:p>
          <a:p>
            <a:pPr indent="450000" algn="just">
              <a:spcAft>
                <a:spcPts val="1000"/>
              </a:spcAft>
            </a:pP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уплачивается </a:t>
            </a:r>
            <a:r>
              <a:rPr lang="ru-RU" sz="240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не позднее указанных сроков.</a:t>
            </a:r>
          </a:p>
          <a:p>
            <a:pPr indent="450000" algn="just">
              <a:spcAft>
                <a:spcPts val="1000"/>
              </a:spcAft>
            </a:pPr>
            <a:endParaRPr lang="ru-RU" sz="2400" dirty="0">
              <a:solidFill>
                <a:srgbClr val="00174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/>
        </p:nvSpPr>
        <p:spPr>
          <a:xfrm>
            <a:off x="415350" y="467275"/>
            <a:ext cx="9639600" cy="136993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Упрощённая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система</a:t>
            </a:r>
            <a:endParaRPr lang="ru-RU" sz="22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Налоговая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база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упрощенной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определяется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денежное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выражение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валовой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выручки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её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определении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учитываются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 rtl="0">
              <a:spcBef>
                <a:spcPts val="0"/>
              </a:spcBef>
              <a:buNone/>
            </a:pPr>
            <a:endParaRPr lang="en-US" sz="22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200" b="1" dirty="0">
              <a:solidFill>
                <a:schemeClr val="dk1"/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</p:txBody>
      </p:sp>
      <p:sp>
        <p:nvSpPr>
          <p:cNvPr id="238" name="Shape 238"/>
          <p:cNvSpPr txBox="1"/>
          <p:nvPr/>
        </p:nvSpPr>
        <p:spPr>
          <a:xfrm>
            <a:off x="522164" y="1981226"/>
            <a:ext cx="9505056" cy="144016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Валовая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выручка</a:t>
            </a:r>
            <a:endParaRPr sz="2200" b="1" dirty="0">
              <a:solidFill>
                <a:schemeClr val="dk1"/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-69850" algn="just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Сумма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выручки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работ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имущественных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прав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внереализационных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доходов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Shape 230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5052" y="5221585"/>
            <a:ext cx="1747826" cy="175184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246"/>
          <p:cNvSpPr txBox="1"/>
          <p:nvPr/>
        </p:nvSpPr>
        <p:spPr>
          <a:xfrm>
            <a:off x="450156" y="3421385"/>
            <a:ext cx="9777900" cy="237626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Ставки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>
              <a:buClr>
                <a:schemeClr val="dk1"/>
              </a:buClr>
              <a:buSzPct val="100000"/>
            </a:pP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ИП,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уплачивающих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НДС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lvl="0" indent="-342900">
              <a:buClr>
                <a:schemeClr val="dk1"/>
              </a:buClr>
              <a:buSzPct val="100000"/>
            </a:pP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ИП,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уплачивающих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НДС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lvl="0" indent="-342900">
              <a:buClr>
                <a:schemeClr val="dk1"/>
              </a:buClr>
              <a:buSzPct val="100000"/>
            </a:pP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виде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стоимости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безвозмездно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полученного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имущества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имущественных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прав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также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работ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выполненных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безвозмездной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основе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 algn="ctr">
              <a:spcBef>
                <a:spcPts val="0"/>
              </a:spcBef>
              <a:buNone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/>
        </p:nvSpPr>
        <p:spPr>
          <a:xfrm>
            <a:off x="571100" y="253033"/>
            <a:ext cx="9587700" cy="50405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применения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упрощенной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налогообложения</a:t>
            </a:r>
            <a:endParaRPr lang="ru-RU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smtClean="0">
                <a:solidFill>
                  <a:schemeClr val="dk1"/>
                </a:solidFill>
              </a:rPr>
              <a:t> </a:t>
            </a:r>
            <a:endParaRPr lang="en-US" sz="2400" b="1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5" name="Shape 255"/>
          <p:cNvSpPr txBox="1"/>
          <p:nvPr/>
        </p:nvSpPr>
        <p:spPr>
          <a:xfrm>
            <a:off x="770150" y="757089"/>
            <a:ext cx="9545102" cy="13681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ct val="61111"/>
            </a:pP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Применять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могут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ИП,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размер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валовой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выручки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нарастающим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итогом н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 превысил определенный НК предел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ct val="61111"/>
            </a:pP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З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месяцев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2017 года -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более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126 700 </a:t>
            </a: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endParaRPr lang="ru-RU" sz="2200" dirty="0" smtClean="0">
              <a:solidFill>
                <a:schemeClr val="dk1"/>
              </a:solidFill>
            </a:endParaRPr>
          </a:p>
        </p:txBody>
      </p:sp>
      <p:sp>
        <p:nvSpPr>
          <p:cNvPr id="256" name="Shape 256"/>
          <p:cNvSpPr txBox="1"/>
          <p:nvPr/>
        </p:nvSpPr>
        <p:spPr>
          <a:xfrm>
            <a:off x="1170236" y="5653633"/>
            <a:ext cx="3744416" cy="140709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US" sz="16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ВАЖНО: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US" sz="16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Общие</a:t>
            </a:r>
            <a:r>
              <a:rPr lang="en-US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r>
              <a:rPr lang="en-US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применен</a:t>
            </a:r>
            <a:r>
              <a:rPr lang="ru-RU" sz="16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ия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определены</a:t>
            </a:r>
            <a:r>
              <a:rPr lang="en-US" sz="16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16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статье</a:t>
            </a:r>
            <a:r>
              <a:rPr lang="en-US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286 </a:t>
            </a:r>
            <a:r>
              <a:rPr lang="en-US" sz="16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Налогового</a:t>
            </a:r>
            <a:r>
              <a:rPr lang="en-US" sz="16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кодекса</a:t>
            </a:r>
            <a:endParaRPr lang="en-US" sz="16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None/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Shape 257"/>
          <p:cNvSpPr txBox="1"/>
          <p:nvPr/>
        </p:nvSpPr>
        <p:spPr>
          <a:xfrm>
            <a:off x="804134" y="2269257"/>
            <a:ext cx="9511118" cy="331236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вправе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применять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упрощенную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систему</a:t>
            </a:r>
            <a:r>
              <a:rPr lang="en-US" sz="22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производящие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подакцизные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товары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реализующие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изделия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драгоценных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металлов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предоставляющие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аренду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иное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пользования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капитальные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строения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части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находящиеся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них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прав</a:t>
            </a:r>
            <a:r>
              <a:rPr lang="ru-RU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2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собственности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осуществляющие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розничную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торговлю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интернет-магазин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оказывающие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интернете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связанные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размещениями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ресурсах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продаже</a:t>
            </a:r>
            <a:r>
              <a:rPr lang="en-US" sz="22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endParaRPr lang="en-US" sz="22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Shape 258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060" y="5221585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/>
        </p:nvSpPr>
        <p:spPr>
          <a:xfrm>
            <a:off x="518200" y="552399"/>
            <a:ext cx="9657000" cy="106878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Прекращение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применения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упрощенной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системы</a:t>
            </a:r>
            <a:endParaRPr lang="en-US" sz="24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5" name="Shape 265"/>
          <p:cNvSpPr txBox="1"/>
          <p:nvPr/>
        </p:nvSpPr>
        <p:spPr>
          <a:xfrm>
            <a:off x="522164" y="1333153"/>
            <a:ext cx="9298286" cy="38164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Применение упрощенной системы ПРЕКРАЩАЕТСЯ, и ИП осуществляют исчисление и уплату налогов, сборов (пошлин) в общем порядке НАЧИНАЯ с месяца, СЛЕДУЮЩЕГО за отчетным периодом, в котором:</a:t>
            </a: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валовая выручка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индивидуального предпринимателя нарастающим итогом в течение календарного года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ПРЕВЫСИЛА в 2017 году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168 900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белорусских рублей;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индивидуальным предпринимателем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ПРИНЯТО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решение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 ОТКАЗЕ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 применения упрощенной системы.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882204" y="4395800"/>
            <a:ext cx="3744416" cy="212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-US" sz="18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7" name="Shape 267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9068" y="5293593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/>
          <p:nvPr/>
        </p:nvSpPr>
        <p:spPr>
          <a:xfrm>
            <a:off x="501875" y="551275"/>
            <a:ext cx="9864600" cy="1003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перехода</a:t>
            </a:r>
            <a:endParaRPr lang="en-US" sz="24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4" name="Shape 274"/>
          <p:cNvSpPr txBox="1"/>
          <p:nvPr/>
        </p:nvSpPr>
        <p:spPr>
          <a:xfrm>
            <a:off x="450156" y="1189137"/>
            <a:ext cx="9937104" cy="403244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октября по 31 декабря года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ПРЕДШЕСТВУЮЩЕГО году, в котором ИП ПРЕТЕНДУЮТ на ПРИМЕНЕНИЕ УСН, должны ПРЕДСТАВИТЬ в налоговый орган ПО МЕСТУ ПОСТАНОВКИ НА УЧЕТ уведомление о переходе на УСН, содержащее информацию о размере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валовой выручки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ПЕРВЫЕ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девять месяцев текущего года.</a:t>
            </a: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прошедшие государственную регистрацию В ГОДУ, в котором они претендуют на применение УСН, ВПРАВЕ применять УСН начиная СО ДНЯ ИХ ГОСУДАРСТВЕННОЙ РЕГИСТРАЦИИ.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Такие ИП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ТЕЧЕНИЕ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двадцати рабочих дней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 ДНЯ государственной регистрации  ПОДАЮТ в налоговый орган ПО МЕСТУ ПОСТАНОВКИ НА УЧЕТ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уведомление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 переходе на УСН.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AutoNum type="arabicPeriod"/>
            </a:pPr>
            <a:endParaRPr lang="en-US" sz="1800" dirty="0">
              <a:solidFill>
                <a:schemeClr val="dk1"/>
              </a:solidFill>
            </a:endParaRPr>
          </a:p>
        </p:txBody>
      </p:sp>
      <p:pic>
        <p:nvPicPr>
          <p:cNvPr id="275" name="Shape 275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060" y="5365601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/>
        </p:nvSpPr>
        <p:spPr>
          <a:xfrm>
            <a:off x="571100" y="397049"/>
            <a:ext cx="9691500" cy="77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</a:t>
            </a:r>
            <a:r>
              <a:rPr lang="ru-RU" sz="24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24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отчётный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2" name="Shape 282"/>
          <p:cNvSpPr txBox="1"/>
          <p:nvPr/>
        </p:nvSpPr>
        <p:spPr>
          <a:xfrm>
            <a:off x="449050" y="1189137"/>
            <a:ext cx="9795300" cy="26642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</a:t>
            </a:r>
            <a:r>
              <a:rPr lang="ru-RU" sz="20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en-US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календарный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Отчётный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lvl="0" indent="-3429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календарный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месяц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применяющих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упрощённую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систему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уплатой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налога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ежемесячно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календарный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квартал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применяющих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упрощённую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систему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уплаты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налога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ежемесячно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уплатой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налога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ежеквартально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>
              <a:spcBef>
                <a:spcPts val="0"/>
              </a:spcBef>
              <a:buNone/>
            </a:pPr>
            <a:endParaRPr sz="1800" dirty="0"/>
          </a:p>
        </p:txBody>
      </p:sp>
      <p:sp>
        <p:nvSpPr>
          <p:cNvPr id="283" name="Shape 283"/>
          <p:cNvSpPr txBox="1"/>
          <p:nvPr/>
        </p:nvSpPr>
        <p:spPr>
          <a:xfrm>
            <a:off x="571100" y="3853433"/>
            <a:ext cx="4847608" cy="27921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Налоговая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декларация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предоставляется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налоговой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орган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позднее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20-го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числа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месяца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следующего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истекшим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отчётным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периодом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Уплата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производится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позднее</a:t>
            </a:r>
            <a:r>
              <a:rPr lang="en-US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22-го </a:t>
            </a:r>
            <a:r>
              <a:rPr lang="en-US" sz="2000" b="1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числа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месяца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следующего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истекшим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отчётным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периодом</a:t>
            </a:r>
            <a:r>
              <a:rPr lang="en-US" sz="2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Shape 275" descr="Min_nalog_b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060" y="5221585"/>
            <a:ext cx="1747826" cy="175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0B050"/>
      </a:accent1>
      <a:accent2>
        <a:srgbClr val="00B050"/>
      </a:accent2>
      <a:accent3>
        <a:srgbClr val="00B050"/>
      </a:accent3>
      <a:accent4>
        <a:srgbClr val="00B050"/>
      </a:accent4>
      <a:accent5>
        <a:srgbClr val="00B050"/>
      </a:accent5>
      <a:accent6>
        <a:srgbClr val="00B050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Поток">
  <a:themeElements>
    <a:clrScheme name="Другая 10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0B050"/>
      </a:accent1>
      <a:accent2>
        <a:srgbClr val="00B050"/>
      </a:accent2>
      <a:accent3>
        <a:srgbClr val="00B050"/>
      </a:accent3>
      <a:accent4>
        <a:srgbClr val="00B050"/>
      </a:accent4>
      <a:accent5>
        <a:srgbClr val="00B050"/>
      </a:accent5>
      <a:accent6>
        <a:srgbClr val="00B050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677</Words>
  <Application>Microsoft Office PowerPoint</Application>
  <PresentationFormat>Произвольный</PresentationFormat>
  <Paragraphs>71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Helvetica Neue</vt:lpstr>
      <vt:lpstr>Times New Roman</vt:lpstr>
      <vt:lpstr>Arial Narrow</vt:lpstr>
      <vt:lpstr>Calibri</vt:lpstr>
      <vt:lpstr>Wingdings 2</vt:lpstr>
      <vt:lpstr>Constantia</vt:lpstr>
      <vt:lpstr>Тема Office</vt:lpstr>
      <vt:lpstr>Поток</vt:lpstr>
      <vt:lpstr>1_Поток</vt:lpstr>
      <vt:lpstr>НАЛОГИ В ИНТЕРНЕТЕ. ПАМЯТКА ПРЕДПРИНИМАТЕЛЯМ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ОТКРЫТЬ СВОЕ ДЕЛО НА KUFAR: ПОДСКАЗКИ ДЛЯ БИЗНЕСА, КОТОРОМУ ПОРА В ИНТЕРНЕТ</dc:title>
  <dc:creator>Рожина Светлана Эдуардовна</dc:creator>
  <cp:lastModifiedBy>101_Vinnikova_O_M</cp:lastModifiedBy>
  <cp:revision>61</cp:revision>
  <dcterms:modified xsi:type="dcterms:W3CDTF">2017-10-26T13:40:54Z</dcterms:modified>
</cp:coreProperties>
</file>