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8" r:id="rId11"/>
    <p:sldId id="272" r:id="rId12"/>
    <p:sldId id="270" r:id="rId13"/>
    <p:sldId id="271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я" initials="О" lastIdx="3" clrIdx="0">
    <p:extLst>
      <p:ext uri="{19B8F6BF-5375-455C-9EA6-DF929625EA0E}">
        <p15:presenceInfo xmlns:p15="http://schemas.microsoft.com/office/powerpoint/2012/main" xmlns="" userId="Оля" providerId="None"/>
      </p:ext>
    </p:extLst>
  </p:cmAuthor>
  <p:cmAuthor id="2" name="podrez" initials="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461" autoAdjust="0"/>
  </p:normalViewPr>
  <p:slideViewPr>
    <p:cSldViewPr snapToGrid="0" showGuides="1">
      <p:cViewPr varScale="1">
        <p:scale>
          <a:sx n="110" d="100"/>
          <a:sy n="110" d="100"/>
        </p:scale>
        <p:origin x="-35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AE173-D5D9-4A4A-8AB3-213A12A3D5A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31DF3-2ACD-4552-ACEE-4C459BB50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405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88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383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0140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569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008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2407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7307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2361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481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5806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5404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7980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2929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D794-C1DA-49F8-8DC2-14078288283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926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16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04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400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819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228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415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541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0669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65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323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120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9D5A4-5CB2-42F8-A7F2-E3F68D3F25A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E27F0-DC5D-4136-A59D-54FC33F615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196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digitalbusiness.by/" TargetMode="External"/><Relationship Id="rId4" Type="http://schemas.openxmlformats.org/officeDocument/2006/relationships/hyperlink" Target="http://www.fingramota.b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krukovskaya_j\Desktop\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672597"/>
            <a:ext cx="5231904" cy="523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3696" y="269798"/>
            <a:ext cx="3386973" cy="119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96" y="2122022"/>
            <a:ext cx="11713301" cy="2858566"/>
          </a:xfrm>
        </p:spPr>
        <p:txBody>
          <a:bodyPr vert="horz" lIns="121920" tIns="60960" rIns="121920" bIns="60960" rtlCol="0" anchor="ctr">
            <a:noAutofit/>
          </a:bodyPr>
          <a:lstStyle/>
          <a:p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 Light" panose="020F0302020204030204" pitchFamily="34" charset="0"/>
              </a:rPr>
              <a:t>ЧТО ТАКОЕ БИОМЕТРИЯ </a:t>
            </a:r>
            <a:b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 Light" panose="020F0302020204030204" pitchFamily="34" charset="0"/>
              </a:rPr>
            </a:b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 Light" panose="020F0302020204030204" pitchFamily="34" charset="0"/>
              </a:rPr>
              <a:t>И КАК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 Light" panose="020F0302020204030204" pitchFamily="34" charset="0"/>
              </a:rPr>
              <a:t>ЭТО РАБОТАЕТ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1034" name="Picture 10" descr="C:\Users\krukovskaya_j\Desktop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8066" y="0"/>
            <a:ext cx="2302517" cy="230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50" y="266860"/>
            <a:ext cx="1857861" cy="1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752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C:\Users\krukovskaya_j\Desktop\4.png">
            <a:extLst>
              <a:ext uri="{FF2B5EF4-FFF2-40B4-BE49-F238E27FC236}">
                <a16:creationId xmlns:a16="http://schemas.microsoft.com/office/drawing/2014/main" xmlns="" id="{FBD39FC2-15FA-4E02-9E87-1503EDB10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" y="2825552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14400" y="1316766"/>
            <a:ext cx="10363200" cy="1470025"/>
          </a:xfrm>
        </p:spPr>
        <p:txBody>
          <a:bodyPr>
            <a:noAutofit/>
          </a:bodyPr>
          <a:lstStyle/>
          <a:p>
            <a:pPr algn="l"/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БИОМЕТРИЯ</a:t>
            </a:r>
            <a:r>
              <a:rPr lang="ru-RU" sz="2400" b="1" dirty="0">
                <a:latin typeface="+mn-lt"/>
              </a:rPr>
              <a:t> — </a:t>
            </a:r>
            <a:r>
              <a:rPr lang="ru-RU" sz="2667" b="1" dirty="0">
                <a:latin typeface="+mn-lt"/>
              </a:rPr>
              <a:t>это наука, изучающая способы измерения различных параметров человека с целью установления сходства или различия между людьми и выделения одного конкретного человека из множества других людей</a:t>
            </a: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258491" y="213165"/>
            <a:ext cx="7522525" cy="52692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67"/>
              </a:lnSpc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ЧТО ТАКОЕ БИОМЕТРИЯ?</a:t>
            </a: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914400" y="3558906"/>
            <a:ext cx="5370645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667" dirty="0">
                <a:latin typeface="+mn-lt"/>
              </a:rPr>
              <a:t>Слово </a:t>
            </a:r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«биометрия»</a:t>
            </a:r>
            <a:r>
              <a:rPr lang="ru-RU" sz="2667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l"/>
            <a:r>
              <a:rPr lang="ru-RU" sz="2667" dirty="0">
                <a:latin typeface="+mn-lt"/>
              </a:rPr>
              <a:t>переводится с греческого языка </a:t>
            </a:r>
          </a:p>
          <a:p>
            <a:pPr algn="l"/>
            <a:r>
              <a:rPr lang="ru-RU" sz="2667" dirty="0">
                <a:latin typeface="+mn-lt"/>
              </a:rPr>
              <a:t>как </a:t>
            </a:r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«измерение жизни»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4033" y="2670539"/>
            <a:ext cx="5830956" cy="418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058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18" name="Заголовок 3"/>
          <p:cNvSpPr txBox="1">
            <a:spLocks/>
          </p:cNvSpPr>
          <p:nvPr/>
        </p:nvSpPr>
        <p:spPr>
          <a:xfrm>
            <a:off x="2258491" y="-27384"/>
            <a:ext cx="7522525" cy="815568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ЧТО ТАКОЕ </a:t>
            </a:r>
          </a:p>
          <a:p>
            <a:pPr>
              <a:lnSpc>
                <a:spcPts val="2667"/>
              </a:lnSpc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БИОМЕТРИЧЕСКИЕ ДАННЫЕ?</a:t>
            </a:r>
          </a:p>
        </p:txBody>
      </p:sp>
      <p:sp>
        <p:nvSpPr>
          <p:cNvPr id="19" name="Заголовок 2"/>
          <p:cNvSpPr>
            <a:spLocks noGrp="1"/>
          </p:cNvSpPr>
          <p:nvPr>
            <p:ph type="ctrTitle"/>
          </p:nvPr>
        </p:nvSpPr>
        <p:spPr>
          <a:xfrm>
            <a:off x="321972" y="1212427"/>
            <a:ext cx="11870028" cy="2111562"/>
          </a:xfrm>
        </p:spPr>
        <p:txBody>
          <a:bodyPr>
            <a:noAutofit/>
          </a:bodyPr>
          <a:lstStyle/>
          <a:p>
            <a:r>
              <a:rPr lang="ru-RU" sz="2667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БИОМЕТРИЧЕСКИЕ ДАННЫЕ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400" b="1" dirty="0" smtClean="0">
                <a:latin typeface="+mn-lt"/>
              </a:rPr>
              <a:t>— </a:t>
            </a:r>
            <a:r>
              <a:rPr lang="ru-RU" sz="2400" dirty="0" smtClean="0">
                <a:latin typeface="+mn-lt"/>
              </a:rPr>
              <a:t>это </a:t>
            </a:r>
            <a:r>
              <a:rPr lang="ru-RU" sz="2667" dirty="0" smtClean="0">
                <a:latin typeface="+mn-lt"/>
              </a:rPr>
              <a:t>сведения, характеризующие физиологические особенности человека, на основе которых можно установить его личность: цифровая фотография, отпечатки пальцев, изображение радужной оболочки глаз и иные биометрические персональные данные</a:t>
            </a:r>
            <a:br>
              <a:rPr lang="ru-RU" sz="2667" dirty="0" smtClean="0">
                <a:latin typeface="+mn-lt"/>
              </a:rPr>
            </a:br>
            <a:endParaRPr lang="ru-RU" sz="2667" dirty="0">
              <a:latin typeface="+mn-lt"/>
            </a:endParaRPr>
          </a:p>
        </p:txBody>
      </p:sp>
      <p:sp>
        <p:nvSpPr>
          <p:cNvPr id="20" name="Заголовок 2"/>
          <p:cNvSpPr txBox="1">
            <a:spLocks/>
          </p:cNvSpPr>
          <p:nvPr/>
        </p:nvSpPr>
        <p:spPr>
          <a:xfrm>
            <a:off x="3407701" y="3073734"/>
            <a:ext cx="5184576" cy="729324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667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ru-RU" sz="2667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Типы </a:t>
            </a:r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биометрических данных:</a:t>
            </a:r>
            <a:endParaRPr lang="ru-RU" sz="2667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07701" y="3779865"/>
            <a:ext cx="9131755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Статистические</a:t>
            </a:r>
            <a:r>
              <a:rPr lang="ru-RU" sz="2667" b="1" dirty="0">
                <a:solidFill>
                  <a:srgbClr val="0D5B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2400" dirty="0"/>
              <a:t>(основаны на физиологических признаках человека, присутствующих с ним на протяжении всей его жизни)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07701" y="4659484"/>
            <a:ext cx="8784299" cy="1241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Динамические</a:t>
            </a:r>
            <a:r>
              <a:rPr lang="ru-RU" sz="2667" b="1" dirty="0">
                <a:solidFill>
                  <a:srgbClr val="0D5B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2400" dirty="0"/>
              <a:t>(берут за основу поведенческие характеристики людей, а именно подсознательные движения в процессе повторения какого-либо обыденного действия)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1876" y="3268201"/>
            <a:ext cx="2170421" cy="33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243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-47598"/>
            <a:ext cx="10363200" cy="90528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СТАТИСТИЧЕСКИЕ ПАРАМЕТРЫ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355" y="1827476"/>
            <a:ext cx="11617291" cy="399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270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382706"/>
            <a:ext cx="10363200" cy="90528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ДИНАМИЧЕСКИЕ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(ПОВЕДЕНЧЕСКИЕ) ПАРАМЕТРЫ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670" y="2152240"/>
            <a:ext cx="11928663" cy="434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66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-47598"/>
            <a:ext cx="10363200" cy="90528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БИОМЕТРИЯ ПОЗВОЛЯЕТ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139665" y="2221838"/>
            <a:ext cx="8428221" cy="3761369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latin typeface="+mn-lt"/>
              </a:rPr>
              <a:t>• идентифицировать неизвестные лица в </a:t>
            </a:r>
          </a:p>
          <a:p>
            <a:pPr algn="l"/>
            <a:r>
              <a:rPr lang="ru-RU" sz="2400" dirty="0">
                <a:latin typeface="+mn-lt"/>
              </a:rPr>
              <a:t>соответствии с их уникальными и неповторимыми чертами. Эта процедура </a:t>
            </a:r>
            <a:r>
              <a:rPr lang="ru-RU" sz="2400" dirty="0" smtClean="0">
                <a:latin typeface="+mn-lt"/>
              </a:rPr>
              <a:t>ранее обычно использовалась только в криминалистике </a:t>
            </a:r>
            <a:r>
              <a:rPr lang="ru-RU" sz="2400" dirty="0">
                <a:latin typeface="+mn-lt"/>
              </a:rPr>
              <a:t>(идентификация личности умершего </a:t>
            </a:r>
          </a:p>
          <a:p>
            <a:pPr algn="l"/>
            <a:r>
              <a:rPr lang="ru-RU" sz="2400" dirty="0">
                <a:latin typeface="+mn-lt"/>
              </a:rPr>
              <a:t>по фотографии, отпечаткам пальцев, анализу ДНК и т.д.)</a:t>
            </a:r>
          </a:p>
          <a:p>
            <a:pPr algn="l"/>
            <a:endParaRPr lang="ru-RU" sz="2400" dirty="0">
              <a:latin typeface="+mn-lt"/>
            </a:endParaRPr>
          </a:p>
          <a:p>
            <a:pPr algn="l"/>
            <a:r>
              <a:rPr lang="ru-RU" sz="2400" dirty="0">
                <a:latin typeface="+mn-lt"/>
              </a:rPr>
              <a:t>• проверить подлинность личности человека путем сравнения представленных образцов с уже </a:t>
            </a:r>
            <a:r>
              <a:rPr lang="ru-RU" sz="2400" dirty="0" smtClean="0">
                <a:latin typeface="+mn-lt"/>
              </a:rPr>
              <a:t>имеющимися </a:t>
            </a:r>
            <a:r>
              <a:rPr lang="ru-RU" sz="2400" dirty="0">
                <a:latin typeface="+mn-lt"/>
              </a:rPr>
              <a:t>шаблонами в базе </a:t>
            </a:r>
            <a:r>
              <a:rPr lang="ru-RU" sz="2400" dirty="0" smtClean="0">
                <a:latin typeface="+mn-lt"/>
              </a:rPr>
              <a:t>данных (аутентифицировать лицо) </a:t>
            </a:r>
            <a:endParaRPr lang="ru-RU" sz="2400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4791" y="1629222"/>
            <a:ext cx="9937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с помощью биометрических методов распознавания можно: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2759" y="1818136"/>
            <a:ext cx="3737924" cy="3856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9167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-104302"/>
            <a:ext cx="10363200" cy="90528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ПРЕИМУЩЕСТВА БИОМЕТРИИ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9659" y="1417995"/>
            <a:ext cx="9932683" cy="544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91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313590"/>
            <a:ext cx="10363200" cy="90528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ОБЛАСТИ ПРИМЕНЕНИЯ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БИОМЕТРИЧЕСКИХ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МЕТОДОВ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771" y="1556116"/>
            <a:ext cx="11027963" cy="480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875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367378"/>
            <a:ext cx="10363200" cy="90528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 БИОМЕТРИЮ ИСПОЛЬЗУЮТ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СФЕРЕ ФИНАНСОВ?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pic>
        <p:nvPicPr>
          <p:cNvPr id="2049" name="Рисунок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224" y="1272663"/>
            <a:ext cx="11673008" cy="534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306224" y="2120022"/>
            <a:ext cx="4935477" cy="738169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БИОМЕТРИЧЕСКИЕ ПЛАТЕЖИ: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306224" y="3549016"/>
            <a:ext cx="4935477" cy="65830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ДЕНЕЖНЫЕ ПЕРЕВОДЫ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6"/>
          <p:cNvSpPr>
            <a:spLocks noChangeArrowheads="1"/>
          </p:cNvSpPr>
          <p:nvPr/>
        </p:nvSpPr>
        <p:spPr bwMode="auto">
          <a:xfrm>
            <a:off x="306224" y="5005810"/>
            <a:ext cx="5064266" cy="81544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КРЕДИТЫ И ВКЛАДЫ ОНЛАЙН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04563" y="14772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704563" y="193444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03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76692" y="801421"/>
            <a:ext cx="10363200" cy="69340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ИДЕНТИФИКАЦИЯ И АУТЕНТИФИКАЦИЯ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3463" y="1476430"/>
            <a:ext cx="1178576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rgbClr val="1A1A1A"/>
              </a:solidFill>
              <a:latin typeface="pfbeausanspro-thin"/>
            </a:endParaRPr>
          </a:p>
          <a:p>
            <a:pPr algn="just"/>
            <a:r>
              <a:rPr lang="ru-RU" sz="2400" b="1" dirty="0" smtClean="0"/>
              <a:t>УДАЛЕННАЯ ИДЕНТИФИКАЦИЯ </a:t>
            </a:r>
            <a:r>
              <a:rPr lang="ru-RU" sz="2400" dirty="0" smtClean="0"/>
              <a:t>– это механизм, позволяющий финансовой организации установить и подтвердить личность человека на основании предоставленных им сведений, что позволяет стать этому человеку клиентом этой организации и воспользоваться ее услугами, используя только каналы </a:t>
            </a:r>
            <a:r>
              <a:rPr lang="ru-RU" sz="2400" dirty="0"/>
              <a:t>дистанционного банковского </a:t>
            </a:r>
            <a:r>
              <a:rPr lang="ru-RU" sz="2400" dirty="0" smtClean="0"/>
              <a:t>обслуживания. 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b="1" dirty="0" smtClean="0"/>
              <a:t>УДАЛЕННАЯ АУТЕНТИФИКАЦИЯ </a:t>
            </a:r>
            <a:r>
              <a:rPr lang="ru-RU" sz="2400" dirty="0" smtClean="0"/>
              <a:t>-  </a:t>
            </a:r>
            <a:r>
              <a:rPr lang="ru-RU" sz="2400" dirty="0"/>
              <a:t>это механизм, позволяющий </a:t>
            </a:r>
            <a:r>
              <a:rPr lang="ru-RU" sz="2400" dirty="0" smtClean="0"/>
              <a:t>банку подтвердить </a:t>
            </a:r>
            <a:r>
              <a:rPr lang="ru-RU" sz="2400" dirty="0"/>
              <a:t>личность </a:t>
            </a:r>
            <a:r>
              <a:rPr lang="ru-RU" sz="2400" dirty="0" smtClean="0"/>
              <a:t>его клиента </a:t>
            </a:r>
            <a:r>
              <a:rPr lang="ru-RU" sz="2400" dirty="0"/>
              <a:t>на основании </a:t>
            </a:r>
            <a:r>
              <a:rPr lang="ru-RU" sz="2400" dirty="0" smtClean="0"/>
              <a:t>сравнения предоставленных </a:t>
            </a:r>
            <a:r>
              <a:rPr lang="ru-RU" sz="2400" dirty="0"/>
              <a:t>им </a:t>
            </a:r>
            <a:r>
              <a:rPr lang="ru-RU" sz="2400" dirty="0" smtClean="0"/>
              <a:t>сведений и сведений, хранящихся в банке, </a:t>
            </a:r>
            <a:r>
              <a:rPr lang="ru-RU" sz="2400" dirty="0"/>
              <a:t>что позволяет </a:t>
            </a:r>
            <a:r>
              <a:rPr lang="ru-RU" sz="2400" dirty="0" smtClean="0"/>
              <a:t>клиенту банка воспользоваться  услугами банка, используя только </a:t>
            </a:r>
            <a:r>
              <a:rPr lang="ru-RU" sz="2400" dirty="0"/>
              <a:t>каналы дистанционного банковского </a:t>
            </a:r>
            <a:r>
              <a:rPr lang="ru-RU" sz="2400" dirty="0" smtClean="0"/>
              <a:t>обслуживания. </a:t>
            </a:r>
            <a:endParaRPr lang="ru-RU" sz="2400" dirty="0"/>
          </a:p>
          <a:p>
            <a:pPr algn="just"/>
            <a:endParaRPr lang="ru-RU" sz="2400" dirty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strike="sngStrike" dirty="0" smtClean="0">
              <a:solidFill>
                <a:srgbClr val="FF0000"/>
              </a:solidFill>
              <a:latin typeface="pfbeausanspro-thin"/>
            </a:endParaRPr>
          </a:p>
          <a:p>
            <a:pPr algn="just"/>
            <a:endParaRPr lang="ru-RU" strike="sngStrike" dirty="0" smtClean="0">
              <a:solidFill>
                <a:srgbClr val="FF0000"/>
              </a:solidFill>
              <a:latin typeface="pfbeausanspro-thi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7626" y="547063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sz="2000" b="1" strike="sngStrike" dirty="0">
              <a:solidFill>
                <a:srgbClr val="FF0000"/>
              </a:solidFill>
              <a:latin typeface="pfbeausanspro-thi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67800" y="-468015"/>
            <a:ext cx="3048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32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301249" y="132352"/>
            <a:ext cx="11669515" cy="1418391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УСЛОВИЯ ДЛЯ ПРОВЕДЕНИЯ 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УДАЛЕННОЙ ИДЕНТИФИКАЦИИ КЛИЕНТА БАНКОМ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597" y="1666551"/>
            <a:ext cx="1127133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 smtClean="0"/>
              <a:t>Данные о новом клиенте не содержатся в Межбанковской системе идентификации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 smtClean="0"/>
              <a:t>Соблюдены нормы законодательства в области защиты прав обладателей персональных данных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 smtClean="0"/>
              <a:t>Обеспечена возможность блокировки данных в системе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 smtClean="0"/>
              <a:t>Биометрические данные хранятся отдельно от иных персональных данных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 smtClean="0"/>
              <a:t>Данные пользователей, прошедших такую процедуру, маркируются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50" dirty="0" smtClean="0"/>
              <a:t>Фиксация лица клиента и документа, удостоверяющего личность, </a:t>
            </a:r>
            <a:endParaRPr lang="ru-RU" sz="2050" dirty="0" smtClean="0"/>
          </a:p>
          <a:p>
            <a:pPr marL="342900" indent="-342900" algn="just">
              <a:spcAft>
                <a:spcPts val="600"/>
              </a:spcAft>
            </a:pPr>
            <a:r>
              <a:rPr lang="ru-RU" sz="2050" dirty="0" smtClean="0"/>
              <a:t> </a:t>
            </a:r>
            <a:r>
              <a:rPr lang="ru-RU" sz="2050" dirty="0" smtClean="0"/>
              <a:t>     </a:t>
            </a:r>
            <a:r>
              <a:rPr lang="ru-RU" sz="2050" dirty="0" smtClean="0"/>
              <a:t>происходит </a:t>
            </a:r>
            <a:r>
              <a:rPr lang="ru-RU" sz="2050" dirty="0" smtClean="0"/>
              <a:t>в процессе одного </a:t>
            </a:r>
            <a:r>
              <a:rPr lang="ru-RU" sz="2050" dirty="0" smtClean="0"/>
              <a:t>видео сеанса</a:t>
            </a:r>
            <a:endParaRPr lang="ru-RU" sz="2050" dirty="0" smtClean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 smtClean="0"/>
              <a:t>Осуществляется </a:t>
            </a:r>
            <a:r>
              <a:rPr lang="ru-RU" sz="2050" dirty="0"/>
              <a:t>проверка подлинности полученного изображения </a:t>
            </a:r>
            <a:r>
              <a:rPr lang="ru-RU" sz="2050" dirty="0" smtClean="0"/>
              <a:t>документа, </a:t>
            </a:r>
            <a:r>
              <a:rPr lang="ru-RU" sz="2050" dirty="0"/>
              <a:t>удостоверяющего </a:t>
            </a:r>
            <a:r>
              <a:rPr lang="ru-RU" sz="2050" dirty="0" smtClean="0"/>
              <a:t>личность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50" dirty="0"/>
              <a:t>Используются программно-технические средства, которые предотвращают </a:t>
            </a:r>
            <a:r>
              <a:rPr lang="ru-RU" sz="2050" dirty="0" smtClean="0"/>
              <a:t>применение </a:t>
            </a:r>
            <a:r>
              <a:rPr lang="ru-RU" sz="2050" dirty="0"/>
              <a:t>с</a:t>
            </a:r>
            <a:r>
              <a:rPr lang="ru-RU" sz="2050" dirty="0" smtClean="0"/>
              <a:t>редств имитации внешности и (или) голоса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50" dirty="0" smtClean="0"/>
              <a:t>Проводится сравнения </a:t>
            </a:r>
            <a:r>
              <a:rPr lang="ru-RU" sz="2050" dirty="0"/>
              <a:t>биометрических </a:t>
            </a:r>
            <a:r>
              <a:rPr lang="ru-RU" sz="2050" dirty="0" smtClean="0"/>
              <a:t>моделей, сформированных на основании лица и фотографии из </a:t>
            </a:r>
            <a:r>
              <a:rPr lang="ru-RU" sz="2050" dirty="0"/>
              <a:t>документа, удостоверяющего </a:t>
            </a:r>
            <a:r>
              <a:rPr lang="ru-RU" sz="2050" dirty="0" smtClean="0"/>
              <a:t>личность, и определение степени их сходства</a:t>
            </a:r>
            <a:endParaRPr lang="ru-RU" sz="205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90490" y="2655325"/>
            <a:ext cx="2560141" cy="25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518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72912"/>
            <a:ext cx="10363200" cy="977981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ВАЖНО 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8873" y="1477243"/>
            <a:ext cx="115403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endParaRPr lang="ru-RU" dirty="0" smtClean="0"/>
          </a:p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b="0" i="0" dirty="0" smtClean="0">
              <a:solidFill>
                <a:srgbClr val="1A1A1A"/>
              </a:solidFill>
              <a:effectLst/>
              <a:latin typeface="pfbeausanspro-thin"/>
            </a:endParaRPr>
          </a:p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b="0" i="0" dirty="0">
              <a:solidFill>
                <a:srgbClr val="1A1A1A"/>
              </a:solidFill>
              <a:effectLst/>
              <a:latin typeface="pfbeausanspro-thi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153" y="1643509"/>
            <a:ext cx="769234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Процедура </a:t>
            </a:r>
            <a:r>
              <a:rPr lang="ru-RU" sz="2400" dirty="0"/>
              <a:t>удаленной </a:t>
            </a:r>
            <a:r>
              <a:rPr lang="ru-RU" sz="2400" dirty="0" smtClean="0"/>
              <a:t>идентификации проводится </a:t>
            </a:r>
            <a:r>
              <a:rPr lang="ru-RU" sz="2400" dirty="0"/>
              <a:t>с согласия клиента или его </a:t>
            </a:r>
            <a:r>
              <a:rPr lang="ru-RU" sz="2400" dirty="0" smtClean="0"/>
              <a:t>представителя на проведение такой процедуры, а также согласия на сбор, обработку, предоставление и использование данных о клиенте (согласие на обработку данных)</a:t>
            </a:r>
            <a:endParaRPr lang="ru-RU" sz="2400" dirty="0"/>
          </a:p>
          <a:p>
            <a:r>
              <a:rPr lang="ru-RU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Согласие </a:t>
            </a:r>
            <a:r>
              <a:rPr lang="ru-RU" sz="2400" dirty="0"/>
              <a:t>на обработку данных действует в течение  </a:t>
            </a:r>
            <a:r>
              <a:rPr lang="ru-RU" sz="2400" dirty="0" smtClean="0"/>
              <a:t>           5 </a:t>
            </a:r>
            <a:r>
              <a:rPr lang="ru-RU" sz="2400" dirty="0"/>
              <a:t>(пяти) лет с даты его предоставления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Клиент может отозвать согласие на обработку данных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3850" y="2307306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32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C:\Users\krukovskaya_j\Desktop\2.png">
            <a:extLst>
              <a:ext uri="{FF2B5EF4-FFF2-40B4-BE49-F238E27FC236}">
                <a16:creationId xmlns:a16="http://schemas.microsoft.com/office/drawing/2014/main" xmlns="" id="{6F0C9E8F-2230-4297-90A8-0314D917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-10245"/>
            <a:ext cx="1487488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838153" y="26418"/>
            <a:ext cx="10363200" cy="977981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Преимущества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3DB8C9D-0DE5-4A05-AECD-53BEB1881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2419" y="133440"/>
            <a:ext cx="1946813" cy="6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743" y="68627"/>
            <a:ext cx="1263344" cy="816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8873" y="1477243"/>
            <a:ext cx="115403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endParaRPr lang="ru-RU" dirty="0" smtClean="0"/>
          </a:p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b="0" i="0" dirty="0" smtClean="0">
              <a:solidFill>
                <a:srgbClr val="1A1A1A"/>
              </a:solidFill>
              <a:effectLst/>
              <a:latin typeface="pfbeausanspro-thin"/>
            </a:endParaRPr>
          </a:p>
          <a:p>
            <a:pPr algn="just"/>
            <a:endParaRPr lang="ru-RU" dirty="0" smtClean="0">
              <a:solidFill>
                <a:srgbClr val="1A1A1A"/>
              </a:solidFill>
              <a:latin typeface="pfbeausanspro-thin"/>
            </a:endParaRPr>
          </a:p>
          <a:p>
            <a:pPr algn="just"/>
            <a:endParaRPr lang="ru-RU" b="0" i="0" dirty="0">
              <a:solidFill>
                <a:srgbClr val="1A1A1A"/>
              </a:solidFill>
              <a:effectLst/>
              <a:latin typeface="pfbeausanspro-thi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132" y="1260265"/>
            <a:ext cx="113932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Получение </a:t>
            </a:r>
            <a:r>
              <a:rPr lang="ru-RU" sz="2400" b="1" dirty="0"/>
              <a:t> банковских услуг на основании распоряжений, передаваемых клиентом </a:t>
            </a:r>
            <a:r>
              <a:rPr lang="ru-RU" sz="2400" b="1" dirty="0" smtClean="0"/>
              <a:t>удаленным </a:t>
            </a:r>
            <a:r>
              <a:rPr lang="ru-RU" sz="2400" b="1" dirty="0"/>
              <a:t>образом (то есть без его визита в банк</a:t>
            </a:r>
            <a:r>
              <a:rPr lang="ru-RU" sz="2400" b="1" dirty="0" smtClean="0"/>
              <a:t>) с использованием биометрии это: 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3398" y="2677573"/>
            <a:ext cx="8265204" cy="385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255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C:\Users\krukovskaya_j\Desktop\2.png">
            <a:extLst>
              <a:ext uri="{FF2B5EF4-FFF2-40B4-BE49-F238E27FC236}">
                <a16:creationId xmlns:a16="http://schemas.microsoft.com/office/drawing/2014/main" xmlns="" id="{7915F9A2-F0CF-4BFD-B3B7-67DEE0C18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8066" y="0"/>
            <a:ext cx="2302517" cy="230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273175" y="2005870"/>
            <a:ext cx="5054740" cy="289654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СПАСИБО ЗА </a:t>
            </a:r>
          </a:p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ВАШЕ ВНИМАНИЕ!</a:t>
            </a: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73175" y="5094434"/>
            <a:ext cx="5054740" cy="111887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+mn-lt"/>
                <a:hlinkClick r:id="rId4"/>
              </a:rPr>
              <a:t>http://www.fingramota.by/</a:t>
            </a:r>
            <a:endParaRPr lang="ru-RU" sz="2000" dirty="0">
              <a:latin typeface="+mn-lt"/>
            </a:endParaRPr>
          </a:p>
          <a:p>
            <a:endParaRPr lang="ru-RU" sz="800" dirty="0">
              <a:latin typeface="+mn-lt"/>
            </a:endParaRPr>
          </a:p>
          <a:p>
            <a:r>
              <a:rPr lang="en-US" sz="2000" dirty="0">
                <a:latin typeface="+mn-lt"/>
                <a:hlinkClick r:id="rId5"/>
              </a:rPr>
              <a:t>http://digitalbusiness.by/</a:t>
            </a:r>
            <a:endParaRPr lang="ru-RU" sz="2000" dirty="0">
              <a:latin typeface="+mn-l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3696" y="269798"/>
            <a:ext cx="3386973" cy="119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50" y="266860"/>
            <a:ext cx="1857861" cy="12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8880" y="1972386"/>
            <a:ext cx="6803120" cy="488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30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7407</TotalTime>
  <Words>495</Words>
  <Application>Microsoft Office PowerPoint</Application>
  <PresentationFormat>Произвольный</PresentationFormat>
  <Paragraphs>86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ЧТО ТАКОЕ БИОМЕТРИЯ  И КАК ЭТО РАБОТАЕТ</vt:lpstr>
      <vt:lpstr>БИОМЕТРИЯ — это наука, изучающая способы измерения различных параметров человека с целью установления сходства или различия между людьми и выделения одного конкретного человека из множества других людей</vt:lpstr>
      <vt:lpstr>БИОМЕТРИЧЕСКИЕ ДАННЫЕ — это сведения, характеризующие физиологические особенности человека, на основе которых можно установить его личность: цифровая фотография, отпечатки пальцев, изображение радужной оболочки глаз и иные биометрические персональные данные </vt:lpstr>
      <vt:lpstr>СТАТИСТИЧЕСКИЕ ПАРАМЕТРЫ</vt:lpstr>
      <vt:lpstr>ДИНАМИЧЕСКИЕ  (ПОВЕДЕНЧЕСКИЕ) ПАРАМЕТРЫ</vt:lpstr>
      <vt:lpstr>БИОМЕТРИЯ ПОЗВОЛЯЕТ</vt:lpstr>
      <vt:lpstr>ПРЕИМУЩЕСТВА БИОМЕТРИИ</vt:lpstr>
      <vt:lpstr>ОБЛАСТИ ПРИМЕНЕНИЯ  БИОМЕТРИЧЕСКИХ МЕТОДОВ</vt:lpstr>
      <vt:lpstr>КАК БИОМЕТРИЮ ИСПОЛЬЗУЮТ  В СФЕРЕ ФИНАНСОВ?</vt:lpstr>
      <vt:lpstr>ИДЕНТИФИКАЦИЯ И АУТЕНТИФИКАЦИЯ</vt:lpstr>
      <vt:lpstr>УСЛОВИЯ ДЛЯ ПРОВЕДЕНИЯ  УДАЛЕННОЙ ИДЕНТИФИКАЦИИ КЛИЕНТА БАНКОМ</vt:lpstr>
      <vt:lpstr>ВАЖНО </vt:lpstr>
      <vt:lpstr>Преимущества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Стафецкая</dc:creator>
  <cp:lastModifiedBy>sakovich</cp:lastModifiedBy>
  <cp:revision>724</cp:revision>
  <dcterms:created xsi:type="dcterms:W3CDTF">2020-03-30T09:42:38Z</dcterms:created>
  <dcterms:modified xsi:type="dcterms:W3CDTF">2020-04-09T13:56:40Z</dcterms:modified>
</cp:coreProperties>
</file>