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69" r:id="rId3"/>
    <p:sldId id="276" r:id="rId4"/>
    <p:sldId id="259" r:id="rId5"/>
    <p:sldId id="260" r:id="rId6"/>
    <p:sldId id="261" r:id="rId7"/>
    <p:sldId id="262" r:id="rId8"/>
    <p:sldId id="264" r:id="rId9"/>
    <p:sldId id="265" r:id="rId10"/>
    <p:sldId id="273" r:id="rId11"/>
    <p:sldId id="27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D6E72D60-63BD-435D-B177-18D553B15ECC}">
          <p14:sldIdLst>
            <p14:sldId id="256"/>
            <p14:sldId id="269"/>
            <p14:sldId id="257"/>
            <p14:sldId id="270"/>
            <p14:sldId id="271"/>
            <p14:sldId id="258"/>
            <p14:sldId id="267"/>
            <p14:sldId id="259"/>
            <p14:sldId id="260"/>
            <p14:sldId id="261"/>
            <p14:sldId id="262"/>
            <p14:sldId id="263"/>
            <p14:sldId id="272"/>
            <p14:sldId id="264"/>
            <p14:sldId id="268"/>
            <p14:sldId id="265"/>
            <p14:sldId id="273"/>
            <p14:sldId id="274"/>
          </p14:sldIdLst>
        </p14:section>
        <p14:section name="Раздел без заголовка" id="{68149F76-D8EF-49FD-8E10-7944F05B9E23}">
          <p14:sldIdLst/>
        </p14:section>
      </p14:sectionLst>
    </p:ex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E09994"/>
    <a:srgbClr val="FF3300"/>
    <a:srgbClr val="F69200"/>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3" autoAdjust="0"/>
    <p:restoredTop sz="74037" autoAdjust="0"/>
  </p:normalViewPr>
  <p:slideViewPr>
    <p:cSldViewPr snapToGrid="0">
      <p:cViewPr varScale="1">
        <p:scale>
          <a:sx n="89" d="100"/>
          <a:sy n="89" d="100"/>
        </p:scale>
        <p:origin x="-134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CB609F-241F-44FF-AADF-6D4EF45E89E0}" type="datetimeFigureOut">
              <a:rPr lang="ru-RU" smtClean="0"/>
              <a:pPr/>
              <a:t>14.03.2019</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00E0A9-9D13-425F-9D68-5EA2336340A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 Приветствие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Дорогой друг!</a:t>
            </a:r>
          </a:p>
          <a:p>
            <a:r>
              <a:rPr lang="ru-RU" sz="1200" kern="1200" dirty="0" smtClean="0">
                <a:solidFill>
                  <a:schemeClr val="tx1"/>
                </a:solidFill>
                <a:latin typeface="+mn-lt"/>
                <a:ea typeface="+mn-ea"/>
                <a:cs typeface="+mn-cs"/>
              </a:rPr>
              <a:t>Сегодня у нас особенная тема. Мы будем говорить о деньгах в государстве, инфляции и ценовой стабильности. Ты узнаешь, почему без денег невозможно было бы развитие общества, откуда деньги берутся в стране, может ли центральный банк напечатать столько денег, сколько нужно всем, и что бывает, если в экономике излишек денег, а также о том, что такое ценовая стабильность, кто за нее отвечает, кто и как считает изменения цен в экономике и многое другое.</a:t>
            </a:r>
          </a:p>
          <a:p>
            <a:r>
              <a:rPr lang="ru-RU" sz="1200" kern="1200" dirty="0" smtClean="0">
                <a:solidFill>
                  <a:schemeClr val="tx1"/>
                </a:solidFill>
                <a:latin typeface="+mn-lt"/>
                <a:ea typeface="+mn-ea"/>
                <a:cs typeface="+mn-cs"/>
              </a:rPr>
              <a:t>А, между прочим, эти важные и сложные вещи раньше обсуждали только экономисты и ученые, занимающиеся экономическими исследованиями. Но в современном мире про эти явления постоянно говорят в телевизионных программах и новостях, про них часто пишут в газетах и журналах, на них ссылаются серьезные люди на конференциях, о них толкуют даже бабушки и дедушки на лавочках. Зачастую эти вопросы заставляют взрослых спорить и волноваться. Почему они важны для жителей страны? Давай с тобой вместе попробуем разобраться, что вообще эти экономические понятия означают. Поймем, каким образом те или иные экономические явления влияют на нашу жизнь и, что еще важнее, можем ли мы сами на них влиять…</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7C00E0A9-9D13-425F-9D68-5EA2336340A1}"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1200" b="1" kern="1200" dirty="0" smtClean="0">
                <a:solidFill>
                  <a:schemeClr val="tx1"/>
                </a:solidFill>
                <a:latin typeface="+mn-lt"/>
                <a:ea typeface="+mn-ea"/>
                <a:cs typeface="+mn-cs"/>
              </a:rPr>
              <a:t>Слайд 2. Зачем нужны деньги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Деньги – это </a:t>
            </a:r>
            <a:r>
              <a:rPr lang="be-BY" sz="1200" kern="1200" dirty="0" smtClean="0">
                <a:solidFill>
                  <a:schemeClr val="tx1"/>
                </a:solidFill>
                <a:latin typeface="+mn-lt"/>
                <a:ea typeface="+mn-ea"/>
                <a:cs typeface="+mn-cs"/>
              </a:rPr>
              <a:t>одно </a:t>
            </a:r>
            <a:r>
              <a:rPr lang="ru-RU" sz="1200" kern="1200" dirty="0" smtClean="0">
                <a:solidFill>
                  <a:schemeClr val="tx1"/>
                </a:solidFill>
                <a:latin typeface="+mn-lt"/>
                <a:ea typeface="+mn-ea"/>
                <a:cs typeface="+mn-cs"/>
              </a:rPr>
              <a:t>из величайших изобретений человечества.</a:t>
            </a:r>
            <a:br>
              <a:rPr lang="ru-RU" sz="1200" kern="1200" dirty="0" smtClean="0">
                <a:solidFill>
                  <a:schemeClr val="tx1"/>
                </a:solidFill>
                <a:latin typeface="+mn-lt"/>
                <a:ea typeface="+mn-ea"/>
                <a:cs typeface="+mn-cs"/>
              </a:rPr>
            </a:br>
            <a:r>
              <a:rPr lang="ru-RU" sz="1200" kern="1200" dirty="0" smtClean="0">
                <a:solidFill>
                  <a:schemeClr val="tx1"/>
                </a:solidFill>
                <a:latin typeface="+mn-lt"/>
                <a:ea typeface="+mn-ea"/>
                <a:cs typeface="+mn-cs"/>
              </a:rPr>
              <a:t>Оно сопоставимо разве что с такими важными открытиями, как письменность или электричество. Для того чтобы лучше понять его значимость, давай на минуточку подумаем о мире без денег. Как в таком мире можно получить желаемое? Люди могут обмениваться между собой имеющимися у них вещами.</a:t>
            </a:r>
          </a:p>
          <a:p>
            <a:r>
              <a:rPr lang="ru-RU" sz="1200" kern="1200" dirty="0" smtClean="0">
                <a:solidFill>
                  <a:schemeClr val="tx1"/>
                </a:solidFill>
                <a:latin typeface="+mn-lt"/>
                <a:ea typeface="+mn-ea"/>
                <a:cs typeface="+mn-cs"/>
              </a:rPr>
              <a:t>Скажем, у тебя есть велосипед, но очень хотел бы иметь ролики. Ты не только должен найти кого-то, у кого есть ролики, у этого человека также должно быть желание приобрести велосипед.</a:t>
            </a:r>
            <a:br>
              <a:rPr lang="ru-RU" sz="1200" kern="1200" dirty="0" smtClean="0">
                <a:solidFill>
                  <a:schemeClr val="tx1"/>
                </a:solidFill>
                <a:latin typeface="+mn-lt"/>
                <a:ea typeface="+mn-ea"/>
                <a:cs typeface="+mn-cs"/>
              </a:rPr>
            </a:br>
            <a:r>
              <a:rPr lang="ru-RU" sz="1200" kern="1200" dirty="0" smtClean="0">
                <a:solidFill>
                  <a:schemeClr val="tx1"/>
                </a:solidFill>
                <a:latin typeface="+mn-lt"/>
                <a:ea typeface="+mn-ea"/>
                <a:cs typeface="+mn-cs"/>
              </a:rPr>
              <a:t>Допустим ты нашел того, кто хочет купить велосипед, но у него нет роликов, а есть, к примеру, коньки. Чтобы получить твой велосипед, он должен найти человека, который имеет ролики и желает приобрести коньки... Но и на этом проблемы не заканчиваются: даже если ты находишь кого-то, с кем можно обменять велосипед на ролики, ты не станешь просто так менять велосипед на ролики, потому что их ценность не одинакова. Ты хочешь получить, как минимум, ролики и шлем за твой велосипед, ну на худой конец плюс еще два пирожных. А со шлемом и пирожными – это уже совсем другая история. Видишь, как утомительно, запутанно и неэффективно. Кроме того, если ты получил пирожные, то ты можешь наслаждаться ими только сейчас, если ты этого не сделаешь сейчас, они просто испортятся.</a:t>
            </a:r>
          </a:p>
          <a:p>
            <a:r>
              <a:rPr lang="ru-RU" sz="1200" kern="1200" dirty="0" smtClean="0">
                <a:solidFill>
                  <a:schemeClr val="tx1"/>
                </a:solidFill>
                <a:latin typeface="+mn-lt"/>
                <a:ea typeface="+mn-ea"/>
                <a:cs typeface="+mn-cs"/>
              </a:rPr>
              <a:t>Хотя обмен может работать в небольших масштабах, но в современном обществе, когда люди ежесекундно покупают и продают огромное количество различных товаров и услуг, без денег это было бы невозможно. Рыночная система не могла бы развиваться без денежного обращения. Деньги предлагают нам общий стандарт, который может использовать каждый человек, чтобы легче </a:t>
            </a:r>
            <a:r>
              <a:rPr lang="ru-RU" sz="1200" b="1" kern="1200" dirty="0" smtClean="0">
                <a:solidFill>
                  <a:schemeClr val="tx1"/>
                </a:solidFill>
                <a:latin typeface="+mn-lt"/>
                <a:ea typeface="+mn-ea"/>
                <a:cs typeface="+mn-cs"/>
              </a:rPr>
              <a:t>покупать и продавать вещи (средство обращения), сравнивать цены (мера стоимости) и накапливать (средство сбережения)</a:t>
            </a:r>
            <a:r>
              <a:rPr lang="ru-RU"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На протяжении истории человечества люди использовали в качестве денег разные вещи – ракушки, перья, каменные колеса, соль, мех… и даже зубы. Эти вещи помогали им обмениваться результатами своего труда. Позже в качестве расчетов использовались золото и серебро, монеты из благородных металлов. Потом люди стали использовать специальные сертификаты или расписки, которые легко менялись на золото или серебро.</a:t>
            </a:r>
          </a:p>
          <a:p>
            <a:r>
              <a:rPr lang="ru-RU" sz="1200" kern="1200" dirty="0" smtClean="0">
                <a:solidFill>
                  <a:schemeClr val="tx1"/>
                </a:solidFill>
                <a:latin typeface="+mn-lt"/>
                <a:ea typeface="+mn-ea"/>
                <a:cs typeface="+mn-cs"/>
              </a:rPr>
              <a:t>Сегодня мир становится все более удобным и комфортным для человека. С развитием новых технологий появляются новые возможности и предпосылки для появления нового вида денег. И сегодня деньги уже не должны непременно звенеть или хрустеть.</a:t>
            </a:r>
          </a:p>
          <a:p>
            <a:r>
              <a:rPr lang="ru-RU" sz="1200" kern="1200" dirty="0" smtClean="0">
                <a:solidFill>
                  <a:schemeClr val="tx1"/>
                </a:solidFill>
                <a:latin typeface="+mn-lt"/>
                <a:ea typeface="+mn-ea"/>
                <a:cs typeface="+mn-cs"/>
              </a:rPr>
              <a:t>Откуда же вообще берутся деньги? </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7C00E0A9-9D13-425F-9D68-5EA2336340A1}"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a:bodyPr>
          <a:lstStyle/>
          <a:p>
            <a:r>
              <a:rPr lang="ru-RU" sz="1200" b="1" kern="1200" dirty="0" smtClean="0">
                <a:solidFill>
                  <a:schemeClr val="tx1"/>
                </a:solidFill>
                <a:latin typeface="+mn-lt"/>
                <a:ea typeface="+mn-ea"/>
                <a:cs typeface="+mn-cs"/>
              </a:rPr>
              <a:t>Слайд 3. Национальный банк</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Практически во всех странах банки делятся на центральный банк и банки, которые часто называют коммерческими.</a:t>
            </a:r>
          </a:p>
          <a:p>
            <a:r>
              <a:rPr lang="ru-RU" sz="1200" kern="1200" dirty="0" smtClean="0">
                <a:solidFill>
                  <a:schemeClr val="tx1"/>
                </a:solidFill>
                <a:latin typeface="+mn-lt"/>
                <a:ea typeface="+mn-ea"/>
                <a:cs typeface="+mn-cs"/>
              </a:rPr>
              <a:t>Центральный банк в любой стране занимает совершенно особое место в банковской системе. Если главная цель любого коммерческого банка – это получение прибыли, то центральный банк преследует совершенно другие цели, он работает исключительно в интересах страны. В нашей стране центральным банком является Национальный банк Республики Беларусь.</a:t>
            </a:r>
          </a:p>
          <a:p>
            <a:r>
              <a:rPr lang="ru-RU" sz="1200" kern="1200" dirty="0" smtClean="0">
                <a:solidFill>
                  <a:schemeClr val="tx1"/>
                </a:solidFill>
                <a:latin typeface="+mn-lt"/>
                <a:ea typeface="+mn-ea"/>
                <a:cs typeface="+mn-cs"/>
              </a:rPr>
              <a:t>Национальный банк имеет исключительное право на выпуск денег в обращение (печать банкнот, чеканка монет). Именно Национальный банк определяет, какой у денежных знаков будет номинал, и как они будут выглядеть. Важнейшая задача центрального банка заключается в поддержании достаточного количества денег в государстве. На основе специальных прогнозов и расчетов центральный банк государства решает, сколько денег в целом (наличных и безналичных) требуется экономике страны. Центральный банк работает только с банками. И если денег не хватает, то он предоставляет их в долг банкам, а если слишком много – занимает у них. Так деньги либо попадают в оборот, либо изымаются из него.</a:t>
            </a:r>
          </a:p>
          <a:p>
            <a:r>
              <a:rPr lang="ru-RU" sz="1200" kern="1200" dirty="0" smtClean="0">
                <a:solidFill>
                  <a:schemeClr val="tx1"/>
                </a:solidFill>
                <a:latin typeface="+mn-lt"/>
                <a:ea typeface="+mn-ea"/>
                <a:cs typeface="+mn-cs"/>
              </a:rPr>
              <a:t>Кстати, в октябре 2019 года исполняется 25 лет с момента, когда Верховный Совет Республики Беларусь на законодательном уровне закрепил белорусский рубль в качестве единого законного платежного средства Республики Беларусь и расчетного билета Национального банка. Данное решение стало заключительным этапом в процессе обретения белорусским рублем статуса национальной денежной единицы, а Национальным банком – статуса единого эмиссионного центра государства.</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kern="1200" dirty="0" smtClean="0">
                <a:solidFill>
                  <a:schemeClr val="tx1"/>
                </a:solidFill>
                <a:latin typeface="+mn-lt"/>
                <a:ea typeface="+mn-ea"/>
                <a:cs typeface="+mn-cs"/>
              </a:rPr>
              <a:t>Слайд 4. Как банки создают деньги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Однако создание денег происходит и в процессе их обращения, то есть без прямого участия центрального банка. Каким образом? В результате кредитования банками своих клиентов. Смотри, как это происходит.</a:t>
            </a:r>
          </a:p>
          <a:p>
            <a:r>
              <a:rPr lang="ru-RU" sz="1200" kern="1200" dirty="0" smtClean="0">
                <a:solidFill>
                  <a:schemeClr val="tx1"/>
                </a:solidFill>
                <a:latin typeface="+mn-lt"/>
                <a:ea typeface="+mn-ea"/>
                <a:cs typeface="+mn-cs"/>
              </a:rPr>
              <a:t>Количество денег у людей на руках является ограниченным. Поэтому обладая определенной суммой денег, человек должен делать выбор: потратить их сегодня или сберечь для того, чтобы использовать в будущем.</a:t>
            </a:r>
          </a:p>
          <a:p>
            <a:r>
              <a:rPr lang="ru-RU" sz="1200" kern="1200" dirty="0" smtClean="0">
                <a:solidFill>
                  <a:schemeClr val="tx1"/>
                </a:solidFill>
                <a:latin typeface="+mn-lt"/>
                <a:ea typeface="+mn-ea"/>
                <a:cs typeface="+mn-cs"/>
              </a:rPr>
              <a:t>Финансово грамотный человек, разумно распоряжающийся своими средствами, регулярно откладывает деньги с целью их накопления, и имеет возможность одолжить деньги на время тому, у кого их не хватает для совершения своей покупки. Но за это он, естественно, хочет вознаграждение в виде процента. И здесь появляются банки, которые готовы брать деньги в долг у одних и выдавать их в кредит другим. Когда банк выдает кредит, а его получатель совершает покупку, деньги перечисляются продавцу товара. Продавец их размещает в банк, который получает возможность вновь выдать кому-нибудь кредит. И так далее по цепочке.</a:t>
            </a:r>
          </a:p>
          <a:p>
            <a:r>
              <a:rPr lang="ru-RU" sz="1200" kern="1200" dirty="0" smtClean="0">
                <a:solidFill>
                  <a:schemeClr val="tx1"/>
                </a:solidFill>
                <a:latin typeface="+mn-lt"/>
                <a:ea typeface="+mn-ea"/>
                <a:cs typeface="+mn-cs"/>
              </a:rPr>
              <a:t>Получается, что деньги, которые разместил первый вкладчик, создают новые деньги, которыми уже обладает другой, в нашем примере – продавец товара. В результате общее количество денег увеличивается.</a:t>
            </a:r>
          </a:p>
          <a:p>
            <a:r>
              <a:rPr lang="ru-RU" sz="1200" kern="1200" dirty="0" smtClean="0">
                <a:solidFill>
                  <a:schemeClr val="tx1"/>
                </a:solidFill>
                <a:latin typeface="+mn-lt"/>
                <a:ea typeface="+mn-ea"/>
                <a:cs typeface="+mn-cs"/>
              </a:rPr>
              <a:t>Чтобы лучше все это понять, давай рассмотрим пример. У нас есть Петя и Ваня. У Пети есть лишние 500 рублей, и он решает положить их в банк на депозит. Через определенное время банк вернет ему деньги с процентами, к примеру, 550 рублей. Ваня берет в банке кредит в размере 500 рублей (то есть деньги, которые банк принял во вклад от Пети). В установленный срок Ваня должен будет вернуть банку 600 рублей (500 рублей плюс проценты). Теперь получается – у банка долг перед Петей 550 рублей, а у Вани долг перед банком 600 рублей. А когда Ваня что-то купит в магазине за эти деньги, то магазин разместит эти деньги в банке и банк сможет опять их выдать кому-то в кредит (и получить проценты) и так далее. Вот так деньги делают деньги, можно сказать, что деньги – размножаются. Количество денег увеличивается, хотя физически их больше не выпускалось.</a:t>
            </a:r>
          </a:p>
          <a:p>
            <a:r>
              <a:rPr lang="ru-RU" sz="1200" kern="1200" dirty="0" smtClean="0">
                <a:solidFill>
                  <a:schemeClr val="tx1"/>
                </a:solidFill>
                <a:latin typeface="+mn-lt"/>
                <a:ea typeface="+mn-ea"/>
                <a:cs typeface="+mn-cs"/>
              </a:rPr>
              <a:t>Как правило, в период подъема экономики количество денег (так называемая денежная масса, совокупность всех денег в экономике) в стране растет, в период спада – снижается.</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5. Инфляция</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«Все это хорошо», – скажешь ты. – «Но почему Национальный банк не может всех белорусов сделать богатыми, просто напечатав много денег?». Давай посмотрим, что происходит, если денег в стране больше, чем необходимо экономике.</a:t>
            </a:r>
          </a:p>
          <a:p>
            <a:r>
              <a:rPr lang="ru-RU" sz="1200" kern="1200" dirty="0" smtClean="0">
                <a:solidFill>
                  <a:schemeClr val="tx1"/>
                </a:solidFill>
                <a:latin typeface="+mn-lt"/>
                <a:ea typeface="+mn-ea"/>
                <a:cs typeface="+mn-cs"/>
              </a:rPr>
              <a:t>Чем больше денег появляется у людей, тем больше они могут потратить на покупки. Но ведь количество произведенных товаров ограничено и на всех желающих их может не хватить. Конечно, производители также постараются выпускать как можно больше продукции, но их возможности небезграничны. Для того чтобы избежать дефицита товаров, продавцы будут вынуждены поднять цены.</a:t>
            </a:r>
          </a:p>
          <a:p>
            <a:r>
              <a:rPr lang="ru-RU" sz="1200" b="1" kern="1200" dirty="0" smtClean="0">
                <a:solidFill>
                  <a:schemeClr val="tx1"/>
                </a:solidFill>
                <a:latin typeface="+mn-lt"/>
                <a:ea typeface="+mn-ea"/>
                <a:cs typeface="+mn-cs"/>
              </a:rPr>
              <a:t>Процесс повышения общего уровня цен в стране называется инфляцией.</a:t>
            </a:r>
            <a:r>
              <a:rPr lang="ru-RU" sz="1200" kern="1200" dirty="0" smtClean="0">
                <a:solidFill>
                  <a:schemeClr val="tx1"/>
                </a:solidFill>
                <a:latin typeface="+mn-lt"/>
                <a:ea typeface="+mn-ea"/>
                <a:cs typeface="+mn-cs"/>
              </a:rPr>
              <a:t> Это означает, что ценность денег уменьшается. И на определенную сумму можно купить меньше тех же товаров, что можно было купить раньше.</a:t>
            </a:r>
          </a:p>
          <a:p>
            <a:r>
              <a:rPr lang="ru-RU" sz="1200" kern="1200" dirty="0" smtClean="0">
                <a:solidFill>
                  <a:schemeClr val="tx1"/>
                </a:solidFill>
                <a:latin typeface="+mn-lt"/>
                <a:ea typeface="+mn-ea"/>
                <a:cs typeface="+mn-cs"/>
              </a:rPr>
              <a:t>Высокая инфляция – это плохо для всех. И для людей, и для предпринимателей, и для государства. Становится невыгодно делать сбережения, планировать наперед, люди избавляются от денег, тратят их как можно скорее, покупают иностранную валюту. Обменный курс повышается, и инфляция еще больше усиливается.</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6. Дефляция</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А теперь зажмурь глаза и представь ситуацию – ты приходишь в магазин, а там сегодня цены немножко ниже, чем были вчера, а завтра, наверное, будут ниже, чем сегодня…</a:t>
            </a:r>
          </a:p>
          <a:p>
            <a:r>
              <a:rPr lang="ru-RU" sz="1200" b="1" kern="1200" dirty="0" smtClean="0">
                <a:solidFill>
                  <a:schemeClr val="tx1"/>
                </a:solidFill>
                <a:latin typeface="+mn-lt"/>
                <a:ea typeface="+mn-ea"/>
                <a:cs typeface="+mn-cs"/>
              </a:rPr>
              <a:t>Явление, когда цены устойчиво снижаются,</a:t>
            </a:r>
            <a:r>
              <a:rPr lang="ru-RU" sz="120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называется</a:t>
            </a:r>
            <a:r>
              <a:rPr lang="ru-RU" sz="120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дефляцией.</a:t>
            </a:r>
            <a:r>
              <a:rPr lang="ru-RU" sz="1200" kern="1200" dirty="0" smtClean="0">
                <a:solidFill>
                  <a:schemeClr val="tx1"/>
                </a:solidFill>
                <a:latin typeface="+mn-lt"/>
                <a:ea typeface="+mn-ea"/>
                <a:cs typeface="+mn-cs"/>
              </a:rPr>
              <a:t> Этот процесс также очень опасен для экономики.</a:t>
            </a:r>
          </a:p>
          <a:p>
            <a:r>
              <a:rPr lang="ru-RU" sz="1200" kern="1200" dirty="0" smtClean="0">
                <a:solidFill>
                  <a:schemeClr val="tx1"/>
                </a:solidFill>
                <a:latin typeface="+mn-lt"/>
                <a:ea typeface="+mn-ea"/>
                <a:cs typeface="+mn-cs"/>
              </a:rPr>
              <a:t>При дефляции люди начинают откладывать покупки, надеясь, что в будущем товары станут еще дешевле. Получается замкнутый круг – население не покупает товары, производство перестает развиваться, предприятия не нанимают новых работников, и даже могут увольнять уже работающих, возможности производителей еще больше ухудшаются.</a:t>
            </a:r>
          </a:p>
          <a:p>
            <a:r>
              <a:rPr lang="ru-RU" sz="1200" kern="1200" dirty="0" smtClean="0">
                <a:solidFill>
                  <a:schemeClr val="tx1"/>
                </a:solidFill>
                <a:latin typeface="+mn-lt"/>
                <a:ea typeface="+mn-ea"/>
                <a:cs typeface="+mn-cs"/>
              </a:rPr>
              <a:t>Дефляция, как и инфляция, напрямую зависит от количества денег в стране.</a:t>
            </a:r>
          </a:p>
          <a:p>
            <a:r>
              <a:rPr lang="ru-RU" sz="1200" kern="1200" dirty="0" smtClean="0">
                <a:solidFill>
                  <a:schemeClr val="tx1"/>
                </a:solidFill>
                <a:latin typeface="+mn-lt"/>
                <a:ea typeface="+mn-ea"/>
                <a:cs typeface="+mn-cs"/>
              </a:rPr>
              <a:t>Тебе может показаться, что хорошим решением было бы заморозить цены. Но нет! Может бабушка рассказывала тебе про такое явление, как дефицит, оно появляется именно при замороженных ценах! Искусственное замораживание приведет к дисбалансу между спросом и предложением – в рыночной экономике цены должен диктовать рынок, а не государство. </a:t>
            </a:r>
          </a:p>
          <a:p>
            <a:r>
              <a:rPr lang="ru-RU" sz="1200" kern="1200" dirty="0" smtClean="0">
                <a:solidFill>
                  <a:schemeClr val="tx1"/>
                </a:solidFill>
                <a:latin typeface="+mn-lt"/>
                <a:ea typeface="+mn-ea"/>
                <a:cs typeface="+mn-cs"/>
              </a:rPr>
              <a:t>Сегодня в большинстве стран мира инфляция ниже 10%. В среднем она составляет 3–6% в год, а в наиболее развитых странах до 3%.</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r>
              <a:rPr lang="ru-RU" sz="1200" b="1" kern="1200" dirty="0" smtClean="0">
                <a:solidFill>
                  <a:schemeClr val="tx1"/>
                </a:solidFill>
                <a:latin typeface="+mn-lt"/>
                <a:ea typeface="+mn-ea"/>
                <a:cs typeface="+mn-cs"/>
              </a:rPr>
              <a:t>Слайд 7. Ценовая стабильность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Итак, движение денег в стране регулирует Национальный банк. </a:t>
            </a:r>
            <a:r>
              <a:rPr lang="ru-RU" sz="1200" b="1" kern="1200" dirty="0" smtClean="0">
                <a:solidFill>
                  <a:schemeClr val="tx1"/>
                </a:solidFill>
                <a:latin typeface="+mn-lt"/>
                <a:ea typeface="+mn-ea"/>
                <a:cs typeface="+mn-cs"/>
              </a:rPr>
              <a:t>Ценовая стабильность – это основная его цель.</a:t>
            </a:r>
            <a:r>
              <a:rPr lang="ru-RU" sz="1200" kern="1200" dirty="0" smtClean="0">
                <a:solidFill>
                  <a:schemeClr val="tx1"/>
                </a:solidFill>
                <a:latin typeface="+mn-lt"/>
                <a:ea typeface="+mn-ea"/>
                <a:cs typeface="+mn-cs"/>
              </a:rPr>
              <a:t> С помощью разных способов Национальный банк стабилизирует цены, и сдерживает инфляцию в стране. Как он это делает? </a:t>
            </a:r>
          </a:p>
          <a:p>
            <a:r>
              <a:rPr lang="ru-RU" sz="1200" kern="1200" dirty="0" smtClean="0">
                <a:solidFill>
                  <a:schemeClr val="tx1"/>
                </a:solidFill>
                <a:latin typeface="+mn-lt"/>
                <a:ea typeface="+mn-ea"/>
                <a:cs typeface="+mn-cs"/>
              </a:rPr>
              <a:t>Основной его помощник в этом вопросе – процентная ставка. Национальный банк устанавливает процентную ставку, по которой он готов брать деньги в долг у банков или выдавать им кредиты. Если Национальный банк повышает процентную ставку, то это значит, что банкам становится дороже занимать у него деньги. В результате банки вынуждены поднимать ставки по вкладам, которые они привлекают у своих клиентов, и по выдаваемым кредитам.</a:t>
            </a:r>
          </a:p>
          <a:p>
            <a:r>
              <a:rPr lang="ru-RU" sz="1200" kern="1200" dirty="0" smtClean="0">
                <a:solidFill>
                  <a:schemeClr val="tx1"/>
                </a:solidFill>
                <a:latin typeface="+mn-lt"/>
                <a:ea typeface="+mn-ea"/>
                <a:cs typeface="+mn-cs"/>
              </a:rPr>
              <a:t>Все это оказывает влияние на предпочтения людей и на их решения. Чем выше ставки, тем более выгодным становится сбережение денег. Так, благодаря полученным процентам в будущем можно будет позволить себе купить больше товаров. И наоборот, чем ниже ставки, тем доступнее кредит и люди более активно совершают покупки.</a:t>
            </a:r>
          </a:p>
          <a:p>
            <a:r>
              <a:rPr lang="ru-RU" sz="1200" kern="1200" dirty="0" smtClean="0">
                <a:solidFill>
                  <a:schemeClr val="tx1"/>
                </a:solidFill>
                <a:latin typeface="+mn-lt"/>
                <a:ea typeface="+mn-ea"/>
                <a:cs typeface="+mn-cs"/>
              </a:rPr>
              <a:t>Как мы говорили, деньги создаются в процессе кредитования, и именно центральный банк следит за тем, сколько денег должно быть в стране. А в длительном периоде времени рост количества денег в стране превращается в рост цен. Вот именно поэтому в большинстве стран мира именно центральные банки и отвечают за ценовую стабильность.</a:t>
            </a:r>
          </a:p>
          <a:p>
            <a:r>
              <a:rPr lang="ru-RU" sz="1200" kern="1200" dirty="0" smtClean="0">
                <a:solidFill>
                  <a:schemeClr val="tx1"/>
                </a:solidFill>
                <a:latin typeface="+mn-lt"/>
                <a:ea typeface="+mn-ea"/>
                <a:cs typeface="+mn-cs"/>
              </a:rPr>
              <a:t>Результаты исследований показывают, что в зависимости от страны, среднегодовые параметры инфляции в диапазоне 1–5 процентов помогают экономическому росту государства. Маленькая стабильная инфляция – лучше всего для экономики. Поэтому ценовая стабильность – это не неизменность цен, а их маленький, планомерный рост.</a:t>
            </a:r>
          </a:p>
          <a:p>
            <a:r>
              <a:rPr lang="ru-RU" sz="1200" kern="1200" dirty="0" smtClean="0">
                <a:solidFill>
                  <a:schemeClr val="tx1"/>
                </a:solidFill>
                <a:latin typeface="+mn-lt"/>
                <a:ea typeface="+mn-ea"/>
                <a:cs typeface="+mn-cs"/>
              </a:rPr>
              <a:t>Знаешь, какая инфляция в нашей стране сейчас? И к чему мы стремимся? В нашей стране, в декабре 2018 года прирост потребительских цен составил 5,6 процента в годовом выражении, что соответствует целевому параметру по инфляции, установленному на 2018 год – не более 6 процентов. В соответствии с Программой социально-экономического развития нашей страны, которая утверждена Главой государства, к концу 2020 года показатель инфляции должен оставаться в пределах 5 процентов.</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ru-RU" sz="1200" b="1" kern="1200" dirty="0" smtClean="0">
                <a:solidFill>
                  <a:schemeClr val="tx1"/>
                </a:solidFill>
                <a:latin typeface="+mn-lt"/>
                <a:ea typeface="+mn-ea"/>
                <a:cs typeface="+mn-cs"/>
              </a:rPr>
              <a:t>Слайд 8. Измеряем цены</a:t>
            </a:r>
            <a:endParaRPr lang="ru-RU" dirty="0" smtClean="0"/>
          </a:p>
          <a:p>
            <a:r>
              <a:rPr lang="ru-RU" sz="1200" i="1" kern="1200" dirty="0" smtClean="0">
                <a:solidFill>
                  <a:schemeClr val="tx1"/>
                </a:solidFill>
                <a:latin typeface="+mn-lt"/>
                <a:ea typeface="+mn-ea"/>
                <a:cs typeface="+mn-cs"/>
              </a:rPr>
              <a:t> </a:t>
            </a:r>
            <a:endParaRPr lang="ru-RU" dirty="0" smtClean="0"/>
          </a:p>
          <a:p>
            <a:r>
              <a:rPr lang="ru-RU" sz="1200" b="0" kern="1200" dirty="0" smtClean="0">
                <a:solidFill>
                  <a:schemeClr val="tx1"/>
                </a:solidFill>
                <a:latin typeface="+mn-lt"/>
                <a:ea typeface="+mn-ea"/>
                <a:cs typeface="+mn-cs"/>
              </a:rPr>
              <a:t>Рост цен можно измерять по-разному. Для этого, конечно же, используют не привычный нам бытовой измерительный инструмент (линейка, рулетка, штангенциркуль, «сантиметр» и т.д.), а применяют особые </a:t>
            </a:r>
            <a:r>
              <a:rPr lang="ru-RU" sz="1200" b="1" kern="1200" dirty="0" smtClean="0">
                <a:solidFill>
                  <a:schemeClr val="tx1"/>
                </a:solidFill>
                <a:latin typeface="+mn-lt"/>
                <a:ea typeface="+mn-ea"/>
                <a:cs typeface="+mn-cs"/>
              </a:rPr>
              <a:t>научные методы</a:t>
            </a:r>
            <a:r>
              <a:rPr lang="ru-RU" sz="1200" b="0" kern="1200" dirty="0" smtClean="0">
                <a:solidFill>
                  <a:schemeClr val="tx1"/>
                </a:solidFill>
                <a:latin typeface="+mn-lt"/>
                <a:ea typeface="+mn-ea"/>
                <a:cs typeface="+mn-cs"/>
              </a:rPr>
              <a:t>. Наиболее известным способом является измерение с помощью индекса потребительских цен. Текущие цены сравниваются с прошлыми и рассчитывается их прирост, то есть инфляция. Например, если год назад твое любимое мороженое стоило 1 рубль, а сегодня ты можешь купить его за 1 рубль 6 копеек, то в этом случае инфляция за прошедший год составила 6%. Естественно, это очень упрощенный пример – посчитать изменение стоимости одного товара не составляет труда, а вот сделать это по всей стране и множеству товаров – непростая задача.</a:t>
            </a:r>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Инфляцию считают на основании стоимости стандартной потребительской корзины. Сначала изучаются предпочтения людей, анализируется, какие товары они обычно покупают. В потребительскую корзину входит большое количество товаров и услуг, которыми пользуются люди в повседневной жизни. В нашей стране этот стандартный набор включает более 450 товаров и услуг. Какие именно товары и услуги, в каком количестве должны входить в состав корзины, определяют с учетом потребления средней «типовой» семьи. Когда на рынке появляются новые товары и услуги или просто меняются предпочтения людей, то немного меняется и потребительская корзина – состав товаров и услуг пересматривается с учетом изменившейся ситуации.</a:t>
            </a:r>
            <a:endParaRPr lang="ru-RU" sz="1200" b="1"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Цены на товары и услуги, входящие в потребительскую корзину, наблюдают в 31 городе нашей страны – столице, областных центрах, крупных промышленных и малых (по численности населения) городах. Цены отслеживаются не только в крупных торговых сетях, но и в мелких и средних магазинах и даже на рынках. </a:t>
            </a:r>
          </a:p>
          <a:p>
            <a:r>
              <a:rPr lang="ru-RU" sz="1200" kern="1200" dirty="0" smtClean="0">
                <a:solidFill>
                  <a:schemeClr val="tx1"/>
                </a:solidFill>
                <a:latin typeface="+mn-lt"/>
                <a:ea typeface="+mn-ea"/>
                <a:cs typeface="+mn-cs"/>
              </a:rPr>
              <a:t>При этом цены на товары нужно привести к стандартной единице измерения: согласитесь, что неправильно сравнивать стоимость батона весом 300 г. и 500 г. Обычно цена хлеба разной фасовки пересчитывается на 1 кг, молока – на 1 литр, цены на лекарства – в расчете на 10 таблеток и т.д.</a:t>
            </a:r>
          </a:p>
          <a:p>
            <a:r>
              <a:rPr lang="ru-RU" sz="1200" kern="1200" dirty="0" smtClean="0">
                <a:solidFill>
                  <a:schemeClr val="tx1"/>
                </a:solidFill>
                <a:latin typeface="+mn-lt"/>
                <a:ea typeface="+mn-ea"/>
                <a:cs typeface="+mn-cs"/>
              </a:rPr>
              <a:t>Расчет индекса потребительских цен и инфляции – очень большой и кропотливый труд! Эту работу выполняет государственная служба по сбору разной количественной информации, касающейся жизни нашего общества, – Национальный статистический комитет, он же </a:t>
            </a:r>
            <a:r>
              <a:rPr lang="ru-RU" sz="1200" kern="1200" dirty="0" err="1" smtClean="0">
                <a:solidFill>
                  <a:schemeClr val="tx1"/>
                </a:solidFill>
                <a:latin typeface="+mn-lt"/>
                <a:ea typeface="+mn-ea"/>
                <a:cs typeface="+mn-cs"/>
              </a:rPr>
              <a:t>Белстат</a:t>
            </a:r>
            <a:r>
              <a:rPr lang="ru-RU"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Зачем вообще нужны данные по инфляции и индексу потребительских цен? Как они используются государственными органами и предприятиями?</a:t>
            </a:r>
          </a:p>
          <a:p>
            <a:r>
              <a:rPr lang="ru-RU" sz="1200" kern="1200" dirty="0" smtClean="0">
                <a:solidFill>
                  <a:schemeClr val="tx1"/>
                </a:solidFill>
                <a:latin typeface="+mn-lt"/>
                <a:ea typeface="+mn-ea"/>
                <a:cs typeface="+mn-cs"/>
              </a:rPr>
              <a:t>Все организации в своей деятельности ориентируются на показатели инфляции. Производители и продавцы товаров и услуг – когда устанавливают цены. Банки – когда определяют ставки по кредитам и депозитам, работодатели – когда принимают решение об индексации зарплат, государство – когда индексирует тарифы на коммунальные услуги, повышает пенсии и социальные пособия.</a:t>
            </a:r>
          </a:p>
          <a:p>
            <a:r>
              <a:rPr lang="ru-RU" sz="1200" kern="1200" dirty="0" smtClean="0">
                <a:solidFill>
                  <a:schemeClr val="tx1"/>
                </a:solidFill>
                <a:latin typeface="+mn-lt"/>
                <a:ea typeface="+mn-ea"/>
                <a:cs typeface="+mn-cs"/>
              </a:rPr>
              <a:t>Инфляция – это важный ориентир как для населения, так и для бизнеса. Официальные данные по инфляции помогают предприятиям и населению правильно ориентироваться в динамике цен и выработать правильную стратегию поведения. Именно поэтому Национальный банк Республики Беларусь, как и большинство центральных банков мира, устанавливает количественное значение показателя уровня инфляции, то есть заранее информирует общественность, какой уровень инфляции считает оптимальным для страны на ближайшее время, и будет стремиться обеспечить соблюдение роста цен в пределах этой цифры.</a:t>
            </a:r>
          </a:p>
          <a:p>
            <a:r>
              <a:rPr lang="ru-RU" sz="1200" b="0" kern="1200" dirty="0" smtClean="0">
                <a:solidFill>
                  <a:schemeClr val="tx1"/>
                </a:solidFill>
                <a:latin typeface="+mn-lt"/>
                <a:ea typeface="+mn-ea"/>
                <a:cs typeface="+mn-cs"/>
              </a:rPr>
              <a:t>Индекс потребительских цен – это серьезный показатель, который отражает состояние экономики. А ты слышал что-нибудь про шуточные экономические показатели, такие как индекс </a:t>
            </a:r>
            <a:r>
              <a:rPr lang="ru-RU" sz="1200" b="0" kern="1200" dirty="0" err="1" smtClean="0">
                <a:solidFill>
                  <a:schemeClr val="tx1"/>
                </a:solidFill>
                <a:latin typeface="+mn-lt"/>
                <a:ea typeface="+mn-ea"/>
                <a:cs typeface="+mn-cs"/>
              </a:rPr>
              <a:t>бигмака</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индекс</a:t>
            </a:r>
            <a:r>
              <a:rPr lang="ru-RU" sz="1200" b="0" kern="1200" dirty="0" smtClean="0">
                <a:solidFill>
                  <a:schemeClr val="tx1"/>
                </a:solidFill>
                <a:latin typeface="+mn-lt"/>
                <a:ea typeface="+mn-ea"/>
                <a:cs typeface="+mn-cs"/>
              </a:rPr>
              <a:t> оливье или индекс кофе </a:t>
            </a:r>
            <a:r>
              <a:rPr lang="ru-RU" sz="1200" b="0" kern="1200" dirty="0" err="1" smtClean="0">
                <a:solidFill>
                  <a:schemeClr val="tx1"/>
                </a:solidFill>
                <a:latin typeface="+mn-lt"/>
                <a:ea typeface="+mn-ea"/>
                <a:cs typeface="+mn-cs"/>
              </a:rPr>
              <a:t>латте</a:t>
            </a:r>
            <a:r>
              <a:rPr lang="ru-RU" sz="1200" b="0" kern="1200" dirty="0" smtClean="0">
                <a:solidFill>
                  <a:schemeClr val="tx1"/>
                </a:solidFill>
                <a:latin typeface="+mn-lt"/>
                <a:ea typeface="+mn-ea"/>
                <a:cs typeface="+mn-cs"/>
              </a:rPr>
              <a:t>? Делать выводы об экономике страны с помощью таких вещей, конечно, несерьезно, но очень забавно.</a:t>
            </a:r>
            <a:endParaRPr lang="ru-RU" sz="1200" b="1"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r>
              <a:rPr lang="ru-RU" sz="1200" b="1" kern="1200" dirty="0" smtClean="0">
                <a:solidFill>
                  <a:schemeClr val="tx1"/>
                </a:solidFill>
                <a:latin typeface="+mn-lt"/>
                <a:ea typeface="+mn-ea"/>
                <a:cs typeface="+mn-cs"/>
              </a:rPr>
              <a:t>Слайд 9. Инфляция: официальная и личная</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Как известно, по официальным данным инфляция в нашей стране небольшая и устойчиво снижается. Но иногда ты готов биться об заклад, что цены на товары, которые ты покупаешь, растут. Почему так происходит? Постараемся разобраться! </a:t>
            </a:r>
          </a:p>
          <a:p>
            <a:r>
              <a:rPr lang="ru-RU" sz="1200" kern="1200" dirty="0" smtClean="0">
                <a:solidFill>
                  <a:schemeClr val="tx1"/>
                </a:solidFill>
                <a:latin typeface="+mn-lt"/>
                <a:ea typeface="+mn-ea"/>
                <a:cs typeface="+mn-cs"/>
              </a:rPr>
              <a:t>Если </a:t>
            </a:r>
            <a:r>
              <a:rPr lang="ru-RU" sz="1200" i="1" kern="1200" dirty="0" smtClean="0">
                <a:solidFill>
                  <a:schemeClr val="tx1"/>
                </a:solidFill>
                <a:latin typeface="+mn-lt"/>
                <a:ea typeface="+mn-ea"/>
                <a:cs typeface="+mn-cs"/>
              </a:rPr>
              <a:t>официальная инфляция</a:t>
            </a:r>
            <a:r>
              <a:rPr lang="ru-RU" sz="1200" kern="1200" dirty="0" smtClean="0">
                <a:solidFill>
                  <a:schemeClr val="tx1"/>
                </a:solidFill>
                <a:latin typeface="+mn-lt"/>
                <a:ea typeface="+mn-ea"/>
                <a:cs typeface="+mn-cs"/>
              </a:rPr>
              <a:t> учитывает изменение стоимости определенного фиксированного набора товаров и услуг в среднем по республике, то </a:t>
            </a:r>
            <a:r>
              <a:rPr lang="ru-RU" sz="1200" i="1" kern="1200" dirty="0" smtClean="0">
                <a:solidFill>
                  <a:schemeClr val="tx1"/>
                </a:solidFill>
                <a:latin typeface="+mn-lt"/>
                <a:ea typeface="+mn-ea"/>
                <a:cs typeface="+mn-cs"/>
              </a:rPr>
              <a:t>персональная инфляция</a:t>
            </a:r>
            <a:r>
              <a:rPr lang="ru-RU" sz="1200" kern="1200" dirty="0" smtClean="0">
                <a:solidFill>
                  <a:schemeClr val="tx1"/>
                </a:solidFill>
                <a:latin typeface="+mn-lt"/>
                <a:ea typeface="+mn-ea"/>
                <a:cs typeface="+mn-cs"/>
              </a:rPr>
              <a:t> – это показатель, рассчитанный для отдельной семьи. Эти цифры обычно не совпадают, что объясняется несколькими </a:t>
            </a:r>
            <a:r>
              <a:rPr lang="ru-RU" sz="1200" b="1" kern="1200" dirty="0" smtClean="0">
                <a:solidFill>
                  <a:schemeClr val="tx1"/>
                </a:solidFill>
                <a:latin typeface="+mn-lt"/>
                <a:ea typeface="+mn-ea"/>
                <a:cs typeface="+mn-cs"/>
              </a:rPr>
              <a:t>причинами</a:t>
            </a:r>
            <a:r>
              <a:rPr lang="ru-RU"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инфляция может быть разной </a:t>
            </a:r>
            <a:r>
              <a:rPr lang="ru-RU" sz="1200" i="1" kern="1200" dirty="0" smtClean="0">
                <a:solidFill>
                  <a:schemeClr val="tx1"/>
                </a:solidFill>
                <a:latin typeface="+mn-lt"/>
                <a:ea typeface="+mn-ea"/>
                <a:cs typeface="+mn-cs"/>
              </a:rPr>
              <a:t>в разных регионах страны</a:t>
            </a:r>
            <a:r>
              <a:rPr lang="ru-RU" sz="120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цены на основные продукты и товары в курортном районе обычно выше, а в сельскохозяйственном регионе цены на продукты питания будут несколько ниже за счет высокой конкуренции между фермерами-производителями;</a:t>
            </a:r>
          </a:p>
          <a:p>
            <a:r>
              <a:rPr lang="ru-RU" sz="1200" kern="1200" dirty="0" smtClean="0">
                <a:solidFill>
                  <a:schemeClr val="tx1"/>
                </a:solidFill>
                <a:latin typeface="+mn-lt"/>
                <a:ea typeface="+mn-ea"/>
                <a:cs typeface="+mn-cs"/>
              </a:rPr>
              <a:t>потребительская </a:t>
            </a:r>
            <a:r>
              <a:rPr lang="ru-RU" sz="1200" i="1" kern="1200" dirty="0" smtClean="0">
                <a:solidFill>
                  <a:schemeClr val="tx1"/>
                </a:solidFill>
                <a:latin typeface="+mn-lt"/>
                <a:ea typeface="+mn-ea"/>
                <a:cs typeface="+mn-cs"/>
              </a:rPr>
              <a:t>корзина вашей семьи отличается</a:t>
            </a:r>
            <a:r>
              <a:rPr lang="ru-RU" sz="1200" kern="1200" dirty="0" smtClean="0">
                <a:solidFill>
                  <a:schemeClr val="tx1"/>
                </a:solidFill>
                <a:latin typeface="+mn-lt"/>
                <a:ea typeface="+mn-ea"/>
                <a:cs typeface="+mn-cs"/>
              </a:rPr>
              <a:t> от среднестатистической, то есть ваш личный набор продуктов, вещей и услуг отличается от стандартного. Например, вегетарианцы покупают больше овощей, фруктов и круп, но им не нужно мясо. В других семьях приобретение бытовой техники и электронных </a:t>
            </a:r>
            <a:r>
              <a:rPr lang="ru-RU" sz="1200" kern="1200" dirty="0" err="1" smtClean="0">
                <a:solidFill>
                  <a:schemeClr val="tx1"/>
                </a:solidFill>
                <a:latin typeface="+mn-lt"/>
                <a:ea typeface="+mn-ea"/>
                <a:cs typeface="+mn-cs"/>
              </a:rPr>
              <a:t>гаджетов</a:t>
            </a:r>
            <a:r>
              <a:rPr lang="ru-RU" sz="1200" kern="1200" dirty="0" smtClean="0">
                <a:solidFill>
                  <a:schemeClr val="tx1"/>
                </a:solidFill>
                <a:latin typeface="+mn-lt"/>
                <a:ea typeface="+mn-ea"/>
                <a:cs typeface="+mn-cs"/>
              </a:rPr>
              <a:t> может быть очень существенной статьей расходов, а третьи тратят значительные суммы на развлечения, обучение, отдых; </a:t>
            </a:r>
          </a:p>
          <a:p>
            <a:r>
              <a:rPr lang="ru-RU" sz="1200" i="1" kern="1200" dirty="0" smtClean="0">
                <a:solidFill>
                  <a:schemeClr val="tx1"/>
                </a:solidFill>
                <a:latin typeface="+mn-lt"/>
                <a:ea typeface="+mn-ea"/>
                <a:cs typeface="+mn-cs"/>
              </a:rPr>
              <a:t>расходы конкретной семьи индивидуальны</a:t>
            </a:r>
            <a:r>
              <a:rPr lang="ru-RU" sz="1200" kern="1200" dirty="0" smtClean="0">
                <a:solidFill>
                  <a:schemeClr val="tx1"/>
                </a:solidFill>
                <a:latin typeface="+mn-lt"/>
                <a:ea typeface="+mn-ea"/>
                <a:cs typeface="+mn-cs"/>
              </a:rPr>
              <a:t> и зависят от личных предпочтений, уровня дохода, наличия в семье детей, пожилых людей и др. Кроме того, человек не обязательно приобретает все из более 450 товаров и услуг, по которым рассчитывается официальный индекс потребительских цен – он, например, может не иметь автомобиль, не пользоваться платными медицинскими услугами, не летать самолетами и т.п. В среднестатистической потребительской корзине не могут быть в полной мере учтены эти факторы;</a:t>
            </a:r>
          </a:p>
          <a:p>
            <a:r>
              <a:rPr lang="ru-RU" sz="1200" kern="1200" dirty="0" smtClean="0">
                <a:solidFill>
                  <a:schemeClr val="tx1"/>
                </a:solidFill>
                <a:latin typeface="+mn-lt"/>
                <a:ea typeface="+mn-ea"/>
                <a:cs typeface="+mn-cs"/>
              </a:rPr>
              <a:t>причина кроется </a:t>
            </a:r>
            <a:r>
              <a:rPr lang="ru-RU" sz="1200" i="1" kern="1200" dirty="0" smtClean="0">
                <a:solidFill>
                  <a:schemeClr val="tx1"/>
                </a:solidFill>
                <a:latin typeface="+mn-lt"/>
                <a:ea typeface="+mn-ea"/>
                <a:cs typeface="+mn-cs"/>
              </a:rPr>
              <a:t>в восприятии и ощущениях</a:t>
            </a:r>
            <a:r>
              <a:rPr lang="ru-RU" sz="1200" kern="1200" dirty="0" smtClean="0">
                <a:solidFill>
                  <a:schemeClr val="tx1"/>
                </a:solidFill>
                <a:latin typeface="+mn-lt"/>
                <a:ea typeface="+mn-ea"/>
                <a:cs typeface="+mn-cs"/>
              </a:rPr>
              <a:t>. Личная инфляция – это зачастую не столько точный расчет, а скорее наши ощущения и то, как мы воспринимаем цены. Когда растет цена на то, что мы привыкли покупать, это, конечно же, очень врезается нам в память. И даже если стоимость этого товара сама по себе незначительна и его доля в нашей корзине очень мала, мы все равно воспринимаем это как резкий рост цен на все.</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r>
              <a:rPr lang="ru-RU" sz="1200" b="1" kern="1200" dirty="0" smtClean="0">
                <a:solidFill>
                  <a:schemeClr val="tx1"/>
                </a:solidFill>
                <a:latin typeface="+mn-lt"/>
                <a:ea typeface="+mn-ea"/>
                <a:cs typeface="+mn-cs"/>
              </a:rPr>
              <a:t>Слайд 10. Рассчитать личный индекс цен</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Произвести расчет своего личного индекса</a:t>
            </a:r>
            <a:r>
              <a:rPr lang="ru-RU" sz="1200" kern="1200" dirty="0" smtClean="0">
                <a:solidFill>
                  <a:schemeClr val="tx1"/>
                </a:solidFill>
                <a:latin typeface="+mn-lt"/>
                <a:ea typeface="+mn-ea"/>
                <a:cs typeface="+mn-cs"/>
              </a:rPr>
              <a:t> потребительских цен и инфляции, в принципе, не так уж и трудно. Потребуется лишь немного терпения. Каждый человек может посчитать, как за определенный промежуток времени изменились цены на товары, которые он покупает. Для этого составляем список товаров и услуг, которые мы приобретаем из года в год, напротив каждого наименования записываем цену. То же самое делаем в новом году. Сравниваем, на сколько процентов изменилась стоимость нашей потребительской корзины. Если ты ведешь учет доходов и расходов, то получение этих данных не составит труда. Сделав несложные вычисления, ты можешь посмотреть, насколько больше ты тратишь на те же товары в этом году и узнать свою личную инфляцию. Эта цифра может быть </a:t>
            </a:r>
            <a:r>
              <a:rPr lang="ru-RU" sz="1200" b="1" kern="1200" dirty="0" smtClean="0">
                <a:solidFill>
                  <a:schemeClr val="tx1"/>
                </a:solidFill>
                <a:latin typeface="+mn-lt"/>
                <a:ea typeface="+mn-ea"/>
                <a:cs typeface="+mn-cs"/>
              </a:rPr>
              <a:t>полезна тебе при личном финансовом планировании</a:t>
            </a:r>
            <a:r>
              <a:rPr lang="ru-RU" sz="1200" kern="1200" dirty="0" smtClean="0">
                <a:solidFill>
                  <a:schemeClr val="tx1"/>
                </a:solidFill>
                <a:latin typeface="+mn-lt"/>
                <a:ea typeface="+mn-ea"/>
                <a:cs typeface="+mn-cs"/>
              </a:rPr>
              <a:t>. Теперь ты знаешь, что для того, чтобы сберечь твои сбережения от инфляции, тебе нужно их размещать в депозит со ставкой, которая будет выше именно твоей личной рассчитанной инфляции.</a:t>
            </a:r>
          </a:p>
          <a:p>
            <a:r>
              <a:rPr lang="ru-RU" sz="1200" kern="1200" dirty="0" smtClean="0">
                <a:solidFill>
                  <a:schemeClr val="tx1"/>
                </a:solidFill>
                <a:latin typeface="+mn-lt"/>
                <a:ea typeface="+mn-ea"/>
                <a:cs typeface="+mn-cs"/>
              </a:rPr>
              <a:t>Об инфляции в целом нельзя судить по изменению цен на один товар, но для себя ты можешь подсчитать индексы роста цен отдельно по разным категориям своих расходов, чтобы увидеть, на что уходит больше всего денег, и постараться в дальнейшем тратить более разумно.</a:t>
            </a:r>
          </a:p>
          <a:p>
            <a:r>
              <a:rPr lang="ru-RU" sz="1200" kern="1200" dirty="0" smtClean="0">
                <a:solidFill>
                  <a:schemeClr val="tx1"/>
                </a:solidFill>
                <a:latin typeface="+mn-lt"/>
                <a:ea typeface="+mn-ea"/>
                <a:cs typeface="+mn-cs"/>
              </a:rPr>
              <a:t>Теперь сравним личную инфляцию с официальной. Она отличается? Если личная инфляция оказалась, к примеру, выше официальной, это означает, что у кого-то другого личная инфляция окажется ниже. Если ты скрупулезно проделаешь такие расчеты по оценке личной инфляции за несколько лет, то увидишь, что взаимосвязь с официальной инфляцией есть: если официальная инфляция снижается, то и в вашей личной корзине рост цен замедляется, и наоборот.</a:t>
            </a:r>
          </a:p>
          <a:p>
            <a:r>
              <a:rPr lang="ru-RU" sz="1200" kern="1200" dirty="0" smtClean="0">
                <a:solidFill>
                  <a:schemeClr val="tx1"/>
                </a:solidFill>
                <a:latin typeface="+mn-lt"/>
                <a:ea typeface="+mn-ea"/>
                <a:cs typeface="+mn-cs"/>
              </a:rPr>
              <a:t>А как с пользой для себя </a:t>
            </a:r>
            <a:r>
              <a:rPr lang="ru-RU" sz="1200" b="1" kern="1200" dirty="0" smtClean="0">
                <a:solidFill>
                  <a:schemeClr val="tx1"/>
                </a:solidFill>
                <a:latin typeface="+mn-lt"/>
                <a:ea typeface="+mn-ea"/>
                <a:cs typeface="+mn-cs"/>
              </a:rPr>
              <a:t>использовать официальные данные</a:t>
            </a:r>
            <a:r>
              <a:rPr lang="ru-RU" sz="1200" kern="1200" dirty="0" smtClean="0">
                <a:solidFill>
                  <a:schemeClr val="tx1"/>
                </a:solidFill>
                <a:latin typeface="+mn-lt"/>
                <a:ea typeface="+mn-ea"/>
                <a:cs typeface="+mn-cs"/>
              </a:rPr>
              <a:t> по уровню инфляции? Например, ты планируешь взять кредит. Если инфляция снижается, то, возможно, тебе стоит немного подождать, пока понизятся и кредитные ставки. Что касается банковских депозитов, при стабильно низкой инфляции не стоит ожидать внезапного роста процентов по вкладам, но и хранить деньги под подушкой неразумно. Проценты по банковскому депозиту помогут вам «обыграть» инфляцию и «отбить» потери из-за роста цен на товары и услуги.</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11. Заключение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Сегодня мы поговорили о базовых вещах, которые должен знать и разумно использовать каждый финансово грамотный человек. Пусть у тебя все получится. Спасибо за внимание! </a:t>
            </a:r>
          </a:p>
          <a:p>
            <a:r>
              <a:rPr lang="ru-RU" sz="1200" kern="120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7C00E0A9-9D13-425F-9D68-5EA2336340A1}"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smtClean="0"/>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3/14/2019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3/14/2019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extLst mod="1">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extLst mod="1">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smtClean="0"/>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pPr/>
              <a:t>3/14/2019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pPr/>
              <a:t>‹#›</a:t>
            </a:fld>
            <a:endParaRPr lang="en-US" dirty="0"/>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p:wipe dir="r"/>
  </p:transition>
  <p:extLst mod="1">
    <p:ext uri="{DCECCB84-F9BA-43D5-87BE-67443E8EF086}">
      <p15:sldGuideLst xmlns=""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pPr/>
              <a:t>3/14/2019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pPr/>
              <a:t>‹#›</a:t>
            </a:fld>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pPr/>
              <a:t>3/14/2019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pPr/>
              <a:t>‹#›</a:t>
            </a:fld>
            <a:endParaRPr lang="en-US" dirty="0"/>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3/14/2019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microsoft.com/office/2007/relationships/hdphoto" Target="../media/hdphoto1.wdp"/><Relationship Id="rId3" Type="http://schemas.openxmlformats.org/officeDocument/2006/relationships/image" Target="../media/image5.png"/><Relationship Id="rId21" Type="http://schemas.openxmlformats.org/officeDocument/2006/relationships/image" Target="../media/image21.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19.png"/><Relationship Id="rId4" Type="http://schemas.openxmlformats.org/officeDocument/2006/relationships/image" Target="../media/image1.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8.wdp"/><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1.png"/><Relationship Id="rId4" Type="http://schemas.openxmlformats.org/officeDocument/2006/relationships/image" Target="../media/image26.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4.png"/><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40.png"/><Relationship Id="rId1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1.png"/><Relationship Id="rId15" Type="http://schemas.openxmlformats.org/officeDocument/2006/relationships/image" Target="../media/image43.png"/><Relationship Id="rId10" Type="http://schemas.openxmlformats.org/officeDocument/2006/relationships/image" Target="../media/image38.png"/><Relationship Id="rId19" Type="http://schemas.microsoft.com/office/2007/relationships/hdphoto" Target="../media/hdphoto11.wdp"/><Relationship Id="rId4" Type="http://schemas.openxmlformats.org/officeDocument/2006/relationships/image" Target="../media/image33.png"/><Relationship Id="rId9" Type="http://schemas.openxmlformats.org/officeDocument/2006/relationships/image" Target="../media/image37.png"/><Relationship Id="rId14"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3.wdp"/><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13" Type="http://schemas.openxmlformats.org/officeDocument/2006/relationships/image" Target="../media/image51.png"/><Relationship Id="rId3" Type="http://schemas.openxmlformats.org/officeDocument/2006/relationships/image" Target="../media/image1.png"/><Relationship Id="rId12" Type="http://schemas.openxmlformats.org/officeDocument/2006/relationships/image" Target="../media/image24.png"/><Relationship Id="rId2" Type="http://schemas.openxmlformats.org/officeDocument/2006/relationships/notesSlide" Target="../notesSlides/notesSlide7.xml"/><Relationship Id="rId16" Type="http://schemas.microsoft.com/office/2007/relationships/hdphoto" Target="../media/hdphoto15.wdp"/><Relationship Id="rId1"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image" Target="../media/image50.png"/><Relationship Id="rId15" Type="http://schemas.openxmlformats.org/officeDocument/2006/relationships/image" Target="../media/image52.png"/><Relationship Id="rId10" Type="http://schemas.microsoft.com/office/2007/relationships/hdphoto" Target="../media/hdphoto17.wdp"/><Relationship Id="rId4" Type="http://schemas.openxmlformats.org/officeDocument/2006/relationships/image" Target="../media/image49.png"/><Relationship Id="rId1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51.png"/><Relationship Id="rId3" Type="http://schemas.openxmlformats.org/officeDocument/2006/relationships/image" Target="../media/image53.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5" Type="http://schemas.microsoft.com/office/2007/relationships/hdphoto" Target="../media/hdphoto5.wdp"/><Relationship Id="rId10" Type="http://schemas.openxmlformats.org/officeDocument/2006/relationships/image" Target="../media/image59.png"/><Relationship Id="rId4" Type="http://schemas.openxmlformats.org/officeDocument/2006/relationships/image" Target="../media/image1.png"/><Relationship Id="rId9" Type="http://schemas.openxmlformats.org/officeDocument/2006/relationships/image" Target="../media/image58.png"/><Relationship Id="rId14" Type="http://schemas.openxmlformats.org/officeDocument/2006/relationships/image" Target="../media/image62.png"/></Relationships>
</file>

<file path=ppt/slides/_rels/slide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63.png"/><Relationship Id="rId9" Type="http://schemas.openxmlformats.org/officeDocument/2006/relationships/image" Target="../media/image66.png"/></Relationships>
</file>

<file path=ppt/slides/_rels/slide1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74.png"/><Relationship Id="rId3" Type="http://schemas.openxmlformats.org/officeDocument/2006/relationships/image" Target="../media/image1.png"/><Relationship Id="rId7" Type="http://schemas.openxmlformats.org/officeDocument/2006/relationships/image" Target="../media/image57.png"/><Relationship Id="rId12"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2.png"/><Relationship Id="rId5" Type="http://schemas.openxmlformats.org/officeDocument/2006/relationships/image" Target="../media/image68.png"/><Relationship Id="rId10" Type="http://schemas.openxmlformats.org/officeDocument/2006/relationships/image" Target="../media/image71.png"/><Relationship Id="rId4" Type="http://schemas.openxmlformats.org/officeDocument/2006/relationships/image" Target="../media/image67.png"/><Relationship Id="rId9" Type="http://schemas.openxmlformats.org/officeDocument/2006/relationships/image" Target="../media/image70.png"/><Relationship Id="rId14" Type="http://schemas.openxmlformats.org/officeDocument/2006/relationships/image" Target="../media/image75.png"/></Relationships>
</file>

<file path=ppt/slides/_rels/slide11.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image" Target="../media/image1.png"/><Relationship Id="rId7" Type="http://schemas.openxmlformats.org/officeDocument/2006/relationships/image" Target="../media/image7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4" name="Овал 13"/>
          <p:cNvSpPr/>
          <p:nvPr/>
        </p:nvSpPr>
        <p:spPr>
          <a:xfrm>
            <a:off x="10258739" y="6105220"/>
            <a:ext cx="1907177" cy="71434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3" name="Овал 12"/>
          <p:cNvSpPr/>
          <p:nvPr/>
        </p:nvSpPr>
        <p:spPr>
          <a:xfrm>
            <a:off x="9516251" y="6023015"/>
            <a:ext cx="1907177" cy="71434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2" name="Овал 11"/>
          <p:cNvSpPr/>
          <p:nvPr/>
        </p:nvSpPr>
        <p:spPr>
          <a:xfrm>
            <a:off x="158109" y="6047341"/>
            <a:ext cx="1907177" cy="71434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2" name="Заголовок 1"/>
          <p:cNvSpPr>
            <a:spLocks noGrp="1"/>
          </p:cNvSpPr>
          <p:nvPr>
            <p:ph type="ctrTitle"/>
          </p:nvPr>
        </p:nvSpPr>
        <p:spPr>
          <a:xfrm>
            <a:off x="0" y="1689462"/>
            <a:ext cx="12191999" cy="3803913"/>
          </a:xfrm>
        </p:spPr>
        <p:txBody>
          <a:bodyPr/>
          <a:lstStyle/>
          <a:p>
            <a:r>
              <a:rPr lang="ru-RU" sz="4400" dirty="0" smtClean="0">
                <a:solidFill>
                  <a:schemeClr val="accent6">
                    <a:lumMod val="75000"/>
                  </a:schemeClr>
                </a:solidFill>
              </a:rPr>
              <a:t>ДЕНЬГИ, ИНФЛЯЦИЯ,  </a:t>
            </a:r>
            <a:br>
              <a:rPr lang="ru-RU" sz="4400" dirty="0" smtClean="0">
                <a:solidFill>
                  <a:schemeClr val="accent6">
                    <a:lumMod val="75000"/>
                  </a:schemeClr>
                </a:solidFill>
              </a:rPr>
            </a:br>
            <a:r>
              <a:rPr lang="ru-RU" sz="4400" dirty="0" smtClean="0">
                <a:solidFill>
                  <a:schemeClr val="accent6">
                    <a:lumMod val="75000"/>
                  </a:schemeClr>
                </a:solidFill>
              </a:rPr>
              <a:t>ЦЕНОВАЯ СТАБИЛЬНОСТЬ  </a:t>
            </a:r>
            <a:endParaRPr lang="ru-RU" sz="4400" dirty="0">
              <a:solidFill>
                <a:schemeClr val="accent6">
                  <a:lumMod val="75000"/>
                </a:schemeClr>
              </a:solidFill>
            </a:endParaRPr>
          </a:p>
        </p:txBody>
      </p:sp>
      <p:sp>
        <p:nvSpPr>
          <p:cNvPr id="6" name="TextBox 5"/>
          <p:cNvSpPr txBox="1"/>
          <p:nvPr/>
        </p:nvSpPr>
        <p:spPr>
          <a:xfrm>
            <a:off x="-1" y="5942420"/>
            <a:ext cx="12191999" cy="738664"/>
          </a:xfrm>
          <a:prstGeom prst="rect">
            <a:avLst/>
          </a:prstGeom>
          <a:noFill/>
        </p:spPr>
        <p:txBody>
          <a:bodyPr wrap="square" rtlCol="0">
            <a:spAutoFit/>
          </a:bodyPr>
          <a:lstStyle/>
          <a:p>
            <a:pPr algn="ctr"/>
            <a:r>
              <a:rPr lang="en-US" sz="2400" dirty="0" smtClean="0"/>
              <a:t>Global Money Week</a:t>
            </a:r>
            <a:r>
              <a:rPr lang="ru-RU" sz="2400" dirty="0" smtClean="0"/>
              <a:t> </a:t>
            </a:r>
          </a:p>
          <a:p>
            <a:pPr algn="ctr"/>
            <a:r>
              <a:rPr lang="en-US" dirty="0" smtClean="0"/>
              <a:t>25 – 31 </a:t>
            </a:r>
            <a:r>
              <a:rPr lang="ru-RU" dirty="0" smtClean="0"/>
              <a:t>марта </a:t>
            </a:r>
            <a:r>
              <a:rPr lang="en-US" dirty="0" smtClean="0"/>
              <a:t>2019</a:t>
            </a:r>
          </a:p>
        </p:txBody>
      </p:sp>
      <p:pic>
        <p:nvPicPr>
          <p:cNvPr id="4" name="Рисунок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58507" y="935149"/>
            <a:ext cx="1874983" cy="1213662"/>
          </a:xfrm>
          <a:prstGeom prst="rect">
            <a:avLst/>
          </a:prstGeom>
        </p:spPr>
      </p:pic>
      <p:pic>
        <p:nvPicPr>
          <p:cNvPr id="8" name="Рисунок 7"/>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9727353" y="990599"/>
            <a:ext cx="1484975" cy="5573583"/>
          </a:xfrm>
          <a:prstGeom prst="rect">
            <a:avLst/>
          </a:prstGeom>
        </p:spPr>
      </p:pic>
      <p:pic>
        <p:nvPicPr>
          <p:cNvPr id="9" name="Рисунок 8"/>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10580329" y="1516284"/>
            <a:ext cx="1393740" cy="5164800"/>
          </a:xfrm>
          <a:prstGeom prst="rect">
            <a:avLst/>
          </a:prstGeom>
        </p:spPr>
      </p:pic>
      <p:pic>
        <p:nvPicPr>
          <p:cNvPr id="5" name="Рисунок 4"/>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224071" y="873697"/>
            <a:ext cx="2329408" cy="5690485"/>
          </a:xfrm>
          <a:prstGeom prst="rect">
            <a:avLst/>
          </a:prstGeom>
        </p:spPr>
      </p:pic>
      <p:sp>
        <p:nvSpPr>
          <p:cNvPr id="3" name="Прямоугольник 2"/>
          <p:cNvSpPr/>
          <p:nvPr/>
        </p:nvSpPr>
        <p:spPr>
          <a:xfrm rot="566948">
            <a:off x="11148198" y="3005195"/>
            <a:ext cx="678391" cy="307777"/>
          </a:xfrm>
          <a:prstGeom prst="rect">
            <a:avLst/>
          </a:prstGeom>
        </p:spPr>
        <p:txBody>
          <a:bodyPr wrap="none">
            <a:spAutoFit/>
          </a:bodyPr>
          <a:lstStyle/>
          <a:p>
            <a:r>
              <a:rPr lang="ru-RU" sz="700" i="1" dirty="0" smtClean="0">
                <a:solidFill>
                  <a:schemeClr val="accent6">
                    <a:lumMod val="75000"/>
                  </a:schemeClr>
                </a:solidFill>
              </a:rPr>
              <a:t> </a:t>
            </a:r>
            <a:r>
              <a:rPr lang="ru-RU" sz="700" dirty="0" smtClean="0">
                <a:solidFill>
                  <a:schemeClr val="accent6">
                    <a:lumMod val="75000"/>
                  </a:schemeClr>
                </a:solidFill>
              </a:rPr>
              <a:t>Финансовая</a:t>
            </a:r>
          </a:p>
          <a:p>
            <a:r>
              <a:rPr lang="ru-RU" sz="700" dirty="0" smtClean="0">
                <a:solidFill>
                  <a:schemeClr val="accent6">
                    <a:lumMod val="75000"/>
                  </a:schemeClr>
                </a:solidFill>
              </a:rPr>
              <a:t>грамотность</a:t>
            </a:r>
            <a:endParaRPr lang="ru-RU" sz="700" dirty="0"/>
          </a:p>
        </p:txBody>
      </p:sp>
      <p:sp>
        <p:nvSpPr>
          <p:cNvPr id="12290" name="AutoShape 2" descr="ÐÐ°ÑÑÐ¸Ð½ÐºÐ¸ Ð¿Ð¾ Ð·Ð°Ð¿ÑÐ¾ÑÑ Ð¿ÑÐ¾ÑÐµÐ½Ñ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2957530148"/>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7" name="Овал 106"/>
          <p:cNvSpPr/>
          <p:nvPr/>
        </p:nvSpPr>
        <p:spPr>
          <a:xfrm>
            <a:off x="2099336" y="4754690"/>
            <a:ext cx="1084333" cy="1100516"/>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6" name="Овал 105"/>
          <p:cNvSpPr/>
          <p:nvPr/>
        </p:nvSpPr>
        <p:spPr>
          <a:xfrm>
            <a:off x="3664525" y="4754692"/>
            <a:ext cx="1084333" cy="1100516"/>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4" name="Овал 103"/>
          <p:cNvSpPr/>
          <p:nvPr/>
        </p:nvSpPr>
        <p:spPr>
          <a:xfrm>
            <a:off x="8743152" y="4618767"/>
            <a:ext cx="1084333" cy="1100516"/>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3" name="Овал 102"/>
          <p:cNvSpPr/>
          <p:nvPr/>
        </p:nvSpPr>
        <p:spPr>
          <a:xfrm>
            <a:off x="7017325" y="4705264"/>
            <a:ext cx="1084333" cy="1100516"/>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Овал 101"/>
          <p:cNvSpPr/>
          <p:nvPr/>
        </p:nvSpPr>
        <p:spPr>
          <a:xfrm>
            <a:off x="5373877" y="4742334"/>
            <a:ext cx="1084333" cy="1100516"/>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кругленный прямоугольник 32"/>
          <p:cNvSpPr/>
          <p:nvPr/>
        </p:nvSpPr>
        <p:spPr>
          <a:xfrm>
            <a:off x="0" y="-157778"/>
            <a:ext cx="12192000" cy="1051583"/>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кругленный прямоугольник 24"/>
          <p:cNvSpPr/>
          <p:nvPr/>
        </p:nvSpPr>
        <p:spPr>
          <a:xfrm>
            <a:off x="2560938" y="5964194"/>
            <a:ext cx="7099300" cy="665891"/>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10059957" y="5924910"/>
            <a:ext cx="1928843" cy="72246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2" name="Овал 11"/>
          <p:cNvSpPr/>
          <p:nvPr/>
        </p:nvSpPr>
        <p:spPr>
          <a:xfrm>
            <a:off x="267677" y="5913235"/>
            <a:ext cx="1926104" cy="721434"/>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pic>
        <p:nvPicPr>
          <p:cNvPr id="7" name="Рисунок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395541" y="1397515"/>
            <a:ext cx="2601752" cy="4964721"/>
          </a:xfrm>
          <a:prstGeom prst="rect">
            <a:avLst/>
          </a:prstGeom>
        </p:spPr>
      </p:pic>
      <p:sp>
        <p:nvSpPr>
          <p:cNvPr id="24" name="TextBox 23"/>
          <p:cNvSpPr txBox="1"/>
          <p:nvPr/>
        </p:nvSpPr>
        <p:spPr>
          <a:xfrm>
            <a:off x="2584965" y="6032495"/>
            <a:ext cx="7188200" cy="646331"/>
          </a:xfrm>
          <a:prstGeom prst="rect">
            <a:avLst/>
          </a:prstGeom>
          <a:noFill/>
        </p:spPr>
        <p:txBody>
          <a:bodyPr wrap="square" rtlCol="0">
            <a:spAutoFit/>
          </a:bodyPr>
          <a:lstStyle/>
          <a:p>
            <a:pPr algn="ctr"/>
            <a:r>
              <a:rPr lang="ru-RU" dirty="0" smtClean="0">
                <a:solidFill>
                  <a:schemeClr val="accent6">
                    <a:lumMod val="75000"/>
                  </a:schemeClr>
                </a:solidFill>
              </a:rPr>
              <a:t>Деньги помогают покупать и продавать вещи, сравнивать цены  и накапливать</a:t>
            </a:r>
            <a:endParaRPr lang="ru-RU" dirty="0">
              <a:solidFill>
                <a:schemeClr val="accent6">
                  <a:lumMod val="75000"/>
                </a:schemeClr>
              </a:solidFill>
            </a:endParaRPr>
          </a:p>
        </p:txBody>
      </p:sp>
      <p:sp>
        <p:nvSpPr>
          <p:cNvPr id="26" name="TextBox 25"/>
          <p:cNvSpPr txBox="1"/>
          <p:nvPr/>
        </p:nvSpPr>
        <p:spPr>
          <a:xfrm>
            <a:off x="0" y="123568"/>
            <a:ext cx="12192000" cy="707886"/>
          </a:xfrm>
          <a:prstGeom prst="rect">
            <a:avLst/>
          </a:prstGeom>
          <a:noFill/>
        </p:spPr>
        <p:txBody>
          <a:bodyPr wrap="square" rtlCol="0">
            <a:spAutoFit/>
          </a:bodyPr>
          <a:lstStyle/>
          <a:p>
            <a:pPr algn="ctr"/>
            <a:r>
              <a:rPr lang="ru-RU" sz="4000" dirty="0" smtClean="0">
                <a:solidFill>
                  <a:schemeClr val="accent6">
                    <a:lumMod val="75000"/>
                  </a:schemeClr>
                </a:solidFill>
                <a:latin typeface="+mj-lt"/>
              </a:rPr>
              <a:t>ЗАЧЕМ  НУЖНЫ Д Е Н Ь Г И</a:t>
            </a:r>
            <a:endParaRPr lang="ru-RU" sz="4000" dirty="0">
              <a:solidFill>
                <a:schemeClr val="accent6">
                  <a:lumMod val="75000"/>
                </a:schemeClr>
              </a:solidFill>
              <a:latin typeface="+mj-lt"/>
            </a:endParaRPr>
          </a:p>
        </p:txBody>
      </p:sp>
      <p:pic>
        <p:nvPicPr>
          <p:cNvPr id="34" name="Рисунок 3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0779991" y="0"/>
            <a:ext cx="1060648" cy="686550"/>
          </a:xfrm>
          <a:prstGeom prst="rect">
            <a:avLst/>
          </a:prstGeom>
        </p:spPr>
      </p:pic>
      <p:sp>
        <p:nvSpPr>
          <p:cNvPr id="1032" name="AutoShape 8" descr="ÐÐ°ÑÑÐ¸Ð½ÐºÐ¸ Ð¿Ð¾ Ð·Ð°Ð¿ÑÐ¾ÑÑ Ð½Ðµ ÑÐ°Ð²Ð½Ð¾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ÐÐ°ÑÑÐ¸Ð½ÐºÐ¸ Ð¿Ð¾ Ð·Ð°Ð¿ÑÐ¾ÑÑ Ð½Ðµ ÑÐ°Ð²Ð½Ð¾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6" name="AutoShape 12" descr="ÐÐ°ÑÑÐ¸Ð½ÐºÐ¸ Ð¿Ð¾ Ð·Ð°Ð¿ÑÐ¾ÑÑ Ð½Ðµ ÑÐ°Ð²Ð½Ð¾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0" name="Овальная выноска 39"/>
          <p:cNvSpPr/>
          <p:nvPr/>
        </p:nvSpPr>
        <p:spPr>
          <a:xfrm flipH="1">
            <a:off x="1763430" y="1202725"/>
            <a:ext cx="1721175" cy="729437"/>
          </a:xfrm>
          <a:prstGeom prst="wedgeEllipseCallout">
            <a:avLst>
              <a:gd name="adj1" fmla="val 42988"/>
              <a:gd name="adj2" fmla="val 628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chemeClr val="accent6">
                    <a:lumMod val="75000"/>
                  </a:schemeClr>
                </a:solidFill>
              </a:rPr>
              <a:t>В старые времена было сложно!</a:t>
            </a:r>
            <a:endParaRPr lang="ru-RU" sz="1300" dirty="0">
              <a:solidFill>
                <a:schemeClr val="accent6">
                  <a:lumMod val="75000"/>
                </a:schemeClr>
              </a:solidFill>
            </a:endParaRPr>
          </a:p>
        </p:txBody>
      </p:sp>
      <p:sp>
        <p:nvSpPr>
          <p:cNvPr id="41" name="Овальная выноска 40"/>
          <p:cNvSpPr/>
          <p:nvPr/>
        </p:nvSpPr>
        <p:spPr>
          <a:xfrm flipH="1">
            <a:off x="8270784" y="930875"/>
            <a:ext cx="2273648" cy="996778"/>
          </a:xfrm>
          <a:prstGeom prst="wedgeEllipseCallout">
            <a:avLst>
              <a:gd name="adj1" fmla="val -41467"/>
              <a:gd name="adj2" fmla="val 638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accent6">
                    <a:lumMod val="75000"/>
                  </a:schemeClr>
                </a:solidFill>
              </a:rPr>
              <a:t>Мир становится все более комфортным, а </a:t>
            </a:r>
          </a:p>
          <a:p>
            <a:pPr algn="ctr"/>
            <a:r>
              <a:rPr lang="ru-RU" sz="1200" dirty="0" smtClean="0">
                <a:solidFill>
                  <a:schemeClr val="accent6">
                    <a:lumMod val="75000"/>
                  </a:schemeClr>
                </a:solidFill>
              </a:rPr>
              <a:t>с ним меняются и деньги</a:t>
            </a:r>
          </a:p>
        </p:txBody>
      </p:sp>
      <p:grpSp>
        <p:nvGrpSpPr>
          <p:cNvPr id="50" name="Группа 49"/>
          <p:cNvGrpSpPr/>
          <p:nvPr/>
        </p:nvGrpSpPr>
        <p:grpSpPr>
          <a:xfrm>
            <a:off x="2249287" y="4712044"/>
            <a:ext cx="7496076" cy="1028488"/>
            <a:chOff x="1604995" y="4038219"/>
            <a:chExt cx="8149270" cy="1259838"/>
          </a:xfrm>
        </p:grpSpPr>
        <p:grpSp>
          <p:nvGrpSpPr>
            <p:cNvPr id="51" name="Группа 67"/>
            <p:cNvGrpSpPr/>
            <p:nvPr/>
          </p:nvGrpSpPr>
          <p:grpSpPr>
            <a:xfrm>
              <a:off x="1604995" y="4038219"/>
              <a:ext cx="8149270" cy="1175407"/>
              <a:chOff x="1588811" y="2605928"/>
              <a:chExt cx="8149270" cy="1175407"/>
            </a:xfrm>
          </p:grpSpPr>
          <p:grpSp>
            <p:nvGrpSpPr>
              <p:cNvPr id="53" name="Группа 61"/>
              <p:cNvGrpSpPr/>
              <p:nvPr/>
            </p:nvGrpSpPr>
            <p:grpSpPr>
              <a:xfrm>
                <a:off x="5218080" y="3070409"/>
                <a:ext cx="750360" cy="635742"/>
                <a:chOff x="5234264" y="3021858"/>
                <a:chExt cx="750360" cy="635742"/>
              </a:xfrm>
            </p:grpSpPr>
            <p:grpSp>
              <p:nvGrpSpPr>
                <p:cNvPr id="80" name="Группа 44"/>
                <p:cNvGrpSpPr/>
                <p:nvPr/>
              </p:nvGrpSpPr>
              <p:grpSpPr>
                <a:xfrm>
                  <a:off x="5234264" y="3021858"/>
                  <a:ext cx="750360" cy="554241"/>
                  <a:chOff x="3176924" y="3178822"/>
                  <a:chExt cx="1081262" cy="773325"/>
                </a:xfrm>
              </p:grpSpPr>
              <p:pic>
                <p:nvPicPr>
                  <p:cNvPr id="81" name="Picture 4" descr="C:\Users\sakovich\Downloads\7624a1cff44ce680476898237b63b02b.png"/>
                  <p:cNvPicPr>
                    <a:picLocks noChangeAspect="1" noChangeArrowheads="1"/>
                  </p:cNvPicPr>
                  <p:nvPr/>
                </p:nvPicPr>
                <p:blipFill>
                  <a:blip r:embed="rId5"/>
                  <a:srcRect/>
                  <a:stretch>
                    <a:fillRect/>
                  </a:stretch>
                </p:blipFill>
                <p:spPr bwMode="auto">
                  <a:xfrm>
                    <a:off x="3176924" y="3178822"/>
                    <a:ext cx="624984" cy="635760"/>
                  </a:xfrm>
                  <a:prstGeom prst="rect">
                    <a:avLst/>
                  </a:prstGeom>
                  <a:noFill/>
                </p:spPr>
              </p:pic>
              <p:pic>
                <p:nvPicPr>
                  <p:cNvPr id="82" name="Picture 4" descr="C:\Users\sakovich\Downloads\7624a1cff44ce680476898237b63b02b.png"/>
                  <p:cNvPicPr>
                    <a:picLocks noChangeAspect="1" noChangeArrowheads="1"/>
                  </p:cNvPicPr>
                  <p:nvPr/>
                </p:nvPicPr>
                <p:blipFill>
                  <a:blip r:embed="rId5"/>
                  <a:srcRect/>
                  <a:stretch>
                    <a:fillRect/>
                  </a:stretch>
                </p:blipFill>
                <p:spPr bwMode="auto">
                  <a:xfrm>
                    <a:off x="3460146" y="3316387"/>
                    <a:ext cx="624984" cy="635760"/>
                  </a:xfrm>
                  <a:prstGeom prst="rect">
                    <a:avLst/>
                  </a:prstGeom>
                  <a:noFill/>
                </p:spPr>
              </p:pic>
              <p:pic>
                <p:nvPicPr>
                  <p:cNvPr id="83" name="Picture 4" descr="C:\Users\sakovich\Downloads\7624a1cff44ce680476898237b63b02b.png"/>
                  <p:cNvPicPr>
                    <a:picLocks noChangeAspect="1" noChangeArrowheads="1"/>
                  </p:cNvPicPr>
                  <p:nvPr/>
                </p:nvPicPr>
                <p:blipFill>
                  <a:blip r:embed="rId5"/>
                  <a:srcRect/>
                  <a:stretch>
                    <a:fillRect/>
                  </a:stretch>
                </p:blipFill>
                <p:spPr bwMode="auto">
                  <a:xfrm>
                    <a:off x="3292379" y="3196460"/>
                    <a:ext cx="624984" cy="635760"/>
                  </a:xfrm>
                  <a:prstGeom prst="rect">
                    <a:avLst/>
                  </a:prstGeom>
                  <a:noFill/>
                </p:spPr>
              </p:pic>
              <p:pic>
                <p:nvPicPr>
                  <p:cNvPr id="84" name="Picture 4" descr="C:\Users\sakovich\Downloads\7624a1cff44ce680476898237b63b02b.png"/>
                  <p:cNvPicPr>
                    <a:picLocks noChangeAspect="1" noChangeArrowheads="1"/>
                  </p:cNvPicPr>
                  <p:nvPr/>
                </p:nvPicPr>
                <p:blipFill>
                  <a:blip r:embed="rId5"/>
                  <a:srcRect/>
                  <a:stretch>
                    <a:fillRect/>
                  </a:stretch>
                </p:blipFill>
                <p:spPr bwMode="auto">
                  <a:xfrm>
                    <a:off x="3633202" y="3276580"/>
                    <a:ext cx="624984" cy="635760"/>
                  </a:xfrm>
                  <a:prstGeom prst="rect">
                    <a:avLst/>
                  </a:prstGeom>
                  <a:noFill/>
                </p:spPr>
              </p:pic>
            </p:grpSp>
            <p:pic>
              <p:nvPicPr>
                <p:cNvPr id="78" name="Picture 4" descr="C:\Users\sakovich\Downloads\7624a1cff44ce680476898237b63b02b.png"/>
                <p:cNvPicPr>
                  <a:picLocks noChangeAspect="1" noChangeArrowheads="1"/>
                </p:cNvPicPr>
                <p:nvPr/>
              </p:nvPicPr>
              <p:blipFill>
                <a:blip r:embed="rId5"/>
                <a:srcRect/>
                <a:stretch>
                  <a:fillRect/>
                </a:stretch>
              </p:blipFill>
              <p:spPr bwMode="auto">
                <a:xfrm>
                  <a:off x="5402233" y="3162639"/>
                  <a:ext cx="486572" cy="494961"/>
                </a:xfrm>
                <a:prstGeom prst="rect">
                  <a:avLst/>
                </a:prstGeom>
                <a:noFill/>
              </p:spPr>
            </p:pic>
          </p:grpSp>
          <p:grpSp>
            <p:nvGrpSpPr>
              <p:cNvPr id="54" name="Группа 56"/>
              <p:cNvGrpSpPr/>
              <p:nvPr/>
            </p:nvGrpSpPr>
            <p:grpSpPr>
              <a:xfrm>
                <a:off x="1588811" y="3016651"/>
                <a:ext cx="832359" cy="764684"/>
                <a:chOff x="784272" y="3220136"/>
                <a:chExt cx="1132884" cy="1067988"/>
              </a:xfrm>
            </p:grpSpPr>
            <p:pic>
              <p:nvPicPr>
                <p:cNvPr id="75" name="Picture 3"/>
                <p:cNvPicPr>
                  <a:picLocks noChangeAspect="1" noChangeArrowheads="1"/>
                </p:cNvPicPr>
                <p:nvPr/>
              </p:nvPicPr>
              <p:blipFill>
                <a:blip r:embed="rId6"/>
                <a:srcRect/>
                <a:stretch>
                  <a:fillRect/>
                </a:stretch>
              </p:blipFill>
              <p:spPr bwMode="auto">
                <a:xfrm>
                  <a:off x="908171" y="3220136"/>
                  <a:ext cx="990456" cy="948801"/>
                </a:xfrm>
                <a:prstGeom prst="rect">
                  <a:avLst/>
                </a:prstGeom>
                <a:noFill/>
                <a:ln w="9525">
                  <a:noFill/>
                  <a:miter lim="800000"/>
                  <a:headEnd/>
                  <a:tailEnd/>
                </a:ln>
                <a:effectLst/>
              </p:spPr>
            </p:pic>
            <p:pic>
              <p:nvPicPr>
                <p:cNvPr id="76" name="Picture 5" descr="C:\Users\sakovich\Pictures\pero016.png"/>
                <p:cNvPicPr>
                  <a:picLocks noChangeAspect="1" noChangeArrowheads="1"/>
                </p:cNvPicPr>
                <p:nvPr/>
              </p:nvPicPr>
              <p:blipFill>
                <a:blip r:embed="rId7"/>
                <a:srcRect/>
                <a:stretch>
                  <a:fillRect/>
                </a:stretch>
              </p:blipFill>
              <p:spPr bwMode="auto">
                <a:xfrm rot="16200000" flipH="1">
                  <a:off x="1140976" y="3511944"/>
                  <a:ext cx="419476" cy="1132884"/>
                </a:xfrm>
                <a:prstGeom prst="rect">
                  <a:avLst/>
                </a:prstGeom>
                <a:noFill/>
              </p:spPr>
            </p:pic>
          </p:grpSp>
          <p:grpSp>
            <p:nvGrpSpPr>
              <p:cNvPr id="71" name="Группа 51"/>
              <p:cNvGrpSpPr/>
              <p:nvPr/>
            </p:nvGrpSpPr>
            <p:grpSpPr>
              <a:xfrm>
                <a:off x="6852376" y="3046811"/>
                <a:ext cx="961448" cy="641170"/>
                <a:chOff x="7247820" y="1724278"/>
                <a:chExt cx="2211823" cy="2211823"/>
              </a:xfrm>
            </p:grpSpPr>
            <p:pic>
              <p:nvPicPr>
                <p:cNvPr id="72" name="Picture 10" descr="C:\Users\sakovich\Pictures\Paper-Money-icon.png"/>
                <p:cNvPicPr>
                  <a:picLocks noChangeAspect="1" noChangeArrowheads="1"/>
                </p:cNvPicPr>
                <p:nvPr/>
              </p:nvPicPr>
              <p:blipFill>
                <a:blip r:embed="rId8"/>
                <a:srcRect/>
                <a:stretch>
                  <a:fillRect/>
                </a:stretch>
              </p:blipFill>
              <p:spPr bwMode="auto">
                <a:xfrm>
                  <a:off x="7247820" y="1724278"/>
                  <a:ext cx="2211823" cy="2211823"/>
                </a:xfrm>
                <a:prstGeom prst="rect">
                  <a:avLst/>
                </a:prstGeom>
                <a:noFill/>
              </p:spPr>
            </p:pic>
            <p:pic>
              <p:nvPicPr>
                <p:cNvPr id="73" name="Picture 9"/>
                <p:cNvPicPr>
                  <a:picLocks noChangeAspect="1" noChangeArrowheads="1"/>
                </p:cNvPicPr>
                <p:nvPr/>
              </p:nvPicPr>
              <p:blipFill>
                <a:blip r:embed="rId9"/>
                <a:srcRect/>
                <a:stretch>
                  <a:fillRect/>
                </a:stretch>
              </p:blipFill>
              <p:spPr bwMode="auto">
                <a:xfrm>
                  <a:off x="7588459" y="2049963"/>
                  <a:ext cx="301275" cy="1170667"/>
                </a:xfrm>
                <a:prstGeom prst="rect">
                  <a:avLst/>
                </a:prstGeom>
                <a:noFill/>
                <a:ln w="9525">
                  <a:noFill/>
                  <a:miter lim="800000"/>
                  <a:headEnd/>
                  <a:tailEnd/>
                </a:ln>
              </p:spPr>
            </p:pic>
          </p:grpSp>
          <p:grpSp>
            <p:nvGrpSpPr>
              <p:cNvPr id="56" name="Группа 60"/>
              <p:cNvGrpSpPr/>
              <p:nvPr/>
            </p:nvGrpSpPr>
            <p:grpSpPr>
              <a:xfrm>
                <a:off x="3461907" y="2924774"/>
                <a:ext cx="744148" cy="815511"/>
                <a:chOff x="3163277" y="3029491"/>
                <a:chExt cx="1017609" cy="1125885"/>
              </a:xfrm>
            </p:grpSpPr>
            <p:grpSp>
              <p:nvGrpSpPr>
                <p:cNvPr id="64" name="Группа 57"/>
                <p:cNvGrpSpPr/>
                <p:nvPr/>
              </p:nvGrpSpPr>
              <p:grpSpPr>
                <a:xfrm>
                  <a:off x="3163277" y="3029491"/>
                  <a:ext cx="865209" cy="962314"/>
                  <a:chOff x="3163277" y="3029491"/>
                  <a:chExt cx="865209" cy="962314"/>
                </a:xfrm>
              </p:grpSpPr>
              <p:pic>
                <p:nvPicPr>
                  <p:cNvPr id="68" name="Picture 7" descr="C:\Users\sakovich\Downloads\b27ef01d2ffd3cafa11004f8f49b3181.png"/>
                  <p:cNvPicPr>
                    <a:picLocks noChangeAspect="1" noChangeArrowheads="1"/>
                  </p:cNvPicPr>
                  <p:nvPr/>
                </p:nvPicPr>
                <p:blipFill>
                  <a:blip r:embed="rId10"/>
                  <a:srcRect/>
                  <a:stretch>
                    <a:fillRect/>
                  </a:stretch>
                </p:blipFill>
                <p:spPr bwMode="auto">
                  <a:xfrm rot="7156445">
                    <a:off x="3170392" y="3022376"/>
                    <a:ext cx="754245" cy="768476"/>
                  </a:xfrm>
                  <a:prstGeom prst="rect">
                    <a:avLst/>
                  </a:prstGeom>
                  <a:noFill/>
                </p:spPr>
              </p:pic>
              <p:pic>
                <p:nvPicPr>
                  <p:cNvPr id="69" name="Picture 7" descr="C:\Users\sakovich\Downloads\b27ef01d2ffd3cafa11004f8f49b3181.png"/>
                  <p:cNvPicPr>
                    <a:picLocks noChangeAspect="1" noChangeArrowheads="1"/>
                  </p:cNvPicPr>
                  <p:nvPr/>
                </p:nvPicPr>
                <p:blipFill>
                  <a:blip r:embed="rId10"/>
                  <a:srcRect/>
                  <a:stretch>
                    <a:fillRect/>
                  </a:stretch>
                </p:blipFill>
                <p:spPr bwMode="auto">
                  <a:xfrm>
                    <a:off x="3274241" y="3223329"/>
                    <a:ext cx="754245" cy="768476"/>
                  </a:xfrm>
                  <a:prstGeom prst="rect">
                    <a:avLst/>
                  </a:prstGeom>
                  <a:noFill/>
                </p:spPr>
              </p:pic>
            </p:grpSp>
            <p:pic>
              <p:nvPicPr>
                <p:cNvPr id="65" name="Picture 7" descr="C:\Users\sakovich\Downloads\b27ef01d2ffd3cafa11004f8f49b3181.png"/>
                <p:cNvPicPr>
                  <a:picLocks noChangeAspect="1" noChangeArrowheads="1"/>
                </p:cNvPicPr>
                <p:nvPr/>
              </p:nvPicPr>
              <p:blipFill>
                <a:blip r:embed="rId10"/>
                <a:srcRect/>
                <a:stretch>
                  <a:fillRect/>
                </a:stretch>
              </p:blipFill>
              <p:spPr bwMode="auto">
                <a:xfrm>
                  <a:off x="3426641" y="3375729"/>
                  <a:ext cx="754245" cy="768476"/>
                </a:xfrm>
                <a:prstGeom prst="rect">
                  <a:avLst/>
                </a:prstGeom>
                <a:noFill/>
              </p:spPr>
            </p:pic>
            <p:pic>
              <p:nvPicPr>
                <p:cNvPr id="66" name="Picture 7" descr="C:\Users\sakovich\Downloads\b27ef01d2ffd3cafa11004f8f49b3181.png"/>
                <p:cNvPicPr>
                  <a:picLocks noChangeAspect="1" noChangeArrowheads="1"/>
                </p:cNvPicPr>
                <p:nvPr/>
              </p:nvPicPr>
              <p:blipFill>
                <a:blip r:embed="rId10"/>
                <a:srcRect/>
                <a:stretch>
                  <a:fillRect/>
                </a:stretch>
              </p:blipFill>
              <p:spPr bwMode="auto">
                <a:xfrm>
                  <a:off x="3426641" y="3386900"/>
                  <a:ext cx="754245" cy="768476"/>
                </a:xfrm>
                <a:prstGeom prst="rect">
                  <a:avLst/>
                </a:prstGeom>
                <a:noFill/>
              </p:spPr>
            </p:pic>
          </p:grpSp>
          <p:sp>
            <p:nvSpPr>
              <p:cNvPr id="57" name="Стрелка вправо 56"/>
              <p:cNvSpPr/>
              <p:nvPr/>
            </p:nvSpPr>
            <p:spPr>
              <a:xfrm>
                <a:off x="2689137" y="3224758"/>
                <a:ext cx="461246" cy="48463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Стрелка вправо 57"/>
              <p:cNvSpPr/>
              <p:nvPr/>
            </p:nvSpPr>
            <p:spPr>
              <a:xfrm>
                <a:off x="4439630" y="3241656"/>
                <a:ext cx="461246" cy="48463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Стрелка вправо 58"/>
              <p:cNvSpPr/>
              <p:nvPr/>
            </p:nvSpPr>
            <p:spPr>
              <a:xfrm>
                <a:off x="6256764" y="3173282"/>
                <a:ext cx="461246" cy="48463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3" name="Picture 13" descr="C:\Users\sakovich\Downloads\bbeaf3bcc7fc6a6bf3cefc3213bf62a7.png"/>
              <p:cNvPicPr>
                <a:picLocks noChangeAspect="1" noChangeArrowheads="1"/>
              </p:cNvPicPr>
              <p:nvPr/>
            </p:nvPicPr>
            <p:blipFill>
              <a:blip r:embed="rId11"/>
              <a:srcRect/>
              <a:stretch>
                <a:fillRect/>
              </a:stretch>
            </p:blipFill>
            <p:spPr bwMode="auto">
              <a:xfrm>
                <a:off x="9009797" y="2605928"/>
                <a:ext cx="728284" cy="1092424"/>
              </a:xfrm>
              <a:prstGeom prst="rect">
                <a:avLst/>
              </a:prstGeom>
              <a:noFill/>
            </p:spPr>
          </p:pic>
          <p:sp>
            <p:nvSpPr>
              <p:cNvPr id="61" name="Стрелка вправо 60"/>
              <p:cNvSpPr/>
              <p:nvPr/>
            </p:nvSpPr>
            <p:spPr>
              <a:xfrm>
                <a:off x="8099760" y="3167935"/>
                <a:ext cx="461245" cy="48463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52" name="Picture 6" descr="C:\Users\sakovich\Downloads\b27ef01d2ffd3cafa11004f8f49b3181.png"/>
            <p:cNvPicPr>
              <a:picLocks noChangeAspect="1" noChangeArrowheads="1"/>
            </p:cNvPicPr>
            <p:nvPr/>
          </p:nvPicPr>
          <p:blipFill>
            <a:blip r:embed="rId10"/>
            <a:srcRect/>
            <a:stretch>
              <a:fillRect/>
            </a:stretch>
          </p:blipFill>
          <p:spPr bwMode="auto">
            <a:xfrm>
              <a:off x="3261879" y="4554315"/>
              <a:ext cx="729969" cy="743742"/>
            </a:xfrm>
            <a:prstGeom prst="rect">
              <a:avLst/>
            </a:prstGeom>
            <a:noFill/>
          </p:spPr>
        </p:pic>
      </p:grpSp>
      <p:grpSp>
        <p:nvGrpSpPr>
          <p:cNvPr id="97" name="Группа 96"/>
          <p:cNvGrpSpPr/>
          <p:nvPr/>
        </p:nvGrpSpPr>
        <p:grpSpPr>
          <a:xfrm>
            <a:off x="153768" y="1375719"/>
            <a:ext cx="1955117" cy="4941237"/>
            <a:chOff x="153768" y="1375719"/>
            <a:chExt cx="1955117" cy="4941237"/>
          </a:xfrm>
        </p:grpSpPr>
        <p:grpSp>
          <p:nvGrpSpPr>
            <p:cNvPr id="85" name="Группа 76"/>
            <p:cNvGrpSpPr/>
            <p:nvPr/>
          </p:nvGrpSpPr>
          <p:grpSpPr>
            <a:xfrm>
              <a:off x="153768" y="1375719"/>
              <a:ext cx="1955117" cy="4941237"/>
              <a:chOff x="236946" y="1402136"/>
              <a:chExt cx="1789562" cy="4505050"/>
            </a:xfrm>
          </p:grpSpPr>
          <p:grpSp>
            <p:nvGrpSpPr>
              <p:cNvPr id="86" name="Группа 77"/>
              <p:cNvGrpSpPr/>
              <p:nvPr/>
            </p:nvGrpSpPr>
            <p:grpSpPr>
              <a:xfrm>
                <a:off x="236946" y="1402136"/>
                <a:ext cx="1789562" cy="4505050"/>
                <a:chOff x="245184" y="1402136"/>
                <a:chExt cx="1789562" cy="4505050"/>
              </a:xfrm>
            </p:grpSpPr>
            <p:pic>
              <p:nvPicPr>
                <p:cNvPr id="98" name="Рисунок 97"/>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flipH="1">
                  <a:off x="671884" y="1402136"/>
                  <a:ext cx="1362862" cy="4505050"/>
                </a:xfrm>
                <a:prstGeom prst="rect">
                  <a:avLst/>
                </a:prstGeom>
              </p:spPr>
            </p:pic>
            <p:pic>
              <p:nvPicPr>
                <p:cNvPr id="99" name="Picture 6"/>
                <p:cNvPicPr>
                  <a:picLocks noChangeAspect="1" noChangeArrowheads="1"/>
                </p:cNvPicPr>
                <p:nvPr/>
              </p:nvPicPr>
              <p:blipFill>
                <a:blip r:embed="rId13"/>
                <a:srcRect/>
                <a:stretch>
                  <a:fillRect/>
                </a:stretch>
              </p:blipFill>
              <p:spPr bwMode="auto">
                <a:xfrm>
                  <a:off x="1507009" y="3822872"/>
                  <a:ext cx="495300" cy="266700"/>
                </a:xfrm>
                <a:prstGeom prst="rect">
                  <a:avLst/>
                </a:prstGeom>
                <a:noFill/>
                <a:ln w="9525">
                  <a:noFill/>
                  <a:miter lim="800000"/>
                  <a:headEnd/>
                  <a:tailEnd/>
                </a:ln>
              </p:spPr>
            </p:pic>
            <p:pic>
              <p:nvPicPr>
                <p:cNvPr id="100" name="Picture 3" descr="C:\Users\sakovich\Downloads\6fb6bc4f49ac4b4932b3b2f1ea3da84a.png"/>
                <p:cNvPicPr>
                  <a:picLocks noChangeAspect="1" noChangeArrowheads="1"/>
                </p:cNvPicPr>
                <p:nvPr/>
              </p:nvPicPr>
              <p:blipFill>
                <a:blip r:embed="rId14"/>
                <a:srcRect/>
                <a:stretch>
                  <a:fillRect/>
                </a:stretch>
              </p:blipFill>
              <p:spPr bwMode="auto">
                <a:xfrm rot="14210826">
                  <a:off x="292237" y="3395575"/>
                  <a:ext cx="1258851" cy="1352958"/>
                </a:xfrm>
                <a:prstGeom prst="rect">
                  <a:avLst/>
                </a:prstGeom>
                <a:noFill/>
              </p:spPr>
            </p:pic>
            <p:pic>
              <p:nvPicPr>
                <p:cNvPr id="101" name="Picture 4"/>
                <p:cNvPicPr>
                  <a:picLocks noChangeAspect="1" noChangeArrowheads="1"/>
                </p:cNvPicPr>
                <p:nvPr/>
              </p:nvPicPr>
              <p:blipFill>
                <a:blip r:embed="rId15"/>
                <a:srcRect/>
                <a:stretch>
                  <a:fillRect/>
                </a:stretch>
              </p:blipFill>
              <p:spPr bwMode="auto">
                <a:xfrm>
                  <a:off x="816245" y="3988401"/>
                  <a:ext cx="199774" cy="133350"/>
                </a:xfrm>
                <a:prstGeom prst="rect">
                  <a:avLst/>
                </a:prstGeom>
                <a:noFill/>
                <a:ln w="9525">
                  <a:noFill/>
                  <a:miter lim="800000"/>
                  <a:headEnd/>
                  <a:tailEnd/>
                </a:ln>
              </p:spPr>
            </p:pic>
          </p:grpSp>
          <p:pic>
            <p:nvPicPr>
              <p:cNvPr id="87" name="Picture 4" descr="C:\Users\sakovich\Downloads\7624a1cff44ce680476898237b63b02b.png"/>
              <p:cNvPicPr>
                <a:picLocks noChangeAspect="1" noChangeArrowheads="1"/>
              </p:cNvPicPr>
              <p:nvPr/>
            </p:nvPicPr>
            <p:blipFill>
              <a:blip r:embed="rId5"/>
              <a:srcRect/>
              <a:stretch>
                <a:fillRect/>
              </a:stretch>
            </p:blipFill>
            <p:spPr bwMode="auto">
              <a:xfrm>
                <a:off x="996598" y="2426044"/>
                <a:ext cx="151868" cy="156518"/>
              </a:xfrm>
              <a:prstGeom prst="rect">
                <a:avLst/>
              </a:prstGeom>
              <a:noFill/>
            </p:spPr>
          </p:pic>
          <p:pic>
            <p:nvPicPr>
              <p:cNvPr id="88" name="Picture 4" descr="C:\Users\sakovich\Downloads\7624a1cff44ce680476898237b63b02b.png"/>
              <p:cNvPicPr>
                <a:picLocks noChangeAspect="1" noChangeArrowheads="1"/>
              </p:cNvPicPr>
              <p:nvPr/>
            </p:nvPicPr>
            <p:blipFill>
              <a:blip r:embed="rId5"/>
              <a:srcRect/>
              <a:stretch>
                <a:fillRect/>
              </a:stretch>
            </p:blipFill>
            <p:spPr bwMode="auto">
              <a:xfrm>
                <a:off x="988364" y="2154194"/>
                <a:ext cx="151868" cy="156518"/>
              </a:xfrm>
              <a:prstGeom prst="rect">
                <a:avLst/>
              </a:prstGeom>
              <a:noFill/>
            </p:spPr>
          </p:pic>
          <p:pic>
            <p:nvPicPr>
              <p:cNvPr id="89" name="Picture 4" descr="C:\Users\sakovich\Downloads\7624a1cff44ce680476898237b63b02b.png"/>
              <p:cNvPicPr>
                <a:picLocks noChangeAspect="1" noChangeArrowheads="1"/>
              </p:cNvPicPr>
              <p:nvPr/>
            </p:nvPicPr>
            <p:blipFill>
              <a:blip r:embed="rId5"/>
              <a:srcRect/>
              <a:stretch>
                <a:fillRect/>
              </a:stretch>
            </p:blipFill>
            <p:spPr bwMode="auto">
              <a:xfrm>
                <a:off x="1017194" y="2660821"/>
                <a:ext cx="151868" cy="156518"/>
              </a:xfrm>
              <a:prstGeom prst="rect">
                <a:avLst/>
              </a:prstGeom>
              <a:noFill/>
            </p:spPr>
          </p:pic>
          <p:pic>
            <p:nvPicPr>
              <p:cNvPr id="90" name="Picture 4" descr="C:\Users\sakovich\Downloads\7624a1cff44ce680476898237b63b02b.png"/>
              <p:cNvPicPr>
                <a:picLocks noChangeAspect="1" noChangeArrowheads="1"/>
              </p:cNvPicPr>
              <p:nvPr/>
            </p:nvPicPr>
            <p:blipFill>
              <a:blip r:embed="rId5"/>
              <a:srcRect/>
              <a:stretch>
                <a:fillRect/>
              </a:stretch>
            </p:blipFill>
            <p:spPr bwMode="auto">
              <a:xfrm>
                <a:off x="1058383" y="2776151"/>
                <a:ext cx="151868" cy="156518"/>
              </a:xfrm>
              <a:prstGeom prst="rect">
                <a:avLst/>
              </a:prstGeom>
              <a:noFill/>
            </p:spPr>
          </p:pic>
          <p:pic>
            <p:nvPicPr>
              <p:cNvPr id="91" name="Picture 4" descr="C:\Users\sakovich\Downloads\7624a1cff44ce680476898237b63b02b.png"/>
              <p:cNvPicPr>
                <a:picLocks noChangeAspect="1" noChangeArrowheads="1"/>
              </p:cNvPicPr>
              <p:nvPr/>
            </p:nvPicPr>
            <p:blipFill>
              <a:blip r:embed="rId5"/>
              <a:srcRect/>
              <a:stretch>
                <a:fillRect/>
              </a:stretch>
            </p:blipFill>
            <p:spPr bwMode="auto">
              <a:xfrm>
                <a:off x="1157238" y="2866767"/>
                <a:ext cx="151868" cy="156518"/>
              </a:xfrm>
              <a:prstGeom prst="rect">
                <a:avLst/>
              </a:prstGeom>
              <a:noFill/>
            </p:spPr>
          </p:pic>
          <p:pic>
            <p:nvPicPr>
              <p:cNvPr id="92" name="Picture 4" descr="C:\Users\sakovich\Downloads\7624a1cff44ce680476898237b63b02b.png"/>
              <p:cNvPicPr>
                <a:picLocks noChangeAspect="1" noChangeArrowheads="1"/>
              </p:cNvPicPr>
              <p:nvPr/>
            </p:nvPicPr>
            <p:blipFill>
              <a:blip r:embed="rId5"/>
              <a:srcRect/>
              <a:stretch>
                <a:fillRect/>
              </a:stretch>
            </p:blipFill>
            <p:spPr bwMode="auto">
              <a:xfrm>
                <a:off x="1289043" y="2883243"/>
                <a:ext cx="151868" cy="156518"/>
              </a:xfrm>
              <a:prstGeom prst="rect">
                <a:avLst/>
              </a:prstGeom>
              <a:noFill/>
            </p:spPr>
          </p:pic>
          <p:pic>
            <p:nvPicPr>
              <p:cNvPr id="93" name="Picture 4" descr="C:\Users\sakovich\Downloads\7624a1cff44ce680476898237b63b02b.png"/>
              <p:cNvPicPr>
                <a:picLocks noChangeAspect="1" noChangeArrowheads="1"/>
              </p:cNvPicPr>
              <p:nvPr/>
            </p:nvPicPr>
            <p:blipFill>
              <a:blip r:embed="rId5"/>
              <a:srcRect/>
              <a:stretch>
                <a:fillRect/>
              </a:stretch>
            </p:blipFill>
            <p:spPr bwMode="auto">
              <a:xfrm>
                <a:off x="1404373" y="2800864"/>
                <a:ext cx="151868" cy="156518"/>
              </a:xfrm>
              <a:prstGeom prst="rect">
                <a:avLst/>
              </a:prstGeom>
              <a:noFill/>
            </p:spPr>
          </p:pic>
          <p:pic>
            <p:nvPicPr>
              <p:cNvPr id="94" name="Picture 4" descr="C:\Users\sakovich\Downloads\7624a1cff44ce680476898237b63b02b.png"/>
              <p:cNvPicPr>
                <a:picLocks noChangeAspect="1" noChangeArrowheads="1"/>
              </p:cNvPicPr>
              <p:nvPr/>
            </p:nvPicPr>
            <p:blipFill>
              <a:blip r:embed="rId5"/>
              <a:srcRect/>
              <a:stretch>
                <a:fillRect/>
              </a:stretch>
            </p:blipFill>
            <p:spPr bwMode="auto">
              <a:xfrm>
                <a:off x="1453799" y="2446637"/>
                <a:ext cx="151868" cy="156518"/>
              </a:xfrm>
              <a:prstGeom prst="rect">
                <a:avLst/>
              </a:prstGeom>
              <a:noFill/>
            </p:spPr>
          </p:pic>
          <p:pic>
            <p:nvPicPr>
              <p:cNvPr id="95" name="Picture 4" descr="C:\Users\sakovich\Downloads\7624a1cff44ce680476898237b63b02b.png"/>
              <p:cNvPicPr>
                <a:picLocks noChangeAspect="1" noChangeArrowheads="1"/>
              </p:cNvPicPr>
              <p:nvPr/>
            </p:nvPicPr>
            <p:blipFill>
              <a:blip r:embed="rId5"/>
              <a:srcRect/>
              <a:stretch>
                <a:fillRect/>
              </a:stretch>
            </p:blipFill>
            <p:spPr bwMode="auto">
              <a:xfrm>
                <a:off x="1470276" y="2578442"/>
                <a:ext cx="151868" cy="156518"/>
              </a:xfrm>
              <a:prstGeom prst="rect">
                <a:avLst/>
              </a:prstGeom>
              <a:noFill/>
            </p:spPr>
          </p:pic>
          <p:pic>
            <p:nvPicPr>
              <p:cNvPr id="96" name="Picture 4" descr="C:\Users\sakovich\Downloads\7624a1cff44ce680476898237b63b02b.png"/>
              <p:cNvPicPr>
                <a:picLocks noChangeAspect="1" noChangeArrowheads="1"/>
              </p:cNvPicPr>
              <p:nvPr/>
            </p:nvPicPr>
            <p:blipFill>
              <a:blip r:embed="rId5"/>
              <a:srcRect/>
              <a:stretch>
                <a:fillRect/>
              </a:stretch>
            </p:blipFill>
            <p:spPr bwMode="auto">
              <a:xfrm>
                <a:off x="1437324" y="2702010"/>
                <a:ext cx="151868" cy="156518"/>
              </a:xfrm>
              <a:prstGeom prst="rect">
                <a:avLst/>
              </a:prstGeom>
              <a:noFill/>
            </p:spPr>
          </p:pic>
        </p:grpSp>
        <p:pic>
          <p:nvPicPr>
            <p:cNvPr id="105" name="Picture 4" descr="C:\Users\sakovich\Downloads\7624a1cff44ce680476898237b63b02b.png"/>
            <p:cNvPicPr>
              <a:picLocks noChangeAspect="1" noChangeArrowheads="1"/>
            </p:cNvPicPr>
            <p:nvPr/>
          </p:nvPicPr>
          <p:blipFill>
            <a:blip r:embed="rId5"/>
            <a:srcRect/>
            <a:stretch>
              <a:fillRect/>
            </a:stretch>
          </p:blipFill>
          <p:spPr bwMode="auto">
            <a:xfrm>
              <a:off x="986250" y="2637741"/>
              <a:ext cx="151868" cy="156518"/>
            </a:xfrm>
            <a:prstGeom prst="rect">
              <a:avLst/>
            </a:prstGeom>
            <a:noFill/>
          </p:spPr>
        </p:pic>
      </p:grpSp>
      <p:sp>
        <p:nvSpPr>
          <p:cNvPr id="108" name="Прямоугольник 107"/>
          <p:cNvSpPr/>
          <p:nvPr/>
        </p:nvSpPr>
        <p:spPr>
          <a:xfrm>
            <a:off x="2677298" y="4423889"/>
            <a:ext cx="6573794" cy="323165"/>
          </a:xfrm>
          <a:prstGeom prst="rect">
            <a:avLst/>
          </a:prstGeom>
        </p:spPr>
        <p:txBody>
          <a:bodyPr wrap="square">
            <a:spAutoFit/>
          </a:bodyPr>
          <a:lstStyle/>
          <a:p>
            <a:pPr algn="ctr"/>
            <a:r>
              <a:rPr lang="ru-RU" sz="1500" dirty="0" smtClean="0">
                <a:solidFill>
                  <a:schemeClr val="accent6">
                    <a:lumMod val="75000"/>
                  </a:schemeClr>
                </a:solidFill>
              </a:rPr>
              <a:t>В разные времена люди использовали в качестве денег разные вещи</a:t>
            </a:r>
          </a:p>
        </p:txBody>
      </p:sp>
      <p:grpSp>
        <p:nvGrpSpPr>
          <p:cNvPr id="110" name="Группа 109"/>
          <p:cNvGrpSpPr/>
          <p:nvPr/>
        </p:nvGrpSpPr>
        <p:grpSpPr>
          <a:xfrm>
            <a:off x="4228243" y="878914"/>
            <a:ext cx="3442466" cy="3355335"/>
            <a:chOff x="4228243" y="878914"/>
            <a:chExt cx="3442466" cy="3355335"/>
          </a:xfrm>
        </p:grpSpPr>
        <p:sp>
          <p:nvSpPr>
            <p:cNvPr id="111" name="Овал 110"/>
            <p:cNvSpPr>
              <a:spLocks noChangeAspect="1"/>
            </p:cNvSpPr>
            <p:nvPr/>
          </p:nvSpPr>
          <p:spPr>
            <a:xfrm>
              <a:off x="4228243" y="878914"/>
              <a:ext cx="3442466" cy="3355335"/>
            </a:xfrm>
            <a:prstGeom prst="ellipse">
              <a:avLst/>
            </a:prstGeom>
            <a:noFill/>
            <a:ln w="76200" cmpd="sng">
              <a:solidFill>
                <a:srgbClr val="E0999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12" name="Группа 38"/>
            <p:cNvGrpSpPr/>
            <p:nvPr/>
          </p:nvGrpSpPr>
          <p:grpSpPr>
            <a:xfrm>
              <a:off x="6390744" y="1709511"/>
              <a:ext cx="1093967" cy="1083680"/>
              <a:chOff x="8220642" y="1116700"/>
              <a:chExt cx="2031967" cy="2032899"/>
            </a:xfrm>
          </p:grpSpPr>
          <p:sp>
            <p:nvSpPr>
              <p:cNvPr id="126" name="Овал 125"/>
              <p:cNvSpPr/>
              <p:nvPr/>
            </p:nvSpPr>
            <p:spPr>
              <a:xfrm>
                <a:off x="8220642" y="1116700"/>
                <a:ext cx="2031967" cy="2032899"/>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7" name="Picture 2"/>
              <p:cNvPicPr>
                <a:picLocks noChangeAspect="1" noChangeArrowheads="1"/>
              </p:cNvPicPr>
              <p:nvPr/>
            </p:nvPicPr>
            <p:blipFill>
              <a:blip r:embed="rId16"/>
              <a:srcRect/>
              <a:stretch>
                <a:fillRect/>
              </a:stretch>
            </p:blipFill>
            <p:spPr bwMode="auto">
              <a:xfrm>
                <a:off x="8619331" y="1650936"/>
                <a:ext cx="795337" cy="949859"/>
              </a:xfrm>
              <a:prstGeom prst="rect">
                <a:avLst/>
              </a:prstGeom>
              <a:noFill/>
              <a:ln w="9525">
                <a:noFill/>
                <a:miter lim="800000"/>
                <a:headEnd/>
                <a:tailEnd/>
              </a:ln>
              <a:effectLst/>
            </p:spPr>
          </p:pic>
          <p:pic>
            <p:nvPicPr>
              <p:cNvPr id="128" name="Picture 2"/>
              <p:cNvPicPr>
                <a:picLocks noChangeAspect="1" noChangeArrowheads="1"/>
              </p:cNvPicPr>
              <p:nvPr/>
            </p:nvPicPr>
            <p:blipFill>
              <a:blip r:embed="rId16"/>
              <a:srcRect/>
              <a:stretch>
                <a:fillRect/>
              </a:stretch>
            </p:blipFill>
            <p:spPr bwMode="auto">
              <a:xfrm>
                <a:off x="9254331" y="1600136"/>
                <a:ext cx="795337" cy="949859"/>
              </a:xfrm>
              <a:prstGeom prst="rect">
                <a:avLst/>
              </a:prstGeom>
              <a:noFill/>
              <a:ln w="9525">
                <a:noFill/>
                <a:miter lim="800000"/>
                <a:headEnd/>
                <a:tailEnd/>
              </a:ln>
              <a:effectLst/>
            </p:spPr>
          </p:pic>
        </p:grpSp>
        <p:grpSp>
          <p:nvGrpSpPr>
            <p:cNvPr id="113" name="Группа 37"/>
            <p:cNvGrpSpPr/>
            <p:nvPr/>
          </p:nvGrpSpPr>
          <p:grpSpPr>
            <a:xfrm>
              <a:off x="4423408" y="1641426"/>
              <a:ext cx="1218303" cy="1143342"/>
              <a:chOff x="1984943" y="1320800"/>
              <a:chExt cx="1672657" cy="1765299"/>
            </a:xfrm>
          </p:grpSpPr>
          <p:sp>
            <p:nvSpPr>
              <p:cNvPr id="124" name="Овал 123"/>
              <p:cNvSpPr/>
              <p:nvPr/>
            </p:nvSpPr>
            <p:spPr>
              <a:xfrm>
                <a:off x="1984943" y="1320800"/>
                <a:ext cx="1672657" cy="1765299"/>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5" name="Picture 4" descr="ÐÐµÐ»Ð¾ÑÐ¸Ð¿ÐµÐ´Ð½ÑÐ¹ ÑÐ»ÐµÐ¼ PNG ÑÐ¾ÑÐ¾"/>
              <p:cNvPicPr>
                <a:picLocks noChangeAspect="1" noChangeArrowheads="1"/>
              </p:cNvPicPr>
              <p:nvPr/>
            </p:nvPicPr>
            <p:blipFill>
              <a:blip r:embed="rId17">
                <a:duotone>
                  <a:prstClr val="black"/>
                  <a:schemeClr val="accent6">
                    <a:tint val="45000"/>
                    <a:satMod val="400000"/>
                  </a:schemeClr>
                </a:duotone>
                <a:extLst>
                  <a:ext uri="{BEBA8EAE-BF5A-486C-A8C5-ECC9F3942E4B}">
                    <a14:imgProps xmlns:a14="http://schemas.microsoft.com/office/drawing/2010/main" xmlns="">
                      <a14:imgLayer r:embed="rId18">
                        <a14:imgEffect>
                          <a14:brightnessContrast bright="20000" contrast="-20000"/>
                        </a14:imgEffect>
                      </a14:imgLayer>
                    </a14:imgProps>
                  </a:ext>
                </a:extLst>
              </a:blip>
              <a:srcRect/>
              <a:stretch>
                <a:fillRect/>
              </a:stretch>
            </p:blipFill>
            <p:spPr bwMode="auto">
              <a:xfrm>
                <a:off x="2365589" y="1725870"/>
                <a:ext cx="1026789" cy="1026789"/>
              </a:xfrm>
              <a:prstGeom prst="rect">
                <a:avLst/>
              </a:prstGeom>
              <a:noFill/>
            </p:spPr>
          </p:pic>
        </p:grpSp>
        <p:grpSp>
          <p:nvGrpSpPr>
            <p:cNvPr id="114" name="Группа 34"/>
            <p:cNvGrpSpPr/>
            <p:nvPr/>
          </p:nvGrpSpPr>
          <p:grpSpPr>
            <a:xfrm>
              <a:off x="4720259" y="2794919"/>
              <a:ext cx="1164493" cy="1093765"/>
              <a:chOff x="3527329" y="3365500"/>
              <a:chExt cx="2200371" cy="2178178"/>
            </a:xfrm>
          </p:grpSpPr>
          <p:sp>
            <p:nvSpPr>
              <p:cNvPr id="122" name="Овал 121"/>
              <p:cNvSpPr/>
              <p:nvPr/>
            </p:nvSpPr>
            <p:spPr>
              <a:xfrm>
                <a:off x="3527329" y="3365500"/>
                <a:ext cx="2200371" cy="2178178"/>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3" name="Рисунок 7"/>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4009925" y="3609991"/>
                <a:ext cx="1240756" cy="1633811"/>
              </a:xfrm>
              <a:prstGeom prst="rect">
                <a:avLst/>
              </a:prstGeom>
            </p:spPr>
          </p:pic>
        </p:grpSp>
        <p:grpSp>
          <p:nvGrpSpPr>
            <p:cNvPr id="115" name="Группа 36"/>
            <p:cNvGrpSpPr/>
            <p:nvPr/>
          </p:nvGrpSpPr>
          <p:grpSpPr>
            <a:xfrm>
              <a:off x="5409544" y="1016185"/>
              <a:ext cx="1166288" cy="1059247"/>
              <a:chOff x="4994842" y="1206499"/>
              <a:chExt cx="2155258" cy="2151223"/>
            </a:xfrm>
          </p:grpSpPr>
          <p:sp>
            <p:nvSpPr>
              <p:cNvPr id="120" name="Овал 119"/>
              <p:cNvSpPr/>
              <p:nvPr/>
            </p:nvSpPr>
            <p:spPr>
              <a:xfrm>
                <a:off x="4994842" y="1206499"/>
                <a:ext cx="2155258" cy="2151223"/>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1" name="Рисунок 8"/>
              <p:cNvPicPr>
                <a:picLocks noChangeAspect="1"/>
              </p:cNvPicPr>
              <p:nvPr/>
            </p:nvPicPr>
            <p:blipFill>
              <a:blip r:embed="rId20">
                <a:extLst>
                  <a:ext uri="{28A0092B-C50C-407E-A947-70E740481C1C}">
                    <a14:useLocalDpi xmlns:a14="http://schemas.microsoft.com/office/drawing/2010/main" xmlns="" val="0"/>
                  </a:ext>
                </a:extLst>
              </a:blip>
              <a:stretch>
                <a:fillRect/>
              </a:stretch>
            </p:blipFill>
            <p:spPr>
              <a:xfrm>
                <a:off x="5238063" y="1691649"/>
                <a:ext cx="1631539" cy="999256"/>
              </a:xfrm>
              <a:prstGeom prst="rect">
                <a:avLst/>
              </a:prstGeom>
            </p:spPr>
          </p:pic>
        </p:grpSp>
        <p:grpSp>
          <p:nvGrpSpPr>
            <p:cNvPr id="116" name="Группа 35"/>
            <p:cNvGrpSpPr/>
            <p:nvPr/>
          </p:nvGrpSpPr>
          <p:grpSpPr>
            <a:xfrm>
              <a:off x="5990501" y="2786833"/>
              <a:ext cx="1159434" cy="1105499"/>
              <a:chOff x="6501512" y="3403599"/>
              <a:chExt cx="2134488" cy="2206385"/>
            </a:xfrm>
          </p:grpSpPr>
          <p:sp>
            <p:nvSpPr>
              <p:cNvPr id="118" name="Овал 117"/>
              <p:cNvSpPr/>
              <p:nvPr/>
            </p:nvSpPr>
            <p:spPr>
              <a:xfrm>
                <a:off x="6501512" y="3403599"/>
                <a:ext cx="2134488" cy="2206385"/>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9" name="Рисунок 118"/>
              <p:cNvPicPr>
                <a:picLocks noChangeAspect="1"/>
              </p:cNvPicPr>
              <p:nvPr/>
            </p:nvPicPr>
            <p:blipFill>
              <a:blip r:embed="rId21">
                <a:extLst>
                  <a:ext uri="{28A0092B-C50C-407E-A947-70E740481C1C}">
                    <a14:useLocalDpi xmlns:a14="http://schemas.microsoft.com/office/drawing/2010/main" xmlns="" val="0"/>
                  </a:ext>
                </a:extLst>
              </a:blip>
              <a:stretch>
                <a:fillRect/>
              </a:stretch>
            </p:blipFill>
            <p:spPr>
              <a:xfrm>
                <a:off x="6924695" y="3504296"/>
                <a:ext cx="1414647" cy="1756498"/>
              </a:xfrm>
              <a:prstGeom prst="rect">
                <a:avLst/>
              </a:prstGeom>
            </p:spPr>
          </p:pic>
        </p:grpSp>
        <p:sp>
          <p:nvSpPr>
            <p:cNvPr id="117" name="Не равно 116"/>
            <p:cNvSpPr/>
            <p:nvPr/>
          </p:nvSpPr>
          <p:spPr>
            <a:xfrm>
              <a:off x="5712070" y="2383714"/>
              <a:ext cx="455090" cy="441235"/>
            </a:xfrm>
            <a:prstGeom prst="mathNotEqual">
              <a:avLst/>
            </a:prstGeom>
            <a:solidFill>
              <a:schemeClr val="accent2"/>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pic>
        <p:nvPicPr>
          <p:cNvPr id="129" name="Picture 2" descr="C:\Users\sakovich\Downloads\dfa390e7231808acea181c33bd2f1397.png"/>
          <p:cNvPicPr>
            <a:picLocks noChangeAspect="1" noChangeArrowheads="1"/>
          </p:cNvPicPr>
          <p:nvPr/>
        </p:nvPicPr>
        <p:blipFill>
          <a:blip r:embed="rId22"/>
          <a:srcRect/>
          <a:stretch>
            <a:fillRect/>
          </a:stretch>
        </p:blipFill>
        <p:spPr bwMode="auto">
          <a:xfrm flipH="1">
            <a:off x="9034309" y="2663058"/>
            <a:ext cx="1069596" cy="887449"/>
          </a:xfrm>
          <a:prstGeom prst="rect">
            <a:avLst/>
          </a:prstGeom>
          <a:noFill/>
        </p:spPr>
      </p:pic>
    </p:spTree>
    <p:extLst>
      <p:ext uri="{BB962C8B-B14F-4D97-AF65-F5344CB8AC3E}">
        <p14:creationId xmlns="" xmlns:p14="http://schemas.microsoft.com/office/powerpoint/2010/main" val="2550217267"/>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5" name="Скругленный прямоугольник 54"/>
          <p:cNvSpPr/>
          <p:nvPr/>
        </p:nvSpPr>
        <p:spPr>
          <a:xfrm>
            <a:off x="6086113" y="2431958"/>
            <a:ext cx="2953761" cy="88725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Овал 30"/>
          <p:cNvSpPr/>
          <p:nvPr/>
        </p:nvSpPr>
        <p:spPr>
          <a:xfrm>
            <a:off x="10150573" y="5776629"/>
            <a:ext cx="1928843" cy="72246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52" name="Скругленный прямоугольник 51"/>
          <p:cNvSpPr/>
          <p:nvPr/>
        </p:nvSpPr>
        <p:spPr>
          <a:xfrm>
            <a:off x="4791505" y="2919810"/>
            <a:ext cx="5545266" cy="88725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кругленный прямоугольник 15"/>
          <p:cNvSpPr/>
          <p:nvPr/>
        </p:nvSpPr>
        <p:spPr>
          <a:xfrm>
            <a:off x="371338" y="4721710"/>
            <a:ext cx="4920948" cy="88725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кругленный прямоугольник 32"/>
          <p:cNvSpPr/>
          <p:nvPr/>
        </p:nvSpPr>
        <p:spPr>
          <a:xfrm>
            <a:off x="0" y="0"/>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6" name="TextBox 25"/>
          <p:cNvSpPr txBox="1"/>
          <p:nvPr/>
        </p:nvSpPr>
        <p:spPr>
          <a:xfrm>
            <a:off x="-178024" y="253240"/>
            <a:ext cx="12216973" cy="707886"/>
          </a:xfrm>
          <a:prstGeom prst="rect">
            <a:avLst/>
          </a:prstGeom>
          <a:noFill/>
        </p:spPr>
        <p:txBody>
          <a:bodyPr wrap="square" rtlCol="0">
            <a:spAutoFit/>
          </a:bodyPr>
          <a:lstStyle/>
          <a:p>
            <a:pPr algn="ctr"/>
            <a:r>
              <a:rPr lang="ru-RU" sz="4000" dirty="0" smtClean="0">
                <a:solidFill>
                  <a:srgbClr val="826276">
                    <a:lumMod val="75000"/>
                  </a:srgbClr>
                </a:solidFill>
                <a:latin typeface="Impact"/>
              </a:rPr>
              <a:t>Н А Ц И О Н А Л Ь Н Ы Й  Б А Н К</a:t>
            </a:r>
            <a:endParaRPr lang="ru-RU" sz="4000" dirty="0">
              <a:solidFill>
                <a:srgbClr val="826276">
                  <a:lumMod val="75000"/>
                </a:srgbClr>
              </a:solidFill>
              <a:latin typeface="Impact"/>
            </a:endParaRPr>
          </a:p>
        </p:txBody>
      </p:sp>
      <p:pic>
        <p:nvPicPr>
          <p:cNvPr id="34" name="Рисунок 3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grpSp>
        <p:nvGrpSpPr>
          <p:cNvPr id="3" name="Группа 31"/>
          <p:cNvGrpSpPr/>
          <p:nvPr/>
        </p:nvGrpSpPr>
        <p:grpSpPr>
          <a:xfrm>
            <a:off x="2071991" y="5913510"/>
            <a:ext cx="8340636" cy="755265"/>
            <a:chOff x="2071991" y="5913510"/>
            <a:chExt cx="8385244" cy="755265"/>
          </a:xfrm>
        </p:grpSpPr>
        <p:sp>
          <p:nvSpPr>
            <p:cNvPr id="35" name="Скругленный прямоугольник 34"/>
            <p:cNvSpPr/>
            <p:nvPr/>
          </p:nvSpPr>
          <p:spPr>
            <a:xfrm>
              <a:off x="2071991" y="5913510"/>
              <a:ext cx="8385244"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p:cNvSpPr txBox="1"/>
            <p:nvPr/>
          </p:nvSpPr>
          <p:spPr>
            <a:xfrm>
              <a:off x="2147887" y="5981829"/>
              <a:ext cx="8044775" cy="646331"/>
            </a:xfrm>
            <a:prstGeom prst="rect">
              <a:avLst/>
            </a:prstGeom>
            <a:noFill/>
          </p:spPr>
          <p:txBody>
            <a:bodyPr wrap="square" rtlCol="0">
              <a:spAutoFit/>
            </a:bodyPr>
            <a:lstStyle/>
            <a:p>
              <a:pPr algn="ctr"/>
              <a:r>
                <a:rPr lang="ru-RU" dirty="0" smtClean="0">
                  <a:solidFill>
                    <a:schemeClr val="accent6">
                      <a:lumMod val="75000"/>
                    </a:schemeClr>
                  </a:solidFill>
                </a:rPr>
                <a:t>Важная задача </a:t>
              </a:r>
              <a:r>
                <a:rPr lang="ru-RU" dirty="0" smtClean="0">
                  <a:solidFill>
                    <a:schemeClr val="accent6">
                      <a:lumMod val="75000"/>
                    </a:schemeClr>
                  </a:solidFill>
                </a:rPr>
                <a:t>центрального </a:t>
              </a:r>
              <a:r>
                <a:rPr lang="ru-RU" dirty="0" smtClean="0">
                  <a:solidFill>
                    <a:schemeClr val="accent6">
                      <a:lumMod val="75000"/>
                    </a:schemeClr>
                  </a:solidFill>
                </a:rPr>
                <a:t>банка заключается в поддержании достаточного количества денег в стране</a:t>
              </a:r>
            </a:p>
          </p:txBody>
        </p:sp>
      </p:grpSp>
      <p:sp>
        <p:nvSpPr>
          <p:cNvPr id="9218" name="AutoShape 2" descr="ÐÐ°ÑÑÐ¸Ð½ÐºÐ¸ Ð¿Ð¾ Ð·Ð°Ð¿ÑÐ¾ÑÑ Ð´Ð¾ÐºÑÐ¼ÐµÐ½Ñ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9" name="Рисунок 38"/>
          <p:cNvPicPr>
            <a:picLocks noChangeAspect="1"/>
          </p:cNvPicPr>
          <p:nvPr/>
        </p:nvPicPr>
        <p:blipFill>
          <a:blip r:embed="rId4">
            <a:grayscl/>
            <a:extLst>
              <a:ext uri="{BEBA8EAE-BF5A-486C-A8C5-ECC9F3942E4B}">
                <a14:imgProps xmlns="" xmlns:a14="http://schemas.microsoft.com/office/drawing/2010/main">
                  <a14:imgLayer r:embed="rId5">
                    <a14:imgEffect>
                      <a14:colorTemperature colorTemp="5900"/>
                    </a14:imgEffect>
                  </a14:imgLayer>
                </a14:imgProps>
              </a:ext>
              <a:ext uri="{28A0092B-C50C-407E-A947-70E740481C1C}">
                <a14:useLocalDpi xmlns="" xmlns:a14="http://schemas.microsoft.com/office/drawing/2010/main" val="0"/>
              </a:ext>
            </a:extLst>
          </a:blip>
          <a:stretch>
            <a:fillRect/>
          </a:stretch>
        </p:blipFill>
        <p:spPr>
          <a:xfrm>
            <a:off x="487841" y="1578092"/>
            <a:ext cx="4647934" cy="3535570"/>
          </a:xfrm>
          <a:prstGeom prst="rect">
            <a:avLst/>
          </a:prstGeom>
        </p:spPr>
      </p:pic>
      <p:sp>
        <p:nvSpPr>
          <p:cNvPr id="40" name="Прямоугольник 39"/>
          <p:cNvSpPr/>
          <p:nvPr/>
        </p:nvSpPr>
        <p:spPr>
          <a:xfrm>
            <a:off x="1160581" y="2572355"/>
            <a:ext cx="3614245" cy="461665"/>
          </a:xfrm>
          <a:prstGeom prst="rect">
            <a:avLst/>
          </a:prstGeom>
        </p:spPr>
        <p:txBody>
          <a:bodyPr wrap="square">
            <a:spAutoFit/>
          </a:bodyPr>
          <a:lstStyle/>
          <a:p>
            <a:pPr algn="ctr"/>
            <a:r>
              <a:rPr lang="ru-RU" sz="2400" b="1" dirty="0" smtClean="0">
                <a:solidFill>
                  <a:schemeClr val="accent6">
                    <a:lumMod val="75000"/>
                  </a:schemeClr>
                </a:solidFill>
              </a:rPr>
              <a:t>НАЦИОНАЛЬНЫЙ БАНК</a:t>
            </a:r>
            <a:endParaRPr lang="ru-RU" sz="2400" b="1" dirty="0">
              <a:solidFill>
                <a:schemeClr val="accent6">
                  <a:lumMod val="75000"/>
                </a:schemeClr>
              </a:solidFill>
            </a:endParaRPr>
          </a:p>
        </p:txBody>
      </p:sp>
      <p:grpSp>
        <p:nvGrpSpPr>
          <p:cNvPr id="43" name="Группа 19"/>
          <p:cNvGrpSpPr/>
          <p:nvPr/>
        </p:nvGrpSpPr>
        <p:grpSpPr>
          <a:xfrm>
            <a:off x="4603480" y="711169"/>
            <a:ext cx="5916238" cy="3161550"/>
            <a:chOff x="6523598" y="498170"/>
            <a:chExt cx="5916238" cy="3161550"/>
          </a:xfrm>
        </p:grpSpPr>
        <p:pic>
          <p:nvPicPr>
            <p:cNvPr id="45" name="Рисунок 44"/>
            <p:cNvPicPr>
              <a:picLocks noChangeAspect="1"/>
            </p:cNvPicPr>
            <p:nvPr/>
          </p:nvPicPr>
          <p:blipFill>
            <a:blip r:embed="rId6">
              <a:grayscl/>
              <a:extLst>
                <a:ext uri="{28A0092B-C50C-407E-A947-70E740481C1C}">
                  <a14:useLocalDpi xmlns="" xmlns:a14="http://schemas.microsoft.com/office/drawing/2010/main" val="0"/>
                </a:ext>
              </a:extLst>
            </a:blip>
            <a:stretch>
              <a:fillRect/>
            </a:stretch>
          </p:blipFill>
          <p:spPr>
            <a:xfrm>
              <a:off x="6523598" y="1055407"/>
              <a:ext cx="2457860" cy="2457860"/>
            </a:xfrm>
            <a:prstGeom prst="rect">
              <a:avLst/>
            </a:prstGeom>
          </p:spPr>
        </p:pic>
        <p:grpSp>
          <p:nvGrpSpPr>
            <p:cNvPr id="46" name="Группа 56"/>
            <p:cNvGrpSpPr/>
            <p:nvPr/>
          </p:nvGrpSpPr>
          <p:grpSpPr>
            <a:xfrm>
              <a:off x="6908800" y="498170"/>
              <a:ext cx="5531036" cy="3161550"/>
              <a:chOff x="6908800" y="498170"/>
              <a:chExt cx="5531036" cy="3161550"/>
            </a:xfrm>
          </p:grpSpPr>
          <p:pic>
            <p:nvPicPr>
              <p:cNvPr id="47" name="Рисунок 46"/>
              <p:cNvPicPr>
                <a:picLocks noChangeAspect="1"/>
              </p:cNvPicPr>
              <p:nvPr/>
            </p:nvPicPr>
            <p:blipFill>
              <a:blip r:embed="rId6">
                <a:grayscl/>
                <a:extLst>
                  <a:ext uri="{28A0092B-C50C-407E-A947-70E740481C1C}">
                    <a14:useLocalDpi xmlns="" xmlns:a14="http://schemas.microsoft.com/office/drawing/2010/main" val="0"/>
                  </a:ext>
                </a:extLst>
              </a:blip>
              <a:stretch>
                <a:fillRect/>
              </a:stretch>
            </p:blipFill>
            <p:spPr>
              <a:xfrm>
                <a:off x="8250800" y="498170"/>
                <a:ext cx="2457860" cy="2457860"/>
              </a:xfrm>
              <a:prstGeom prst="rect">
                <a:avLst/>
              </a:prstGeom>
            </p:spPr>
          </p:pic>
          <p:pic>
            <p:nvPicPr>
              <p:cNvPr id="48" name="Рисунок 47"/>
              <p:cNvPicPr>
                <a:picLocks noChangeAspect="1"/>
              </p:cNvPicPr>
              <p:nvPr/>
            </p:nvPicPr>
            <p:blipFill>
              <a:blip r:embed="rId6">
                <a:grayscl/>
                <a:extLst>
                  <a:ext uri="{28A0092B-C50C-407E-A947-70E740481C1C}">
                    <a14:useLocalDpi xmlns="" xmlns:a14="http://schemas.microsoft.com/office/drawing/2010/main" val="0"/>
                  </a:ext>
                </a:extLst>
              </a:blip>
              <a:stretch>
                <a:fillRect/>
              </a:stretch>
            </p:blipFill>
            <p:spPr>
              <a:xfrm>
                <a:off x="9981976" y="1201860"/>
                <a:ext cx="2457860" cy="2457860"/>
              </a:xfrm>
              <a:prstGeom prst="rect">
                <a:avLst/>
              </a:prstGeom>
            </p:spPr>
          </p:pic>
          <p:sp>
            <p:nvSpPr>
              <p:cNvPr id="49" name="Прямоугольник 48"/>
              <p:cNvSpPr/>
              <p:nvPr/>
            </p:nvSpPr>
            <p:spPr>
              <a:xfrm>
                <a:off x="6908800" y="1648069"/>
                <a:ext cx="1670855" cy="338554"/>
              </a:xfrm>
              <a:prstGeom prst="rect">
                <a:avLst/>
              </a:prstGeom>
            </p:spPr>
            <p:txBody>
              <a:bodyPr wrap="square">
                <a:spAutoFit/>
              </a:bodyPr>
              <a:lstStyle/>
              <a:p>
                <a:pPr algn="ctr"/>
                <a:r>
                  <a:rPr lang="ru-RU" sz="1600" b="1" dirty="0" smtClean="0">
                    <a:solidFill>
                      <a:schemeClr val="accent6">
                        <a:lumMod val="75000"/>
                      </a:schemeClr>
                    </a:solidFill>
                  </a:rPr>
                  <a:t>БАНК</a:t>
                </a:r>
                <a:endParaRPr lang="ru-RU" sz="1600" b="1" dirty="0">
                  <a:solidFill>
                    <a:schemeClr val="accent6">
                      <a:lumMod val="75000"/>
                    </a:schemeClr>
                  </a:solidFill>
                </a:endParaRPr>
              </a:p>
            </p:txBody>
          </p:sp>
          <p:sp>
            <p:nvSpPr>
              <p:cNvPr id="50" name="Прямоугольник 49"/>
              <p:cNvSpPr/>
              <p:nvPr/>
            </p:nvSpPr>
            <p:spPr>
              <a:xfrm>
                <a:off x="8603503" y="1086239"/>
                <a:ext cx="1670855" cy="338554"/>
              </a:xfrm>
              <a:prstGeom prst="rect">
                <a:avLst/>
              </a:prstGeom>
            </p:spPr>
            <p:txBody>
              <a:bodyPr wrap="square">
                <a:spAutoFit/>
              </a:bodyPr>
              <a:lstStyle/>
              <a:p>
                <a:pPr algn="ctr"/>
                <a:r>
                  <a:rPr lang="ru-RU" sz="1600" b="1" dirty="0" smtClean="0">
                    <a:solidFill>
                      <a:schemeClr val="accent6">
                        <a:lumMod val="75000"/>
                      </a:schemeClr>
                    </a:solidFill>
                  </a:rPr>
                  <a:t>БАНК</a:t>
                </a:r>
                <a:endParaRPr lang="ru-RU" sz="1600" b="1" dirty="0">
                  <a:solidFill>
                    <a:schemeClr val="accent6">
                      <a:lumMod val="75000"/>
                    </a:schemeClr>
                  </a:solidFill>
                </a:endParaRPr>
              </a:p>
            </p:txBody>
          </p:sp>
          <p:sp>
            <p:nvSpPr>
              <p:cNvPr id="51" name="Прямоугольник 50"/>
              <p:cNvSpPr/>
              <p:nvPr/>
            </p:nvSpPr>
            <p:spPr>
              <a:xfrm>
                <a:off x="10363926" y="1864198"/>
                <a:ext cx="1670855" cy="338554"/>
              </a:xfrm>
              <a:prstGeom prst="rect">
                <a:avLst/>
              </a:prstGeom>
            </p:spPr>
            <p:txBody>
              <a:bodyPr wrap="square">
                <a:spAutoFit/>
              </a:bodyPr>
              <a:lstStyle/>
              <a:p>
                <a:pPr algn="ctr"/>
                <a:r>
                  <a:rPr lang="ru-RU" sz="1600" b="1" dirty="0" smtClean="0">
                    <a:solidFill>
                      <a:schemeClr val="accent6">
                        <a:lumMod val="75000"/>
                      </a:schemeClr>
                    </a:solidFill>
                  </a:rPr>
                  <a:t>БАНК</a:t>
                </a:r>
                <a:endParaRPr lang="ru-RU" sz="1600" b="1" dirty="0">
                  <a:solidFill>
                    <a:schemeClr val="accent6">
                      <a:lumMod val="75000"/>
                    </a:schemeClr>
                  </a:solidFill>
                </a:endParaRPr>
              </a:p>
            </p:txBody>
          </p:sp>
        </p:grpSp>
      </p:grpSp>
      <p:sp>
        <p:nvSpPr>
          <p:cNvPr id="60" name="Овал 59"/>
          <p:cNvSpPr/>
          <p:nvPr/>
        </p:nvSpPr>
        <p:spPr>
          <a:xfrm>
            <a:off x="6424641" y="4384694"/>
            <a:ext cx="1789484" cy="67026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grpSp>
        <p:nvGrpSpPr>
          <p:cNvPr id="37" name="Группа 36"/>
          <p:cNvGrpSpPr/>
          <p:nvPr/>
        </p:nvGrpSpPr>
        <p:grpSpPr>
          <a:xfrm>
            <a:off x="6704068" y="3210279"/>
            <a:ext cx="1586040" cy="1673311"/>
            <a:chOff x="5114165" y="3911231"/>
            <a:chExt cx="1424201" cy="1557245"/>
          </a:xfrm>
        </p:grpSpPr>
        <p:pic>
          <p:nvPicPr>
            <p:cNvPr id="42" name="Рисунок 41"/>
            <p:cNvPicPr>
              <a:picLocks noChangeAspect="1"/>
            </p:cNvPicPr>
            <p:nvPr/>
          </p:nvPicPr>
          <p:blipFill>
            <a:blip r:embed="rId7"/>
            <a:stretch>
              <a:fillRect/>
            </a:stretch>
          </p:blipFill>
          <p:spPr>
            <a:xfrm rot="17010968">
              <a:off x="5506017" y="4113353"/>
              <a:ext cx="787401" cy="383158"/>
            </a:xfrm>
            <a:prstGeom prst="rect">
              <a:avLst/>
            </a:prstGeom>
          </p:spPr>
        </p:pic>
        <p:grpSp>
          <p:nvGrpSpPr>
            <p:cNvPr id="5" name="Группа 61"/>
            <p:cNvGrpSpPr/>
            <p:nvPr/>
          </p:nvGrpSpPr>
          <p:grpSpPr>
            <a:xfrm>
              <a:off x="5114165" y="4321148"/>
              <a:ext cx="1424201" cy="1147328"/>
              <a:chOff x="5437132" y="1564414"/>
              <a:chExt cx="1307519" cy="1083055"/>
            </a:xfrm>
          </p:grpSpPr>
          <p:pic>
            <p:nvPicPr>
              <p:cNvPr id="63" name="Picture 5" descr="C:\Users\Natallia\Desktop\ПРАКТИКА\детская презантация\ДЕНЬГА.png"/>
              <p:cNvPicPr>
                <a:picLocks noChangeAspect="1" noChangeArrowheads="1"/>
              </p:cNvPicPr>
              <p:nvPr/>
            </p:nvPicPr>
            <p:blipFill>
              <a:blip r:embed="rId8" cstate="print"/>
              <a:srcRect/>
              <a:stretch>
                <a:fillRect/>
              </a:stretch>
            </p:blipFill>
            <p:spPr bwMode="auto">
              <a:xfrm rot="19211554">
                <a:off x="5913442" y="1612850"/>
                <a:ext cx="831209" cy="352355"/>
              </a:xfrm>
              <a:prstGeom prst="rect">
                <a:avLst/>
              </a:prstGeom>
              <a:noFill/>
            </p:spPr>
          </p:pic>
          <p:pic>
            <p:nvPicPr>
              <p:cNvPr id="64" name="Picture 4" descr="C:\Users\Natallia\Desktop\ПРАКТИКА\презент Зачем быть финанс грам\иконки 2\НАЛОГ5468798.png"/>
              <p:cNvPicPr>
                <a:picLocks noChangeAspect="1" noChangeArrowheads="1"/>
              </p:cNvPicPr>
              <p:nvPr/>
            </p:nvPicPr>
            <p:blipFill>
              <a:blip r:embed="rId9" cstate="print"/>
              <a:srcRect/>
              <a:stretch>
                <a:fillRect/>
              </a:stretch>
            </p:blipFill>
            <p:spPr bwMode="auto">
              <a:xfrm>
                <a:off x="5437132" y="1564414"/>
                <a:ext cx="940704" cy="1083055"/>
              </a:xfrm>
              <a:prstGeom prst="rect">
                <a:avLst/>
              </a:prstGeom>
              <a:noFill/>
            </p:spPr>
          </p:pic>
        </p:grpSp>
      </p:grpSp>
      <p:sp>
        <p:nvSpPr>
          <p:cNvPr id="41" name="Овальная выноска 40"/>
          <p:cNvSpPr/>
          <p:nvPr/>
        </p:nvSpPr>
        <p:spPr>
          <a:xfrm flipH="1">
            <a:off x="8798011" y="766120"/>
            <a:ext cx="2067696" cy="988540"/>
          </a:xfrm>
          <a:prstGeom prst="wedgeEllipseCallout">
            <a:avLst>
              <a:gd name="adj1" fmla="val -32304"/>
              <a:gd name="adj2" fmla="val 613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accent6">
                    <a:lumMod val="75000"/>
                  </a:schemeClr>
                </a:solidFill>
              </a:rPr>
              <a:t>Центральный банк решает, сколько денег требуется  экономике</a:t>
            </a:r>
          </a:p>
        </p:txBody>
      </p:sp>
      <p:pic>
        <p:nvPicPr>
          <p:cNvPr id="1026" name="Picture 2" descr="C:\Users\sakovich\AppData\Local\Microsoft\Windows\Temporary Internet Files\Content.Outlook\7R7HL7RQ\Безымянный-1.png"/>
          <p:cNvPicPr>
            <a:picLocks noChangeAspect="1" noChangeArrowheads="1"/>
          </p:cNvPicPr>
          <p:nvPr/>
        </p:nvPicPr>
        <p:blipFill>
          <a:blip r:embed="rId10"/>
          <a:srcRect/>
          <a:stretch>
            <a:fillRect/>
          </a:stretch>
        </p:blipFill>
        <p:spPr bwMode="auto">
          <a:xfrm>
            <a:off x="10239123" y="1565190"/>
            <a:ext cx="1755168" cy="4746712"/>
          </a:xfrm>
          <a:prstGeom prst="rect">
            <a:avLst/>
          </a:prstGeom>
          <a:noFill/>
        </p:spPr>
      </p:pic>
    </p:spTree>
    <p:extLst>
      <p:ext uri="{BB962C8B-B14F-4D97-AF65-F5344CB8AC3E}">
        <p14:creationId xmlns="" xmlns:p14="http://schemas.microsoft.com/office/powerpoint/2010/main" val="246370151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6" name="Овал 35"/>
          <p:cNvSpPr/>
          <p:nvPr/>
        </p:nvSpPr>
        <p:spPr>
          <a:xfrm>
            <a:off x="372659" y="4446622"/>
            <a:ext cx="1254140" cy="469746"/>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84" name="Скругленный прямоугольник 83"/>
          <p:cNvSpPr/>
          <p:nvPr/>
        </p:nvSpPr>
        <p:spPr>
          <a:xfrm>
            <a:off x="2766204" y="4186663"/>
            <a:ext cx="2344154" cy="88725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1" name="Группа 40"/>
          <p:cNvGrpSpPr/>
          <p:nvPr/>
        </p:nvGrpSpPr>
        <p:grpSpPr>
          <a:xfrm>
            <a:off x="615461" y="2218542"/>
            <a:ext cx="1297538" cy="2550258"/>
            <a:chOff x="823921" y="3489380"/>
            <a:chExt cx="1297538" cy="2741830"/>
          </a:xfrm>
        </p:grpSpPr>
        <p:pic>
          <p:nvPicPr>
            <p:cNvPr id="11" name="Рисунок 10"/>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23921" y="3489380"/>
              <a:ext cx="1014207" cy="2741830"/>
            </a:xfrm>
            <a:prstGeom prst="rect">
              <a:avLst/>
            </a:prstGeom>
          </p:spPr>
        </p:pic>
        <p:pic>
          <p:nvPicPr>
            <p:cNvPr id="50" name="Picture 5" descr="C:\Users\Natallia\Desktop\ПРАКТИКА\детская презантация\ДЕНЬГА.png"/>
            <p:cNvPicPr>
              <a:picLocks noChangeAspect="1" noChangeArrowheads="1"/>
            </p:cNvPicPr>
            <p:nvPr/>
          </p:nvPicPr>
          <p:blipFill>
            <a:blip r:embed="rId4" cstate="print"/>
            <a:srcRect/>
            <a:stretch>
              <a:fillRect/>
            </a:stretch>
          </p:blipFill>
          <p:spPr bwMode="auto">
            <a:xfrm rot="20316679">
              <a:off x="1576204" y="3710689"/>
              <a:ext cx="545255" cy="279265"/>
            </a:xfrm>
            <a:prstGeom prst="rect">
              <a:avLst/>
            </a:prstGeom>
            <a:noFill/>
          </p:spPr>
        </p:pic>
      </p:grpSp>
      <p:sp>
        <p:nvSpPr>
          <p:cNvPr id="33" name="Скругленный прямоугольник 32"/>
          <p:cNvSpPr/>
          <p:nvPr/>
        </p:nvSpPr>
        <p:spPr>
          <a:xfrm>
            <a:off x="0" y="15217"/>
            <a:ext cx="12192000" cy="88725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p:cNvSpPr txBox="1"/>
          <p:nvPr/>
        </p:nvSpPr>
        <p:spPr>
          <a:xfrm>
            <a:off x="-159553" y="199874"/>
            <a:ext cx="12216973" cy="707886"/>
          </a:xfrm>
          <a:prstGeom prst="rect">
            <a:avLst/>
          </a:prstGeom>
          <a:noFill/>
        </p:spPr>
        <p:txBody>
          <a:bodyPr wrap="square" rtlCol="0">
            <a:spAutoFit/>
          </a:bodyPr>
          <a:lstStyle/>
          <a:p>
            <a:pPr algn="ctr"/>
            <a:r>
              <a:rPr lang="ru-RU" sz="4000" dirty="0" smtClean="0">
                <a:solidFill>
                  <a:schemeClr val="accent6">
                    <a:lumMod val="75000"/>
                  </a:schemeClr>
                </a:solidFill>
                <a:latin typeface="+mj-lt"/>
              </a:rPr>
              <a:t>К А К  Б А Н К И  С О З Д А Ю Т  Д Е Н Ь Г И</a:t>
            </a:r>
            <a:endParaRPr lang="ru-RU" sz="4000" dirty="0">
              <a:solidFill>
                <a:schemeClr val="accent6">
                  <a:lumMod val="75000"/>
                </a:schemeClr>
              </a:solidFill>
              <a:latin typeface="+mj-lt"/>
            </a:endParaRPr>
          </a:p>
        </p:txBody>
      </p:sp>
      <p:pic>
        <p:nvPicPr>
          <p:cNvPr id="34" name="Рисунок 33"/>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10761601" y="181375"/>
            <a:ext cx="1060648" cy="686550"/>
          </a:xfrm>
          <a:prstGeom prst="rect">
            <a:avLst/>
          </a:prstGeom>
        </p:spPr>
      </p:pic>
      <p:grpSp>
        <p:nvGrpSpPr>
          <p:cNvPr id="61" name="Группа 60"/>
          <p:cNvGrpSpPr/>
          <p:nvPr/>
        </p:nvGrpSpPr>
        <p:grpSpPr>
          <a:xfrm>
            <a:off x="2080229" y="5937786"/>
            <a:ext cx="8385244" cy="755265"/>
            <a:chOff x="2080229" y="5937786"/>
            <a:chExt cx="8385244" cy="755265"/>
          </a:xfrm>
        </p:grpSpPr>
        <p:sp>
          <p:nvSpPr>
            <p:cNvPr id="25" name="Скругленный прямоугольник 24"/>
            <p:cNvSpPr/>
            <p:nvPr/>
          </p:nvSpPr>
          <p:spPr>
            <a:xfrm>
              <a:off x="2080229" y="5937786"/>
              <a:ext cx="8385244"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2140085" y="5992254"/>
              <a:ext cx="8044775" cy="646331"/>
            </a:xfrm>
            <a:prstGeom prst="rect">
              <a:avLst/>
            </a:prstGeom>
            <a:noFill/>
          </p:spPr>
          <p:txBody>
            <a:bodyPr wrap="square" rtlCol="0">
              <a:spAutoFit/>
            </a:bodyPr>
            <a:lstStyle/>
            <a:p>
              <a:pPr algn="ctr"/>
              <a:r>
                <a:rPr lang="ru-RU" dirty="0" smtClean="0">
                  <a:solidFill>
                    <a:schemeClr val="accent6">
                      <a:lumMod val="75000"/>
                    </a:schemeClr>
                  </a:solidFill>
                </a:rPr>
                <a:t>Создание денег происходит и в процессе их обращения, без прямого участия центрального банка</a:t>
              </a:r>
              <a:endParaRPr lang="ru-RU" dirty="0">
                <a:solidFill>
                  <a:schemeClr val="accent6">
                    <a:lumMod val="75000"/>
                  </a:schemeClr>
                </a:solidFill>
              </a:endParaRPr>
            </a:p>
          </p:txBody>
        </p:sp>
      </p:grpSp>
      <p:sp>
        <p:nvSpPr>
          <p:cNvPr id="29" name="Прямоугольник 28"/>
          <p:cNvSpPr/>
          <p:nvPr/>
        </p:nvSpPr>
        <p:spPr>
          <a:xfrm>
            <a:off x="8248901" y="2108667"/>
            <a:ext cx="528030" cy="369332"/>
          </a:xfrm>
          <a:prstGeom prst="rect">
            <a:avLst/>
          </a:prstGeom>
        </p:spPr>
        <p:txBody>
          <a:bodyPr wrap="none">
            <a:spAutoFit/>
          </a:bodyPr>
          <a:lstStyle/>
          <a:p>
            <a:r>
              <a:rPr lang="ru-RU" dirty="0" smtClean="0">
                <a:solidFill>
                  <a:schemeClr val="accent6">
                    <a:lumMod val="75000"/>
                  </a:schemeClr>
                </a:solidFill>
              </a:rPr>
              <a:t>500</a:t>
            </a:r>
            <a:endParaRPr lang="ru-RU" dirty="0"/>
          </a:p>
        </p:txBody>
      </p:sp>
      <p:sp>
        <p:nvSpPr>
          <p:cNvPr id="1029" name="AutoShape 5" descr="ÐÐ°ÑÑÐ¸Ð½ÐºÐ¸ Ð¿Ð¾ Ð·Ð°Ð¿ÑÐ¾ÑÑ Ð¿Ð½Ð³ Ð²ÐµÑÑ ÐºÐ°ÑÑÐ¾ÑÐºÐ° Ð´ÐµÐ½ÑÐ³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5" name="Овал 84"/>
          <p:cNvSpPr/>
          <p:nvPr/>
        </p:nvSpPr>
        <p:spPr>
          <a:xfrm>
            <a:off x="6428791" y="4481336"/>
            <a:ext cx="1254140" cy="469746"/>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40" name="Развернутая стрелка 39"/>
          <p:cNvSpPr/>
          <p:nvPr/>
        </p:nvSpPr>
        <p:spPr>
          <a:xfrm flipH="1">
            <a:off x="4186302" y="2533233"/>
            <a:ext cx="5872976" cy="317500"/>
          </a:xfrm>
          <a:prstGeom prst="utur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21" name="Рисунок 20"/>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6713744" y="2324988"/>
            <a:ext cx="665243" cy="2456822"/>
          </a:xfrm>
          <a:prstGeom prst="rect">
            <a:avLst/>
          </a:prstGeom>
        </p:spPr>
      </p:pic>
      <p:sp>
        <p:nvSpPr>
          <p:cNvPr id="13" name="Стрелка влево 12"/>
          <p:cNvSpPr/>
          <p:nvPr/>
        </p:nvSpPr>
        <p:spPr>
          <a:xfrm rot="10800000">
            <a:off x="1644828" y="3587177"/>
            <a:ext cx="1379161" cy="148475"/>
          </a:xfrm>
          <a:prstGeom prst="leftArrow">
            <a:avLst/>
          </a:prstGeom>
          <a:solidFill>
            <a:schemeClr val="accent6">
              <a:lumMod val="7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лево 13"/>
          <p:cNvSpPr/>
          <p:nvPr/>
        </p:nvSpPr>
        <p:spPr>
          <a:xfrm rot="10800000">
            <a:off x="5159762" y="4388461"/>
            <a:ext cx="1553979" cy="158459"/>
          </a:xfrm>
          <a:prstGeom prst="leftArrow">
            <a:avLst/>
          </a:prstGeom>
          <a:solidFill>
            <a:schemeClr val="accent6">
              <a:lumMod val="7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2066385" y="3158583"/>
            <a:ext cx="528030" cy="369332"/>
          </a:xfrm>
          <a:prstGeom prst="rect">
            <a:avLst/>
          </a:prstGeom>
        </p:spPr>
        <p:txBody>
          <a:bodyPr wrap="none">
            <a:spAutoFit/>
          </a:bodyPr>
          <a:lstStyle/>
          <a:p>
            <a:r>
              <a:rPr lang="ru-RU" dirty="0" smtClean="0">
                <a:solidFill>
                  <a:schemeClr val="accent6">
                    <a:lumMod val="75000"/>
                  </a:schemeClr>
                </a:solidFill>
              </a:rPr>
              <a:t>500</a:t>
            </a:r>
            <a:endParaRPr lang="ru-RU" dirty="0"/>
          </a:p>
        </p:txBody>
      </p:sp>
      <p:sp>
        <p:nvSpPr>
          <p:cNvPr id="16" name="Прямоугольник 15"/>
          <p:cNvSpPr/>
          <p:nvPr/>
        </p:nvSpPr>
        <p:spPr>
          <a:xfrm>
            <a:off x="2074401" y="3984782"/>
            <a:ext cx="520014" cy="369332"/>
          </a:xfrm>
          <a:prstGeom prst="rect">
            <a:avLst/>
          </a:prstGeom>
        </p:spPr>
        <p:txBody>
          <a:bodyPr wrap="none">
            <a:spAutoFit/>
          </a:bodyPr>
          <a:lstStyle/>
          <a:p>
            <a:r>
              <a:rPr lang="ru-RU" dirty="0" smtClean="0">
                <a:solidFill>
                  <a:schemeClr val="accent6">
                    <a:lumMod val="75000"/>
                  </a:schemeClr>
                </a:solidFill>
              </a:rPr>
              <a:t>550</a:t>
            </a:r>
            <a:endParaRPr lang="ru-RU" dirty="0"/>
          </a:p>
        </p:txBody>
      </p:sp>
      <p:sp>
        <p:nvSpPr>
          <p:cNvPr id="17" name="Стрелка влево 16"/>
          <p:cNvSpPr/>
          <p:nvPr/>
        </p:nvSpPr>
        <p:spPr>
          <a:xfrm>
            <a:off x="5102762" y="3441111"/>
            <a:ext cx="1553979" cy="140015"/>
          </a:xfrm>
          <a:prstGeom prst="leftArrow">
            <a:avLst/>
          </a:prstGeom>
          <a:solidFill>
            <a:schemeClr val="accent6">
              <a:lumMod val="7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5627133" y="3984782"/>
            <a:ext cx="528030" cy="369332"/>
          </a:xfrm>
          <a:prstGeom prst="rect">
            <a:avLst/>
          </a:prstGeom>
        </p:spPr>
        <p:txBody>
          <a:bodyPr wrap="none">
            <a:spAutoFit/>
          </a:bodyPr>
          <a:lstStyle/>
          <a:p>
            <a:r>
              <a:rPr lang="ru-RU" dirty="0" smtClean="0">
                <a:solidFill>
                  <a:schemeClr val="accent6">
                    <a:lumMod val="75000"/>
                  </a:schemeClr>
                </a:solidFill>
              </a:rPr>
              <a:t>500</a:t>
            </a:r>
            <a:endParaRPr lang="ru-RU" dirty="0"/>
          </a:p>
        </p:txBody>
      </p:sp>
      <p:sp>
        <p:nvSpPr>
          <p:cNvPr id="19" name="Прямоугольник 18"/>
          <p:cNvSpPr/>
          <p:nvPr/>
        </p:nvSpPr>
        <p:spPr>
          <a:xfrm>
            <a:off x="5643007" y="3053408"/>
            <a:ext cx="543739" cy="369332"/>
          </a:xfrm>
          <a:prstGeom prst="rect">
            <a:avLst/>
          </a:prstGeom>
        </p:spPr>
        <p:txBody>
          <a:bodyPr wrap="none">
            <a:spAutoFit/>
          </a:bodyPr>
          <a:lstStyle/>
          <a:p>
            <a:r>
              <a:rPr lang="ru-RU" dirty="0" smtClean="0">
                <a:solidFill>
                  <a:schemeClr val="accent6">
                    <a:lumMod val="75000"/>
                  </a:schemeClr>
                </a:solidFill>
              </a:rPr>
              <a:t>600</a:t>
            </a:r>
            <a:endParaRPr lang="ru-RU" dirty="0"/>
          </a:p>
        </p:txBody>
      </p:sp>
      <p:pic>
        <p:nvPicPr>
          <p:cNvPr id="20" name="Рисунок 19"/>
          <p:cNvPicPr>
            <a:picLocks noChangeAspect="1"/>
          </p:cNvPicPr>
          <p:nvPr/>
        </p:nvPicPr>
        <p:blipFill>
          <a:blip r:embed="rId7">
            <a:extLst>
              <a:ext uri="{BEBA8EAE-BF5A-486C-A8C5-ECC9F3942E4B}">
                <a14:imgProps xmlns="" xmlns:a14="http://schemas.microsoft.com/office/drawing/2010/main">
                  <a14:imgLayer r:embed="rId8">
                    <a14:imgEffect>
                      <a14:artisticCutout/>
                    </a14:imgEffect>
                    <a14:imgEffect>
                      <a14:brightnessContrast contrast="-40000"/>
                    </a14:imgEffect>
                  </a14:imgLayer>
                </a14:imgProps>
              </a:ext>
              <a:ext uri="{28A0092B-C50C-407E-A947-70E740481C1C}">
                <a14:useLocalDpi xmlns="" xmlns:a14="http://schemas.microsoft.com/office/drawing/2010/main" val="0"/>
              </a:ext>
            </a:extLst>
          </a:blip>
          <a:stretch>
            <a:fillRect/>
          </a:stretch>
        </p:blipFill>
        <p:spPr>
          <a:xfrm>
            <a:off x="8939127" y="2735456"/>
            <a:ext cx="2644151" cy="2180912"/>
          </a:xfrm>
          <a:prstGeom prst="rect">
            <a:avLst/>
          </a:prstGeom>
        </p:spPr>
      </p:pic>
      <p:sp>
        <p:nvSpPr>
          <p:cNvPr id="23" name="Стрелка влево 22"/>
          <p:cNvSpPr/>
          <p:nvPr/>
        </p:nvSpPr>
        <p:spPr>
          <a:xfrm rot="10800000">
            <a:off x="7331760" y="4380223"/>
            <a:ext cx="1553979" cy="139216"/>
          </a:xfrm>
          <a:prstGeom prst="leftArrow">
            <a:avLst/>
          </a:prstGeom>
          <a:solidFill>
            <a:schemeClr val="accent6">
              <a:lumMod val="7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7775963" y="3936067"/>
            <a:ext cx="528030" cy="369332"/>
          </a:xfrm>
          <a:prstGeom prst="rect">
            <a:avLst/>
          </a:prstGeom>
        </p:spPr>
        <p:txBody>
          <a:bodyPr wrap="none">
            <a:spAutoFit/>
          </a:bodyPr>
          <a:lstStyle/>
          <a:p>
            <a:r>
              <a:rPr lang="ru-RU" dirty="0" smtClean="0">
                <a:solidFill>
                  <a:schemeClr val="accent6">
                    <a:lumMod val="75000"/>
                  </a:schemeClr>
                </a:solidFill>
              </a:rPr>
              <a:t>500</a:t>
            </a:r>
            <a:endParaRPr lang="ru-RU" dirty="0"/>
          </a:p>
        </p:txBody>
      </p:sp>
      <p:sp>
        <p:nvSpPr>
          <p:cNvPr id="31" name="Прямоугольник 30"/>
          <p:cNvSpPr/>
          <p:nvPr/>
        </p:nvSpPr>
        <p:spPr>
          <a:xfrm>
            <a:off x="679359" y="1821089"/>
            <a:ext cx="659796" cy="369332"/>
          </a:xfrm>
          <a:prstGeom prst="rect">
            <a:avLst/>
          </a:prstGeom>
        </p:spPr>
        <p:txBody>
          <a:bodyPr wrap="none">
            <a:spAutoFit/>
          </a:bodyPr>
          <a:lstStyle/>
          <a:p>
            <a:r>
              <a:rPr lang="ru-RU" dirty="0" smtClean="0">
                <a:solidFill>
                  <a:schemeClr val="accent6">
                    <a:lumMod val="75000"/>
                  </a:schemeClr>
                </a:solidFill>
              </a:rPr>
              <a:t>Петя</a:t>
            </a:r>
          </a:p>
        </p:txBody>
      </p:sp>
      <p:sp>
        <p:nvSpPr>
          <p:cNvPr id="42" name="TextBox 41"/>
          <p:cNvSpPr txBox="1"/>
          <p:nvPr/>
        </p:nvSpPr>
        <p:spPr>
          <a:xfrm>
            <a:off x="9207567" y="2756723"/>
            <a:ext cx="2208179" cy="369332"/>
          </a:xfrm>
          <a:prstGeom prst="rect">
            <a:avLst/>
          </a:prstGeom>
          <a:noFill/>
        </p:spPr>
        <p:txBody>
          <a:bodyPr wrap="square" rtlCol="0">
            <a:spAutoFit/>
          </a:bodyPr>
          <a:lstStyle/>
          <a:p>
            <a:pPr algn="ctr"/>
            <a:r>
              <a:rPr lang="ru-RU" b="1" dirty="0" smtClean="0">
                <a:solidFill>
                  <a:srgbClr val="41413C"/>
                </a:solidFill>
              </a:rPr>
              <a:t>МАГАЗИН</a:t>
            </a:r>
            <a:endParaRPr lang="ru-RU" b="1" dirty="0">
              <a:solidFill>
                <a:srgbClr val="41413C"/>
              </a:solidFill>
            </a:endParaRPr>
          </a:p>
        </p:txBody>
      </p:sp>
      <p:sp>
        <p:nvSpPr>
          <p:cNvPr id="32" name="Прямоугольник 31"/>
          <p:cNvSpPr/>
          <p:nvPr/>
        </p:nvSpPr>
        <p:spPr>
          <a:xfrm>
            <a:off x="6720356" y="1903553"/>
            <a:ext cx="647741" cy="369332"/>
          </a:xfrm>
          <a:prstGeom prst="rect">
            <a:avLst/>
          </a:prstGeom>
        </p:spPr>
        <p:txBody>
          <a:bodyPr wrap="none">
            <a:spAutoFit/>
          </a:bodyPr>
          <a:lstStyle/>
          <a:p>
            <a:r>
              <a:rPr lang="ru-RU" dirty="0" smtClean="0">
                <a:solidFill>
                  <a:schemeClr val="accent6">
                    <a:lumMod val="75000"/>
                  </a:schemeClr>
                </a:solidFill>
              </a:rPr>
              <a:t>Вася</a:t>
            </a:r>
          </a:p>
        </p:txBody>
      </p:sp>
      <p:sp>
        <p:nvSpPr>
          <p:cNvPr id="51" name="Стрелка влево 50"/>
          <p:cNvSpPr/>
          <p:nvPr/>
        </p:nvSpPr>
        <p:spPr>
          <a:xfrm>
            <a:off x="1644828" y="4367154"/>
            <a:ext cx="1379161" cy="148475"/>
          </a:xfrm>
          <a:prstGeom prst="leftArrow">
            <a:avLst/>
          </a:prstGeom>
          <a:solidFill>
            <a:schemeClr val="accent6">
              <a:lumMod val="7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6" name="Рисунок 75"/>
          <p:cNvPicPr>
            <a:picLocks noChangeAspect="1"/>
          </p:cNvPicPr>
          <p:nvPr/>
        </p:nvPicPr>
        <p:blipFill>
          <a:blip r:embed="rId9">
            <a:grayscl/>
            <a:extLst>
              <a:ext uri="{28A0092B-C50C-407E-A947-70E740481C1C}">
                <a14:useLocalDpi xmlns="" xmlns:a14="http://schemas.microsoft.com/office/drawing/2010/main" val="0"/>
              </a:ext>
            </a:extLst>
          </a:blip>
          <a:stretch>
            <a:fillRect/>
          </a:stretch>
        </p:blipFill>
        <p:spPr>
          <a:xfrm>
            <a:off x="2518901" y="2166134"/>
            <a:ext cx="3056636" cy="3056636"/>
          </a:xfrm>
          <a:prstGeom prst="rect">
            <a:avLst/>
          </a:prstGeom>
        </p:spPr>
      </p:pic>
      <p:sp>
        <p:nvSpPr>
          <p:cNvPr id="80" name="Прямоугольник 79"/>
          <p:cNvSpPr/>
          <p:nvPr/>
        </p:nvSpPr>
        <p:spPr>
          <a:xfrm>
            <a:off x="3211791" y="2940544"/>
            <a:ext cx="1670855" cy="369332"/>
          </a:xfrm>
          <a:prstGeom prst="rect">
            <a:avLst/>
          </a:prstGeom>
        </p:spPr>
        <p:txBody>
          <a:bodyPr wrap="square">
            <a:spAutoFit/>
          </a:bodyPr>
          <a:lstStyle/>
          <a:p>
            <a:pPr algn="ctr"/>
            <a:r>
              <a:rPr lang="ru-RU" b="1" dirty="0" smtClean="0">
                <a:solidFill>
                  <a:schemeClr val="accent6">
                    <a:lumMod val="75000"/>
                  </a:schemeClr>
                </a:solidFill>
              </a:rPr>
              <a:t>БАНК</a:t>
            </a:r>
            <a:endParaRPr lang="ru-RU" b="1" dirty="0">
              <a:solidFill>
                <a:schemeClr val="accent6">
                  <a:lumMod val="75000"/>
                </a:schemeClr>
              </a:solidFill>
            </a:endParaRPr>
          </a:p>
        </p:txBody>
      </p:sp>
    </p:spTree>
    <p:extLst>
      <p:ext uri="{BB962C8B-B14F-4D97-AF65-F5344CB8AC3E}">
        <p14:creationId xmlns="" xmlns:p14="http://schemas.microsoft.com/office/powerpoint/2010/main" val="1035610559"/>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7" name="Скругленный прямоугольник 36"/>
          <p:cNvSpPr/>
          <p:nvPr/>
        </p:nvSpPr>
        <p:spPr>
          <a:xfrm>
            <a:off x="0" y="5035023"/>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Овал 30"/>
          <p:cNvSpPr/>
          <p:nvPr/>
        </p:nvSpPr>
        <p:spPr>
          <a:xfrm>
            <a:off x="5130143" y="5100566"/>
            <a:ext cx="1917920" cy="71836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pic>
        <p:nvPicPr>
          <p:cNvPr id="2058" name="Picture 10"/>
          <p:cNvPicPr>
            <a:picLocks noChangeAspect="1" noChangeArrowheads="1"/>
          </p:cNvPicPr>
          <p:nvPr/>
        </p:nvPicPr>
        <p:blipFill>
          <a:blip r:embed="rId3"/>
          <a:srcRect/>
          <a:stretch>
            <a:fillRect/>
          </a:stretch>
        </p:blipFill>
        <p:spPr bwMode="auto">
          <a:xfrm>
            <a:off x="2329314" y="3503852"/>
            <a:ext cx="548138" cy="548138"/>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1075046" y="3664498"/>
            <a:ext cx="842765" cy="876747"/>
          </a:xfrm>
          <a:prstGeom prst="rect">
            <a:avLst/>
          </a:prstGeom>
          <a:noFill/>
          <a:ln w="9525">
            <a:noFill/>
            <a:miter lim="800000"/>
            <a:headEnd/>
            <a:tailEnd/>
          </a:ln>
          <a:effectLst/>
        </p:spPr>
      </p:pic>
      <p:sp>
        <p:nvSpPr>
          <p:cNvPr id="33" name="Скругленный прямоугольник 32"/>
          <p:cNvSpPr/>
          <p:nvPr/>
        </p:nvSpPr>
        <p:spPr>
          <a:xfrm>
            <a:off x="0" y="15217"/>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кругленный прямоугольник 24"/>
          <p:cNvSpPr/>
          <p:nvPr/>
        </p:nvSpPr>
        <p:spPr>
          <a:xfrm>
            <a:off x="2187438" y="5987679"/>
            <a:ext cx="7614747"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accent6">
                    <a:lumMod val="75000"/>
                  </a:schemeClr>
                </a:solidFill>
              </a:rPr>
              <a:t>Процесс </a:t>
            </a:r>
            <a:r>
              <a:rPr lang="ru-RU" dirty="0">
                <a:solidFill>
                  <a:schemeClr val="accent6">
                    <a:lumMod val="75000"/>
                  </a:schemeClr>
                </a:solidFill>
              </a:rPr>
              <a:t>повышения общего уровня цен в стране называется </a:t>
            </a:r>
            <a:r>
              <a:rPr lang="ru-RU" dirty="0" smtClean="0">
                <a:solidFill>
                  <a:schemeClr val="accent6">
                    <a:lumMod val="75000"/>
                  </a:schemeClr>
                </a:solidFill>
              </a:rPr>
              <a:t>инфляцией</a:t>
            </a:r>
            <a:endParaRPr lang="ru-RU" dirty="0">
              <a:solidFill>
                <a:schemeClr val="accent6">
                  <a:lumMod val="75000"/>
                </a:schemeClr>
              </a:solidFill>
            </a:endParaRPr>
          </a:p>
        </p:txBody>
      </p:sp>
      <p:sp>
        <p:nvSpPr>
          <p:cNvPr id="26" name="TextBox 25"/>
          <p:cNvSpPr txBox="1"/>
          <p:nvPr/>
        </p:nvSpPr>
        <p:spPr>
          <a:xfrm>
            <a:off x="0" y="285608"/>
            <a:ext cx="12216973" cy="707886"/>
          </a:xfrm>
          <a:prstGeom prst="rect">
            <a:avLst/>
          </a:prstGeom>
          <a:noFill/>
        </p:spPr>
        <p:txBody>
          <a:bodyPr wrap="square" rtlCol="0">
            <a:spAutoFit/>
          </a:bodyPr>
          <a:lstStyle/>
          <a:p>
            <a:pPr algn="ctr"/>
            <a:r>
              <a:rPr lang="ru-RU" sz="4000" dirty="0" smtClean="0">
                <a:solidFill>
                  <a:schemeClr val="accent6">
                    <a:lumMod val="75000"/>
                  </a:schemeClr>
                </a:solidFill>
                <a:latin typeface="+mj-lt"/>
              </a:rPr>
              <a:t>И Н Ф Л Я Ц И Я</a:t>
            </a:r>
            <a:endParaRPr lang="ru-RU" sz="4000" dirty="0">
              <a:solidFill>
                <a:schemeClr val="accent6">
                  <a:lumMod val="75000"/>
                </a:schemeClr>
              </a:solidFill>
              <a:latin typeface="+mj-lt"/>
            </a:endParaRPr>
          </a:p>
        </p:txBody>
      </p:sp>
      <p:pic>
        <p:nvPicPr>
          <p:cNvPr id="34" name="Рисунок 33"/>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sp>
        <p:nvSpPr>
          <p:cNvPr id="9" name="Овальная выноска 8"/>
          <p:cNvSpPr/>
          <p:nvPr/>
        </p:nvSpPr>
        <p:spPr>
          <a:xfrm>
            <a:off x="7490015" y="3940106"/>
            <a:ext cx="1137425" cy="696927"/>
          </a:xfrm>
          <a:prstGeom prst="wedgeEllipseCallout">
            <a:avLst>
              <a:gd name="adj1" fmla="val -78050"/>
              <a:gd name="adj2" fmla="val -4359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accent6">
                    <a:lumMod val="75000"/>
                  </a:schemeClr>
                </a:solidFill>
              </a:rPr>
              <a:t>Ха-ха</a:t>
            </a:r>
            <a:endParaRPr lang="ru-RU" dirty="0">
              <a:solidFill>
                <a:schemeClr val="accent6">
                  <a:lumMod val="75000"/>
                </a:schemeClr>
              </a:solidFill>
            </a:endParaRPr>
          </a:p>
        </p:txBody>
      </p:sp>
      <p:pic>
        <p:nvPicPr>
          <p:cNvPr id="2054" name="Picture 6"/>
          <p:cNvPicPr>
            <a:picLocks noChangeAspect="1" noChangeArrowheads="1"/>
          </p:cNvPicPr>
          <p:nvPr/>
        </p:nvPicPr>
        <p:blipFill>
          <a:blip r:embed="rId6"/>
          <a:srcRect/>
          <a:stretch>
            <a:fillRect/>
          </a:stretch>
        </p:blipFill>
        <p:spPr bwMode="auto">
          <a:xfrm>
            <a:off x="832286" y="4102662"/>
            <a:ext cx="625610" cy="368006"/>
          </a:xfrm>
          <a:prstGeom prst="rect">
            <a:avLst/>
          </a:prstGeom>
          <a:noFill/>
          <a:ln w="9525">
            <a:noFill/>
            <a:miter lim="800000"/>
            <a:headEnd/>
            <a:tailEnd/>
          </a:ln>
          <a:effectLst/>
        </p:spPr>
      </p:pic>
      <p:pic>
        <p:nvPicPr>
          <p:cNvPr id="2056" name="Picture 8"/>
          <p:cNvPicPr>
            <a:picLocks noChangeAspect="1" noChangeArrowheads="1"/>
          </p:cNvPicPr>
          <p:nvPr/>
        </p:nvPicPr>
        <p:blipFill>
          <a:blip r:embed="rId7"/>
          <a:srcRect/>
          <a:stretch>
            <a:fillRect/>
          </a:stretch>
        </p:blipFill>
        <p:spPr bwMode="auto">
          <a:xfrm>
            <a:off x="1770963" y="3526934"/>
            <a:ext cx="485919" cy="389611"/>
          </a:xfrm>
          <a:prstGeom prst="rect">
            <a:avLst/>
          </a:prstGeom>
          <a:noFill/>
          <a:ln w="9525">
            <a:noFill/>
            <a:miter lim="800000"/>
            <a:headEnd/>
            <a:tailEnd/>
          </a:ln>
          <a:effectLst/>
        </p:spPr>
      </p:pic>
      <p:pic>
        <p:nvPicPr>
          <p:cNvPr id="2061" name="Picture 13"/>
          <p:cNvPicPr>
            <a:picLocks noChangeAspect="1" noChangeArrowheads="1"/>
          </p:cNvPicPr>
          <p:nvPr/>
        </p:nvPicPr>
        <p:blipFill>
          <a:blip r:embed="rId8"/>
          <a:srcRect/>
          <a:stretch>
            <a:fillRect/>
          </a:stretch>
        </p:blipFill>
        <p:spPr bwMode="auto">
          <a:xfrm>
            <a:off x="1560569" y="3746612"/>
            <a:ext cx="697989" cy="529509"/>
          </a:xfrm>
          <a:prstGeom prst="rect">
            <a:avLst/>
          </a:prstGeom>
          <a:noFill/>
          <a:ln w="9525">
            <a:noFill/>
            <a:miter lim="800000"/>
            <a:headEnd/>
            <a:tailEnd/>
          </a:ln>
          <a:effectLst/>
        </p:spPr>
      </p:pic>
      <p:pic>
        <p:nvPicPr>
          <p:cNvPr id="2062" name="Picture 14"/>
          <p:cNvPicPr>
            <a:picLocks noChangeAspect="1" noChangeArrowheads="1"/>
          </p:cNvPicPr>
          <p:nvPr/>
        </p:nvPicPr>
        <p:blipFill>
          <a:blip r:embed="rId9"/>
          <a:srcRect/>
          <a:stretch>
            <a:fillRect/>
          </a:stretch>
        </p:blipFill>
        <p:spPr bwMode="auto">
          <a:xfrm>
            <a:off x="702815" y="3562582"/>
            <a:ext cx="826581" cy="818315"/>
          </a:xfrm>
          <a:prstGeom prst="rect">
            <a:avLst/>
          </a:prstGeom>
          <a:noFill/>
          <a:ln w="9525">
            <a:noFill/>
            <a:miter lim="800000"/>
            <a:headEnd/>
            <a:tailEnd/>
          </a:ln>
          <a:effectLst/>
        </p:spPr>
      </p:pic>
      <p:pic>
        <p:nvPicPr>
          <p:cNvPr id="2055" name="Picture 7"/>
          <p:cNvPicPr>
            <a:picLocks noChangeAspect="1" noChangeArrowheads="1"/>
          </p:cNvPicPr>
          <p:nvPr/>
        </p:nvPicPr>
        <p:blipFill>
          <a:blip r:embed="rId10"/>
          <a:srcRect/>
          <a:stretch>
            <a:fillRect/>
          </a:stretch>
        </p:blipFill>
        <p:spPr bwMode="auto">
          <a:xfrm rot="2407610">
            <a:off x="872749" y="3422931"/>
            <a:ext cx="572128" cy="646169"/>
          </a:xfrm>
          <a:prstGeom prst="rect">
            <a:avLst/>
          </a:prstGeom>
          <a:noFill/>
          <a:ln w="9525">
            <a:noFill/>
            <a:miter lim="800000"/>
            <a:headEnd/>
            <a:tailEnd/>
          </a:ln>
          <a:effectLst/>
        </p:spPr>
      </p:pic>
      <p:pic>
        <p:nvPicPr>
          <p:cNvPr id="2063" name="Picture 15"/>
          <p:cNvPicPr>
            <a:picLocks noChangeAspect="1" noChangeArrowheads="1"/>
          </p:cNvPicPr>
          <p:nvPr/>
        </p:nvPicPr>
        <p:blipFill>
          <a:blip r:embed="rId11"/>
          <a:srcRect/>
          <a:stretch>
            <a:fillRect/>
          </a:stretch>
        </p:blipFill>
        <p:spPr bwMode="auto">
          <a:xfrm>
            <a:off x="2013724" y="3443575"/>
            <a:ext cx="567635" cy="510298"/>
          </a:xfrm>
          <a:prstGeom prst="rect">
            <a:avLst/>
          </a:prstGeom>
          <a:noFill/>
          <a:ln w="9525">
            <a:noFill/>
            <a:miter lim="800000"/>
            <a:headEnd/>
            <a:tailEnd/>
          </a:ln>
          <a:effectLst/>
        </p:spPr>
      </p:pic>
      <p:grpSp>
        <p:nvGrpSpPr>
          <p:cNvPr id="24" name="Группа 23"/>
          <p:cNvGrpSpPr/>
          <p:nvPr/>
        </p:nvGrpSpPr>
        <p:grpSpPr>
          <a:xfrm>
            <a:off x="664639" y="2912083"/>
            <a:ext cx="2965650" cy="2939245"/>
            <a:chOff x="797645" y="2725459"/>
            <a:chExt cx="2918438" cy="2793309"/>
          </a:xfrm>
        </p:grpSpPr>
        <p:pic>
          <p:nvPicPr>
            <p:cNvPr id="2057" name="Picture 9"/>
            <p:cNvPicPr>
              <a:picLocks noChangeAspect="1" noChangeArrowheads="1"/>
            </p:cNvPicPr>
            <p:nvPr/>
          </p:nvPicPr>
          <p:blipFill>
            <a:blip r:embed="rId12"/>
            <a:srcRect/>
            <a:stretch>
              <a:fillRect/>
            </a:stretch>
          </p:blipFill>
          <p:spPr bwMode="auto">
            <a:xfrm rot="19289368">
              <a:off x="1188335" y="3641415"/>
              <a:ext cx="811132" cy="545187"/>
            </a:xfrm>
            <a:prstGeom prst="rect">
              <a:avLst/>
            </a:prstGeom>
            <a:noFill/>
            <a:ln w="9525">
              <a:noFill/>
              <a:miter lim="800000"/>
              <a:headEnd/>
              <a:tailEnd/>
            </a:ln>
            <a:effectLst/>
          </p:spPr>
        </p:pic>
        <p:pic>
          <p:nvPicPr>
            <p:cNvPr id="2052" name="Picture 4"/>
            <p:cNvPicPr>
              <a:picLocks noChangeAspect="1" noChangeArrowheads="1"/>
            </p:cNvPicPr>
            <p:nvPr/>
          </p:nvPicPr>
          <p:blipFill>
            <a:blip r:embed="rId13"/>
            <a:srcRect/>
            <a:stretch>
              <a:fillRect/>
            </a:stretch>
          </p:blipFill>
          <p:spPr bwMode="auto">
            <a:xfrm>
              <a:off x="1528201" y="3835625"/>
              <a:ext cx="822646" cy="752799"/>
            </a:xfrm>
            <a:prstGeom prst="rect">
              <a:avLst/>
            </a:prstGeom>
            <a:noFill/>
            <a:ln w="9525">
              <a:noFill/>
              <a:miter lim="800000"/>
              <a:headEnd/>
              <a:tailEnd/>
            </a:ln>
            <a:effectLst/>
          </p:spPr>
        </p:pic>
        <p:pic>
          <p:nvPicPr>
            <p:cNvPr id="2053" name="Picture 5"/>
            <p:cNvPicPr>
              <a:picLocks noChangeAspect="1" noChangeArrowheads="1"/>
            </p:cNvPicPr>
            <p:nvPr/>
          </p:nvPicPr>
          <p:blipFill>
            <a:blip r:embed="rId14"/>
            <a:srcRect/>
            <a:stretch>
              <a:fillRect/>
            </a:stretch>
          </p:blipFill>
          <p:spPr bwMode="auto">
            <a:xfrm>
              <a:off x="1932803" y="3770889"/>
              <a:ext cx="838551" cy="815681"/>
            </a:xfrm>
            <a:prstGeom prst="rect">
              <a:avLst/>
            </a:prstGeom>
            <a:noFill/>
            <a:ln w="9525">
              <a:noFill/>
              <a:miter lim="800000"/>
              <a:headEnd/>
              <a:tailEnd/>
            </a:ln>
            <a:effectLst/>
          </p:spPr>
        </p:pic>
        <p:pic>
          <p:nvPicPr>
            <p:cNvPr id="2050" name="Picture 2" descr="F:\пнг\тележка.png"/>
            <p:cNvPicPr>
              <a:picLocks noChangeAspect="1" noChangeArrowheads="1"/>
            </p:cNvPicPr>
            <p:nvPr/>
          </p:nvPicPr>
          <p:blipFill>
            <a:blip r:embed="rId15">
              <a:duotone>
                <a:schemeClr val="accent6">
                  <a:shade val="45000"/>
                  <a:satMod val="135000"/>
                </a:schemeClr>
                <a:prstClr val="white"/>
              </a:duotone>
              <a:extLst>
                <a:ext uri="{BEBA8EAE-BF5A-486C-A8C5-ECC9F3942E4B}">
                  <a14:imgProps xmlns="" xmlns:a14="http://schemas.microsoft.com/office/drawing/2010/main">
                    <a14:imgLayer r:embed="rId17">
                      <a14:imgEffect>
                        <a14:colorTemperature colorTemp="5900"/>
                      </a14:imgEffect>
                    </a14:imgLayer>
                  </a14:imgProps>
                </a:ext>
              </a:extLst>
            </a:blip>
            <a:srcRect/>
            <a:stretch>
              <a:fillRect/>
            </a:stretch>
          </p:blipFill>
          <p:spPr bwMode="auto">
            <a:xfrm>
              <a:off x="797645" y="2725459"/>
              <a:ext cx="2918438" cy="2793309"/>
            </a:xfrm>
            <a:prstGeom prst="rect">
              <a:avLst/>
            </a:prstGeom>
            <a:noFill/>
          </p:spPr>
        </p:pic>
      </p:grpSp>
      <p:grpSp>
        <p:nvGrpSpPr>
          <p:cNvPr id="2" name="Группа 1"/>
          <p:cNvGrpSpPr/>
          <p:nvPr/>
        </p:nvGrpSpPr>
        <p:grpSpPr>
          <a:xfrm>
            <a:off x="8107656" y="2982615"/>
            <a:ext cx="2996193" cy="2894113"/>
            <a:chOff x="8242746" y="2757563"/>
            <a:chExt cx="2996193" cy="2793309"/>
          </a:xfrm>
        </p:grpSpPr>
        <p:pic>
          <p:nvPicPr>
            <p:cNvPr id="35" name="Picture 8"/>
            <p:cNvPicPr>
              <a:picLocks noChangeAspect="1" noChangeArrowheads="1"/>
            </p:cNvPicPr>
            <p:nvPr/>
          </p:nvPicPr>
          <p:blipFill>
            <a:blip r:embed="rId7"/>
            <a:srcRect/>
            <a:stretch>
              <a:fillRect/>
            </a:stretch>
          </p:blipFill>
          <p:spPr bwMode="auto">
            <a:xfrm>
              <a:off x="10559948" y="4073238"/>
              <a:ext cx="485919" cy="389611"/>
            </a:xfrm>
            <a:prstGeom prst="rect">
              <a:avLst/>
            </a:prstGeom>
            <a:noFill/>
            <a:ln w="9525">
              <a:noFill/>
              <a:miter lim="800000"/>
              <a:headEnd/>
              <a:tailEnd/>
            </a:ln>
            <a:effectLst/>
          </p:spPr>
        </p:pic>
        <p:pic>
          <p:nvPicPr>
            <p:cNvPr id="36" name="Picture 10"/>
            <p:cNvPicPr>
              <a:picLocks noChangeAspect="1" noChangeArrowheads="1"/>
            </p:cNvPicPr>
            <p:nvPr/>
          </p:nvPicPr>
          <p:blipFill>
            <a:blip r:embed="rId3"/>
            <a:srcRect/>
            <a:stretch>
              <a:fillRect/>
            </a:stretch>
          </p:blipFill>
          <p:spPr bwMode="auto">
            <a:xfrm>
              <a:off x="10214850" y="3960651"/>
              <a:ext cx="548138" cy="548138"/>
            </a:xfrm>
            <a:prstGeom prst="rect">
              <a:avLst/>
            </a:prstGeom>
            <a:noFill/>
            <a:ln w="9525">
              <a:noFill/>
              <a:miter lim="800000"/>
              <a:headEnd/>
              <a:tailEnd/>
            </a:ln>
            <a:effectLst/>
          </p:spPr>
        </p:pic>
        <p:grpSp>
          <p:nvGrpSpPr>
            <p:cNvPr id="27" name="Группа 26"/>
            <p:cNvGrpSpPr>
              <a:grpSpLocks noChangeAspect="1"/>
            </p:cNvGrpSpPr>
            <p:nvPr/>
          </p:nvGrpSpPr>
          <p:grpSpPr>
            <a:xfrm flipH="1">
              <a:off x="8242746" y="2757563"/>
              <a:ext cx="2996193" cy="2793309"/>
              <a:chOff x="797645" y="2725459"/>
              <a:chExt cx="2918438" cy="2793309"/>
            </a:xfrm>
          </p:grpSpPr>
          <p:pic>
            <p:nvPicPr>
              <p:cNvPr id="29" name="Picture 5"/>
              <p:cNvPicPr>
                <a:picLocks noChangeAspect="1" noChangeArrowheads="1"/>
              </p:cNvPicPr>
              <p:nvPr/>
            </p:nvPicPr>
            <p:blipFill>
              <a:blip r:embed="rId14"/>
              <a:srcRect/>
              <a:stretch>
                <a:fillRect/>
              </a:stretch>
            </p:blipFill>
            <p:spPr bwMode="auto">
              <a:xfrm>
                <a:off x="1892343" y="3770889"/>
                <a:ext cx="838551" cy="815681"/>
              </a:xfrm>
              <a:prstGeom prst="rect">
                <a:avLst/>
              </a:prstGeom>
              <a:noFill/>
              <a:ln w="9525">
                <a:noFill/>
                <a:miter lim="800000"/>
                <a:headEnd/>
                <a:tailEnd/>
              </a:ln>
              <a:effectLst/>
            </p:spPr>
          </p:pic>
          <p:pic>
            <p:nvPicPr>
              <p:cNvPr id="30" name="Picture 4"/>
              <p:cNvPicPr>
                <a:picLocks noChangeAspect="1" noChangeArrowheads="1"/>
              </p:cNvPicPr>
              <p:nvPr/>
            </p:nvPicPr>
            <p:blipFill>
              <a:blip r:embed="rId13"/>
              <a:srcRect/>
              <a:stretch>
                <a:fillRect/>
              </a:stretch>
            </p:blipFill>
            <p:spPr bwMode="auto">
              <a:xfrm>
                <a:off x="1528201" y="3835625"/>
                <a:ext cx="822646" cy="752799"/>
              </a:xfrm>
              <a:prstGeom prst="rect">
                <a:avLst/>
              </a:prstGeom>
              <a:noFill/>
              <a:ln w="9525">
                <a:noFill/>
                <a:miter lim="800000"/>
                <a:headEnd/>
                <a:tailEnd/>
              </a:ln>
              <a:effectLst/>
            </p:spPr>
          </p:pic>
          <p:pic>
            <p:nvPicPr>
              <p:cNvPr id="28" name="Picture 2" descr="F:\пнг\тележка.png"/>
              <p:cNvPicPr>
                <a:picLocks noChangeAspect="1" noChangeArrowheads="1"/>
              </p:cNvPicPr>
              <p:nvPr/>
            </p:nvPicPr>
            <p:blipFill>
              <a:blip r:embed="rId15">
                <a:duotone>
                  <a:schemeClr val="accent6">
                    <a:shade val="45000"/>
                    <a:satMod val="135000"/>
                  </a:schemeClr>
                  <a:prstClr val="white"/>
                </a:duotone>
                <a:extLst>
                  <a:ext uri="{BEBA8EAE-BF5A-486C-A8C5-ECC9F3942E4B}">
                    <a14:imgProps xmlns="" xmlns:a14="http://schemas.microsoft.com/office/drawing/2010/main">
                      <a14:imgLayer r:embed="rId17">
                        <a14:imgEffect>
                          <a14:saturation sat="33000"/>
                        </a14:imgEffect>
                      </a14:imgLayer>
                    </a14:imgProps>
                  </a:ext>
                </a:extLst>
              </a:blip>
              <a:srcRect/>
              <a:stretch>
                <a:fillRect/>
              </a:stretch>
            </p:blipFill>
            <p:spPr bwMode="auto">
              <a:xfrm>
                <a:off x="797645" y="2725459"/>
                <a:ext cx="2918438" cy="2793309"/>
              </a:xfrm>
              <a:prstGeom prst="rect">
                <a:avLst/>
              </a:prstGeom>
              <a:noFill/>
            </p:spPr>
          </p:pic>
        </p:grpSp>
      </p:grpSp>
      <p:sp>
        <p:nvSpPr>
          <p:cNvPr id="38" name="Скругленный прямоугольник 37"/>
          <p:cNvSpPr/>
          <p:nvPr/>
        </p:nvSpPr>
        <p:spPr>
          <a:xfrm>
            <a:off x="423515" y="1335685"/>
            <a:ext cx="2290510" cy="587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Люди не делают сбережения</a:t>
            </a:r>
          </a:p>
        </p:txBody>
      </p:sp>
      <p:sp>
        <p:nvSpPr>
          <p:cNvPr id="45" name="Прямоугольник 44"/>
          <p:cNvSpPr/>
          <p:nvPr/>
        </p:nvSpPr>
        <p:spPr>
          <a:xfrm>
            <a:off x="551935" y="3091934"/>
            <a:ext cx="2299732" cy="369332"/>
          </a:xfrm>
          <a:prstGeom prst="rect">
            <a:avLst/>
          </a:prstGeom>
        </p:spPr>
        <p:txBody>
          <a:bodyPr wrap="none">
            <a:spAutoFit/>
          </a:bodyPr>
          <a:lstStyle/>
          <a:p>
            <a:pPr algn="ctr"/>
            <a:r>
              <a:rPr lang="ru-RU" dirty="0" smtClean="0">
                <a:solidFill>
                  <a:schemeClr val="accent6">
                    <a:lumMod val="75000"/>
                  </a:schemeClr>
                </a:solidFill>
              </a:rPr>
              <a:t>на 50 рублей сегодня</a:t>
            </a:r>
            <a:endParaRPr lang="ru-RU" dirty="0">
              <a:solidFill>
                <a:schemeClr val="accent6">
                  <a:lumMod val="75000"/>
                </a:schemeClr>
              </a:solidFill>
            </a:endParaRPr>
          </a:p>
        </p:txBody>
      </p:sp>
      <p:sp>
        <p:nvSpPr>
          <p:cNvPr id="46" name="Прямоугольник 45"/>
          <p:cNvSpPr/>
          <p:nvPr/>
        </p:nvSpPr>
        <p:spPr>
          <a:xfrm>
            <a:off x="8988849" y="3206234"/>
            <a:ext cx="2164503" cy="369332"/>
          </a:xfrm>
          <a:prstGeom prst="rect">
            <a:avLst/>
          </a:prstGeom>
        </p:spPr>
        <p:txBody>
          <a:bodyPr wrap="none">
            <a:spAutoFit/>
          </a:bodyPr>
          <a:lstStyle/>
          <a:p>
            <a:pPr algn="ctr"/>
            <a:r>
              <a:rPr lang="ru-RU" dirty="0" smtClean="0">
                <a:solidFill>
                  <a:schemeClr val="accent6">
                    <a:lumMod val="75000"/>
                  </a:schemeClr>
                </a:solidFill>
              </a:rPr>
              <a:t>на 50 рублей завтра</a:t>
            </a:r>
            <a:endParaRPr lang="ru-RU" dirty="0">
              <a:solidFill>
                <a:schemeClr val="accent6">
                  <a:lumMod val="75000"/>
                </a:schemeClr>
              </a:solidFill>
            </a:endParaRPr>
          </a:p>
        </p:txBody>
      </p:sp>
      <p:sp>
        <p:nvSpPr>
          <p:cNvPr id="47" name="Скругленный прямоугольник 46"/>
          <p:cNvSpPr/>
          <p:nvPr/>
        </p:nvSpPr>
        <p:spPr>
          <a:xfrm>
            <a:off x="8919815" y="1361085"/>
            <a:ext cx="2290510" cy="587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Планировать</a:t>
            </a:r>
          </a:p>
          <a:p>
            <a:pPr algn="ctr">
              <a:lnSpc>
                <a:spcPts val="1900"/>
              </a:lnSpc>
            </a:pPr>
            <a:r>
              <a:rPr lang="ru-RU" sz="1600" dirty="0" smtClean="0">
                <a:solidFill>
                  <a:schemeClr val="accent6">
                    <a:lumMod val="75000"/>
                  </a:schemeClr>
                </a:solidFill>
              </a:rPr>
              <a:t>невозможно</a:t>
            </a:r>
          </a:p>
        </p:txBody>
      </p:sp>
      <p:sp>
        <p:nvSpPr>
          <p:cNvPr id="48" name="Скругленный прямоугольник 47"/>
          <p:cNvSpPr/>
          <p:nvPr/>
        </p:nvSpPr>
        <p:spPr>
          <a:xfrm>
            <a:off x="3268315" y="1348385"/>
            <a:ext cx="2290510" cy="587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Стараются скорее потратить деньги</a:t>
            </a:r>
          </a:p>
        </p:txBody>
      </p:sp>
      <p:sp>
        <p:nvSpPr>
          <p:cNvPr id="49" name="Стрелка вправо 48"/>
          <p:cNvSpPr/>
          <p:nvPr/>
        </p:nvSpPr>
        <p:spPr>
          <a:xfrm>
            <a:off x="2778691" y="1466213"/>
            <a:ext cx="416560" cy="39771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Скругленный прямоугольник 49"/>
          <p:cNvSpPr/>
          <p:nvPr/>
        </p:nvSpPr>
        <p:spPr>
          <a:xfrm>
            <a:off x="6100415" y="1348385"/>
            <a:ext cx="2290510" cy="587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Покупают валюту</a:t>
            </a:r>
          </a:p>
        </p:txBody>
      </p:sp>
      <p:sp>
        <p:nvSpPr>
          <p:cNvPr id="51" name="Стрелка вправо 50"/>
          <p:cNvSpPr/>
          <p:nvPr/>
        </p:nvSpPr>
        <p:spPr>
          <a:xfrm>
            <a:off x="5648891" y="1517013"/>
            <a:ext cx="416560" cy="39771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Стрелка вправо 51"/>
          <p:cNvSpPr/>
          <p:nvPr/>
        </p:nvSpPr>
        <p:spPr>
          <a:xfrm>
            <a:off x="8480991" y="1478913"/>
            <a:ext cx="416560" cy="39771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9" name="Picture 11" descr="F:\пнг\инф с деньгами.png"/>
          <p:cNvPicPr>
            <a:picLocks noChangeAspect="1" noChangeArrowheads="1"/>
          </p:cNvPicPr>
          <p:nvPr/>
        </p:nvPicPr>
        <p:blipFill>
          <a:blip r:embed="rId18">
            <a:extLst>
              <a:ext uri="{BEBA8EAE-BF5A-486C-A8C5-ECC9F3942E4B}">
                <a14:imgProps xmlns="" xmlns:a14="http://schemas.microsoft.com/office/drawing/2010/main">
                  <a14:imgLayer r:embed="rId19">
                    <a14:imgEffect>
                      <a14:colorTemperature colorTemp="11200"/>
                    </a14:imgEffect>
                    <a14:imgEffect>
                      <a14:saturation sat="200000"/>
                    </a14:imgEffect>
                  </a14:imgLayer>
                </a14:imgProps>
              </a:ext>
            </a:extLst>
          </a:blip>
          <a:srcRect/>
          <a:stretch>
            <a:fillRect/>
          </a:stretch>
        </p:blipFill>
        <p:spPr bwMode="auto">
          <a:xfrm>
            <a:off x="3623504" y="2588180"/>
            <a:ext cx="4779963" cy="2852737"/>
          </a:xfrm>
          <a:prstGeom prst="rect">
            <a:avLst/>
          </a:prstGeom>
          <a:noFill/>
        </p:spPr>
      </p:pic>
    </p:spTree>
    <p:extLst>
      <p:ext uri="{BB962C8B-B14F-4D97-AF65-F5344CB8AC3E}">
        <p14:creationId xmlns="" xmlns:p14="http://schemas.microsoft.com/office/powerpoint/2010/main" val="155094630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2" name="Скругленный прямоугольник 11"/>
          <p:cNvSpPr/>
          <p:nvPr/>
        </p:nvSpPr>
        <p:spPr>
          <a:xfrm>
            <a:off x="0" y="5172770"/>
            <a:ext cx="12192000" cy="1105461"/>
          </a:xfrm>
          <a:prstGeom prst="roundRect">
            <a:avLst/>
          </a:prstGeom>
          <a:gradFill>
            <a:gsLst>
              <a:gs pos="29000">
                <a:schemeClr val="bg1">
                  <a:lumMod val="75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Овал 27"/>
          <p:cNvSpPr/>
          <p:nvPr/>
        </p:nvSpPr>
        <p:spPr>
          <a:xfrm>
            <a:off x="4891603" y="5490180"/>
            <a:ext cx="1917920" cy="71836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33" name="Скругленный прямоугольник 32"/>
          <p:cNvSpPr/>
          <p:nvPr/>
        </p:nvSpPr>
        <p:spPr>
          <a:xfrm>
            <a:off x="0" y="15217"/>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кругленный прямоугольник 24"/>
          <p:cNvSpPr/>
          <p:nvPr/>
        </p:nvSpPr>
        <p:spPr>
          <a:xfrm>
            <a:off x="2457239" y="5989302"/>
            <a:ext cx="7614747"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6">
                    <a:lumMod val="75000"/>
                  </a:schemeClr>
                </a:solidFill>
              </a:rPr>
              <a:t>Явление, когда цены устойчиво снижаются, называется </a:t>
            </a:r>
            <a:r>
              <a:rPr lang="ru-RU" dirty="0" smtClean="0">
                <a:solidFill>
                  <a:schemeClr val="accent6">
                    <a:lumMod val="75000"/>
                  </a:schemeClr>
                </a:solidFill>
              </a:rPr>
              <a:t>дефляцией</a:t>
            </a:r>
            <a:endParaRPr lang="ru-RU" dirty="0">
              <a:solidFill>
                <a:schemeClr val="accent6">
                  <a:lumMod val="75000"/>
                </a:schemeClr>
              </a:solidFill>
            </a:endParaRPr>
          </a:p>
        </p:txBody>
      </p:sp>
      <p:sp>
        <p:nvSpPr>
          <p:cNvPr id="26" name="TextBox 25"/>
          <p:cNvSpPr txBox="1"/>
          <p:nvPr/>
        </p:nvSpPr>
        <p:spPr>
          <a:xfrm>
            <a:off x="0" y="285608"/>
            <a:ext cx="12216973" cy="707886"/>
          </a:xfrm>
          <a:prstGeom prst="rect">
            <a:avLst/>
          </a:prstGeom>
          <a:noFill/>
        </p:spPr>
        <p:txBody>
          <a:bodyPr wrap="square" rtlCol="0">
            <a:spAutoFit/>
          </a:bodyPr>
          <a:lstStyle/>
          <a:p>
            <a:pPr algn="ctr"/>
            <a:r>
              <a:rPr lang="ru-RU" sz="4000" dirty="0" smtClean="0">
                <a:solidFill>
                  <a:schemeClr val="accent6">
                    <a:lumMod val="75000"/>
                  </a:schemeClr>
                </a:solidFill>
                <a:latin typeface="+mj-lt"/>
              </a:rPr>
              <a:t>Д Е Ф Л Я Ц И Я</a:t>
            </a:r>
            <a:endParaRPr lang="ru-RU" sz="4000" dirty="0">
              <a:solidFill>
                <a:schemeClr val="accent6">
                  <a:lumMod val="75000"/>
                </a:schemeClr>
              </a:solidFill>
              <a:latin typeface="+mj-lt"/>
            </a:endParaRPr>
          </a:p>
        </p:txBody>
      </p:sp>
      <p:pic>
        <p:nvPicPr>
          <p:cNvPr id="34" name="Рисунок 3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sp>
        <p:nvSpPr>
          <p:cNvPr id="9" name="Овальная выноска 8"/>
          <p:cNvSpPr/>
          <p:nvPr/>
        </p:nvSpPr>
        <p:spPr>
          <a:xfrm>
            <a:off x="6899386" y="2544963"/>
            <a:ext cx="1137425" cy="696927"/>
          </a:xfrm>
          <a:prstGeom prst="wedgeEllipseCallout">
            <a:avLst>
              <a:gd name="adj1" fmla="val -59068"/>
              <a:gd name="adj2" fmla="val 785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accent6">
                    <a:lumMod val="75000"/>
                  </a:schemeClr>
                </a:solidFill>
              </a:rPr>
              <a:t>Ну-ну</a:t>
            </a:r>
            <a:endParaRPr lang="ru-RU" dirty="0">
              <a:solidFill>
                <a:schemeClr val="accent6">
                  <a:lumMod val="75000"/>
                </a:schemeClr>
              </a:solidFill>
            </a:endParaRPr>
          </a:p>
        </p:txBody>
      </p:sp>
      <p:pic>
        <p:nvPicPr>
          <p:cNvPr id="3074" name="Picture 2" descr="F:\пнг\деф с деьгами.png"/>
          <p:cNvPicPr>
            <a:picLocks noChangeAspect="1" noChangeArrowheads="1"/>
          </p:cNvPicPr>
          <p:nvPr/>
        </p:nvPicPr>
        <p:blipFill>
          <a:blip r:embed="rId4"/>
          <a:srcRect/>
          <a:stretch>
            <a:fillRect/>
          </a:stretch>
        </p:blipFill>
        <p:spPr bwMode="auto">
          <a:xfrm>
            <a:off x="4951612" y="2219704"/>
            <a:ext cx="1899842" cy="3599865"/>
          </a:xfrm>
          <a:prstGeom prst="rect">
            <a:avLst/>
          </a:prstGeom>
          <a:noFill/>
        </p:spPr>
      </p:pic>
      <p:pic>
        <p:nvPicPr>
          <p:cNvPr id="2" name="Рисунок 1"/>
          <p:cNvPicPr>
            <a:picLocks noChangeAspect="1"/>
          </p:cNvPicPr>
          <p:nvPr/>
        </p:nvPicPr>
        <p:blipFill>
          <a:blip r:embed="rId5">
            <a:extLst>
              <a:ext uri="{BEBA8EAE-BF5A-486C-A8C5-ECC9F3942E4B}">
                <a14:imgProps xmlns="" xmlns:a14="http://schemas.microsoft.com/office/drawing/2010/main">
                  <a14:imgLayer r:embed="rId6">
                    <a14:imgEffect>
                      <a14:saturation sat="0"/>
                    </a14:imgEffect>
                  </a14:imgLayer>
                </a14:imgProps>
              </a:ext>
              <a:ext uri="{28A0092B-C50C-407E-A947-70E740481C1C}">
                <a14:useLocalDpi xmlns="" xmlns:a14="http://schemas.microsoft.com/office/drawing/2010/main" val="0"/>
              </a:ext>
            </a:extLst>
          </a:blip>
          <a:stretch>
            <a:fillRect/>
          </a:stretch>
        </p:blipFill>
        <p:spPr>
          <a:xfrm>
            <a:off x="8095562" y="2813055"/>
            <a:ext cx="4441695" cy="2961130"/>
          </a:xfrm>
          <a:prstGeom prst="rect">
            <a:avLst/>
          </a:prstGeom>
        </p:spPr>
      </p:pic>
      <p:pic>
        <p:nvPicPr>
          <p:cNvPr id="11" name="Рисунок 10"/>
          <p:cNvPicPr>
            <a:picLocks noChangeAspect="1"/>
          </p:cNvPicPr>
          <p:nvPr/>
        </p:nvPicPr>
        <p:blipFill>
          <a:blip r:embed="rId7">
            <a:extLst>
              <a:ext uri="{BEBA8EAE-BF5A-486C-A8C5-ECC9F3942E4B}">
                <a14:imgProps xmlns="" xmlns:a14="http://schemas.microsoft.com/office/drawing/2010/main">
                  <a14:imgLayer r:embed="rId8">
                    <a14:imgEffect>
                      <a14:colorTemperature colorTemp="4700"/>
                    </a14:imgEffect>
                    <a14:imgEffect>
                      <a14:saturation sat="0"/>
                    </a14:imgEffect>
                  </a14:imgLayer>
                </a14:imgProps>
              </a:ext>
              <a:ext uri="{28A0092B-C50C-407E-A947-70E740481C1C}">
                <a14:useLocalDpi xmlns="" xmlns:a14="http://schemas.microsoft.com/office/drawing/2010/main" val="0"/>
              </a:ext>
            </a:extLst>
          </a:blip>
          <a:stretch>
            <a:fillRect/>
          </a:stretch>
        </p:blipFill>
        <p:spPr>
          <a:xfrm flipH="1">
            <a:off x="-164885" y="2745045"/>
            <a:ext cx="4185920" cy="2741086"/>
          </a:xfrm>
          <a:prstGeom prst="rect">
            <a:avLst/>
          </a:prstGeom>
        </p:spPr>
      </p:pic>
      <p:pic>
        <p:nvPicPr>
          <p:cNvPr id="3" name="Рисунок 2"/>
          <p:cNvPicPr>
            <a:picLocks noChangeAspect="1"/>
          </p:cNvPicPr>
          <p:nvPr/>
        </p:nvPicPr>
        <p:blipFill>
          <a:blip r:embed="rId9">
            <a:duotone>
              <a:prstClr val="black"/>
              <a:schemeClr val="accent1">
                <a:tint val="45000"/>
                <a:satMod val="400000"/>
              </a:schemeClr>
            </a:duotone>
            <a:extLst>
              <a:ext uri="{28A0092B-C50C-407E-A947-70E740481C1C}">
                <a14:useLocalDpi xmlns="" xmlns:a14="http://schemas.microsoft.com/office/drawing/2010/main" val="0"/>
              </a:ext>
            </a:extLst>
          </a:blip>
          <a:stretch>
            <a:fillRect/>
          </a:stretch>
        </p:blipFill>
        <p:spPr>
          <a:xfrm>
            <a:off x="2741669" y="4698635"/>
            <a:ext cx="580652" cy="824331"/>
          </a:xfrm>
          <a:prstGeom prst="rect">
            <a:avLst/>
          </a:prstGeom>
        </p:spPr>
      </p:pic>
      <p:pic>
        <p:nvPicPr>
          <p:cNvPr id="14" name="Рисунок 13"/>
          <p:cNvPicPr>
            <a:picLocks noChangeAspect="1"/>
          </p:cNvPicPr>
          <p:nvPr/>
        </p:nvPicPr>
        <p:blipFill>
          <a:blip r:embed="rId9">
            <a:duotone>
              <a:prstClr val="black"/>
              <a:schemeClr val="accent1">
                <a:tint val="45000"/>
                <a:satMod val="400000"/>
              </a:schemeClr>
            </a:duotone>
            <a:extLst>
              <a:ext uri="{28A0092B-C50C-407E-A947-70E740481C1C}">
                <a14:useLocalDpi xmlns="" xmlns:a14="http://schemas.microsoft.com/office/drawing/2010/main" val="0"/>
              </a:ext>
            </a:extLst>
          </a:blip>
          <a:stretch>
            <a:fillRect/>
          </a:stretch>
        </p:blipFill>
        <p:spPr>
          <a:xfrm>
            <a:off x="3344936" y="4698635"/>
            <a:ext cx="580652" cy="824331"/>
          </a:xfrm>
          <a:prstGeom prst="rect">
            <a:avLst/>
          </a:prstGeom>
        </p:spPr>
      </p:pic>
      <p:pic>
        <p:nvPicPr>
          <p:cNvPr id="17" name="Рисунок 16"/>
          <p:cNvPicPr>
            <a:picLocks noChangeAspect="1"/>
          </p:cNvPicPr>
          <p:nvPr/>
        </p:nvPicPr>
        <p:blipFill>
          <a:blip r:embed="rId9">
            <a:duotone>
              <a:prstClr val="black"/>
              <a:schemeClr val="accent1">
                <a:tint val="45000"/>
                <a:satMod val="400000"/>
              </a:schemeClr>
            </a:duotone>
            <a:extLst>
              <a:ext uri="{28A0092B-C50C-407E-A947-70E740481C1C}">
                <a14:useLocalDpi xmlns="" xmlns:a14="http://schemas.microsoft.com/office/drawing/2010/main" val="0"/>
              </a:ext>
            </a:extLst>
          </a:blip>
          <a:stretch>
            <a:fillRect/>
          </a:stretch>
        </p:blipFill>
        <p:spPr>
          <a:xfrm>
            <a:off x="3903338" y="4698635"/>
            <a:ext cx="580652" cy="824331"/>
          </a:xfrm>
          <a:prstGeom prst="rect">
            <a:avLst/>
          </a:prstGeom>
        </p:spPr>
      </p:pic>
      <p:pic>
        <p:nvPicPr>
          <p:cNvPr id="18" name="Рисунок 17"/>
          <p:cNvPicPr>
            <a:picLocks noChangeAspect="1"/>
          </p:cNvPicPr>
          <p:nvPr/>
        </p:nvPicPr>
        <p:blipFill>
          <a:blip r:embed="rId9">
            <a:duotone>
              <a:prstClr val="black"/>
              <a:schemeClr val="accent1">
                <a:tint val="45000"/>
                <a:satMod val="400000"/>
              </a:schemeClr>
            </a:duotone>
            <a:extLst>
              <a:ext uri="{28A0092B-C50C-407E-A947-70E740481C1C}">
                <a14:useLocalDpi xmlns="" xmlns:a14="http://schemas.microsoft.com/office/drawing/2010/main" val="0"/>
              </a:ext>
            </a:extLst>
          </a:blip>
          <a:stretch>
            <a:fillRect/>
          </a:stretch>
        </p:blipFill>
        <p:spPr>
          <a:xfrm flipH="1">
            <a:off x="7637425" y="4684573"/>
            <a:ext cx="495882" cy="702096"/>
          </a:xfrm>
          <a:prstGeom prst="rect">
            <a:avLst/>
          </a:prstGeom>
        </p:spPr>
      </p:pic>
      <p:pic>
        <p:nvPicPr>
          <p:cNvPr id="20" name="Рисунок 19"/>
          <p:cNvPicPr>
            <a:picLocks noChangeAspect="1"/>
          </p:cNvPicPr>
          <p:nvPr/>
        </p:nvPicPr>
        <p:blipFill>
          <a:blip r:embed="rId9">
            <a:duotone>
              <a:prstClr val="black"/>
              <a:schemeClr val="accent1">
                <a:tint val="45000"/>
                <a:satMod val="400000"/>
              </a:schemeClr>
            </a:duotone>
            <a:extLst>
              <a:ext uri="{28A0092B-C50C-407E-A947-70E740481C1C}">
                <a14:useLocalDpi xmlns="" xmlns:a14="http://schemas.microsoft.com/office/drawing/2010/main" val="0"/>
              </a:ext>
            </a:extLst>
          </a:blip>
          <a:stretch>
            <a:fillRect/>
          </a:stretch>
        </p:blipFill>
        <p:spPr>
          <a:xfrm flipH="1">
            <a:off x="7117648" y="4684573"/>
            <a:ext cx="495882" cy="702096"/>
          </a:xfrm>
          <a:prstGeom prst="rect">
            <a:avLst/>
          </a:prstGeom>
        </p:spPr>
      </p:pic>
      <p:sp>
        <p:nvSpPr>
          <p:cNvPr id="21" name="Скругленный прямоугольник 20"/>
          <p:cNvSpPr/>
          <p:nvPr/>
        </p:nvSpPr>
        <p:spPr>
          <a:xfrm>
            <a:off x="436215" y="1348385"/>
            <a:ext cx="2290510" cy="587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Люди откладывают покупки</a:t>
            </a:r>
          </a:p>
        </p:txBody>
      </p:sp>
      <p:sp>
        <p:nvSpPr>
          <p:cNvPr id="19" name="Скругленный прямоугольник 18"/>
          <p:cNvSpPr/>
          <p:nvPr/>
        </p:nvSpPr>
        <p:spPr>
          <a:xfrm>
            <a:off x="3340054" y="1327788"/>
            <a:ext cx="2290510" cy="6081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Производство перестает развиваться</a:t>
            </a:r>
          </a:p>
        </p:txBody>
      </p:sp>
      <p:sp>
        <p:nvSpPr>
          <p:cNvPr id="22" name="Скругленный прямоугольник 21"/>
          <p:cNvSpPr/>
          <p:nvPr/>
        </p:nvSpPr>
        <p:spPr>
          <a:xfrm>
            <a:off x="6243890" y="1323669"/>
            <a:ext cx="2372887" cy="6369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ru-RU" sz="1600" dirty="0" smtClean="0">
                <a:solidFill>
                  <a:schemeClr val="accent6">
                    <a:lumMod val="75000"/>
                  </a:schemeClr>
                </a:solidFill>
              </a:rPr>
              <a:t>Предприятия сокращают работников</a:t>
            </a:r>
          </a:p>
        </p:txBody>
      </p:sp>
      <p:sp>
        <p:nvSpPr>
          <p:cNvPr id="23" name="Стрелка вправо 22"/>
          <p:cNvSpPr/>
          <p:nvPr/>
        </p:nvSpPr>
        <p:spPr>
          <a:xfrm>
            <a:off x="2829491" y="1466213"/>
            <a:ext cx="416560" cy="39771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право 23"/>
          <p:cNvSpPr/>
          <p:nvPr/>
        </p:nvSpPr>
        <p:spPr>
          <a:xfrm>
            <a:off x="5749805" y="1420904"/>
            <a:ext cx="416560" cy="39771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право 26"/>
          <p:cNvSpPr/>
          <p:nvPr/>
        </p:nvSpPr>
        <p:spPr>
          <a:xfrm>
            <a:off x="8731901" y="1470331"/>
            <a:ext cx="416560" cy="39771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кругленный прямоугольник 28"/>
          <p:cNvSpPr/>
          <p:nvPr/>
        </p:nvSpPr>
        <p:spPr>
          <a:xfrm>
            <a:off x="9246581" y="1327787"/>
            <a:ext cx="2525289" cy="608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ru-RU" sz="1600" dirty="0" smtClean="0">
                <a:solidFill>
                  <a:schemeClr val="accent6">
                    <a:lumMod val="75000"/>
                  </a:schemeClr>
                </a:solidFill>
              </a:rPr>
              <a:t>Возможности производителей ухудшаются</a:t>
            </a:r>
          </a:p>
        </p:txBody>
      </p:sp>
    </p:spTree>
    <p:extLst>
      <p:ext uri="{BB962C8B-B14F-4D97-AF65-F5344CB8AC3E}">
        <p14:creationId xmlns="" xmlns:p14="http://schemas.microsoft.com/office/powerpoint/2010/main" val="3420209929"/>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6" name="Скругленный прямоугольник 35"/>
          <p:cNvSpPr/>
          <p:nvPr/>
        </p:nvSpPr>
        <p:spPr>
          <a:xfrm>
            <a:off x="4292549" y="1754659"/>
            <a:ext cx="1712835" cy="443837"/>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Скругленный прямоугольник 34"/>
          <p:cNvSpPr/>
          <p:nvPr/>
        </p:nvSpPr>
        <p:spPr>
          <a:xfrm>
            <a:off x="2875641" y="2026508"/>
            <a:ext cx="2009397" cy="493264"/>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кругленный прямоугольник 30"/>
          <p:cNvSpPr/>
          <p:nvPr/>
        </p:nvSpPr>
        <p:spPr>
          <a:xfrm>
            <a:off x="1911815" y="2388972"/>
            <a:ext cx="1951732" cy="443836"/>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кругленный прямоугольник 18"/>
          <p:cNvSpPr/>
          <p:nvPr/>
        </p:nvSpPr>
        <p:spPr>
          <a:xfrm>
            <a:off x="2661603" y="5157322"/>
            <a:ext cx="6463862" cy="88725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9801237" y="5898810"/>
            <a:ext cx="1789484" cy="67026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65000"/>
                </a:schemeClr>
              </a:solidFill>
            </a:endParaRPr>
          </a:p>
        </p:txBody>
      </p:sp>
      <p:sp>
        <p:nvSpPr>
          <p:cNvPr id="33" name="Скругленный прямоугольник 32"/>
          <p:cNvSpPr/>
          <p:nvPr/>
        </p:nvSpPr>
        <p:spPr>
          <a:xfrm>
            <a:off x="0" y="0"/>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6" name="TextBox 25"/>
          <p:cNvSpPr txBox="1"/>
          <p:nvPr/>
        </p:nvSpPr>
        <p:spPr>
          <a:xfrm>
            <a:off x="-24973" y="162040"/>
            <a:ext cx="12216973" cy="707886"/>
          </a:xfrm>
          <a:prstGeom prst="rect">
            <a:avLst/>
          </a:prstGeom>
          <a:noFill/>
        </p:spPr>
        <p:txBody>
          <a:bodyPr wrap="square" rtlCol="0">
            <a:spAutoFit/>
          </a:bodyPr>
          <a:lstStyle/>
          <a:p>
            <a:pPr algn="ctr"/>
            <a:r>
              <a:rPr lang="ru-RU" sz="4000" dirty="0" smtClean="0">
                <a:solidFill>
                  <a:srgbClr val="826276">
                    <a:lumMod val="75000"/>
                  </a:srgbClr>
                </a:solidFill>
                <a:latin typeface="Impact"/>
              </a:rPr>
              <a:t>Ц Е Н О В А Я   С Т А Б И Л Ь Н О С Т Ь</a:t>
            </a:r>
            <a:endParaRPr lang="ru-RU" sz="4000" dirty="0">
              <a:solidFill>
                <a:srgbClr val="826276">
                  <a:lumMod val="75000"/>
                </a:srgbClr>
              </a:solidFill>
              <a:latin typeface="Impact"/>
            </a:endParaRPr>
          </a:p>
        </p:txBody>
      </p:sp>
      <p:pic>
        <p:nvPicPr>
          <p:cNvPr id="34" name="Рисунок 3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pic>
        <p:nvPicPr>
          <p:cNvPr id="4" name="Рисунок 3"/>
          <p:cNvPicPr>
            <a:picLocks noChangeAspect="1"/>
          </p:cNvPicPr>
          <p:nvPr/>
        </p:nvPicPr>
        <p:blipFill>
          <a:blip r:embed="rId4">
            <a:grayscl/>
            <a:extLst>
              <a:ext uri="{28A0092B-C50C-407E-A947-70E740481C1C}">
                <a14:useLocalDpi xmlns="" xmlns:a14="http://schemas.microsoft.com/office/drawing/2010/main" val="0"/>
              </a:ext>
            </a:extLst>
          </a:blip>
          <a:stretch>
            <a:fillRect/>
          </a:stretch>
        </p:blipFill>
        <p:spPr>
          <a:xfrm>
            <a:off x="3558182" y="2102445"/>
            <a:ext cx="4795648" cy="3647932"/>
          </a:xfrm>
          <a:prstGeom prst="rect">
            <a:avLst/>
          </a:prstGeom>
        </p:spPr>
      </p:pic>
      <p:pic>
        <p:nvPicPr>
          <p:cNvPr id="5" name="Рисунок 4"/>
          <p:cNvPicPr>
            <a:picLocks noChangeAspect="1"/>
          </p:cNvPicPr>
          <p:nvPr/>
        </p:nvPicPr>
        <p:blipFill>
          <a:blip r:embed="rId5">
            <a:duotone>
              <a:prstClr val="black"/>
              <a:schemeClr val="accent2">
                <a:tint val="45000"/>
                <a:satMod val="400000"/>
              </a:schemeClr>
            </a:duotone>
            <a:extLst>
              <a:ext uri="{BEBA8EAE-BF5A-486C-A8C5-ECC9F3942E4B}">
                <a14:imgProps xmlns="" xmlns:a14="http://schemas.microsoft.com/office/drawing/2010/main">
                  <a14:imgLayer r:embed="rId10">
                    <a14:imgEffect>
                      <a14:colorTemperature colorTemp="11200"/>
                    </a14:imgEffect>
                  </a14:imgLayer>
                </a14:imgProps>
              </a:ext>
              <a:ext uri="{28A0092B-C50C-407E-A947-70E740481C1C}">
                <a14:useLocalDpi xmlns="" xmlns:a14="http://schemas.microsoft.com/office/drawing/2010/main" val="0"/>
              </a:ext>
            </a:extLst>
          </a:blip>
          <a:stretch>
            <a:fillRect/>
          </a:stretch>
        </p:blipFill>
        <p:spPr>
          <a:xfrm>
            <a:off x="5589467" y="2421212"/>
            <a:ext cx="676073" cy="655377"/>
          </a:xfrm>
          <a:prstGeom prst="rect">
            <a:avLst/>
          </a:prstGeom>
        </p:spPr>
      </p:pic>
      <p:sp>
        <p:nvSpPr>
          <p:cNvPr id="28" name="Прямоугольник 27"/>
          <p:cNvSpPr/>
          <p:nvPr/>
        </p:nvSpPr>
        <p:spPr>
          <a:xfrm>
            <a:off x="4002597" y="3023950"/>
            <a:ext cx="3906579" cy="461665"/>
          </a:xfrm>
          <a:prstGeom prst="rect">
            <a:avLst/>
          </a:prstGeom>
        </p:spPr>
        <p:txBody>
          <a:bodyPr wrap="square">
            <a:spAutoFit/>
          </a:bodyPr>
          <a:lstStyle/>
          <a:p>
            <a:pPr algn="ctr"/>
            <a:r>
              <a:rPr lang="ru-RU" sz="2400" b="1" dirty="0" smtClean="0">
                <a:solidFill>
                  <a:schemeClr val="accent6">
                    <a:lumMod val="75000"/>
                  </a:schemeClr>
                </a:solidFill>
              </a:rPr>
              <a:t>НАЦИОНАЛЬНЫЙ БАНК</a:t>
            </a:r>
            <a:endParaRPr lang="ru-RU" sz="2400" b="1" dirty="0">
              <a:solidFill>
                <a:schemeClr val="accent6">
                  <a:lumMod val="75000"/>
                </a:schemeClr>
              </a:solidFill>
            </a:endParaRPr>
          </a:p>
        </p:txBody>
      </p:sp>
      <p:pic>
        <p:nvPicPr>
          <p:cNvPr id="16" name="Рисунок 15"/>
          <p:cNvPicPr>
            <a:picLocks noChangeAspect="1"/>
          </p:cNvPicPr>
          <p:nvPr/>
        </p:nvPicPr>
        <p:blipFill>
          <a:blip r:embed="rId11">
            <a:extLst>
              <a:ext uri="{28A0092B-C50C-407E-A947-70E740481C1C}">
                <a14:useLocalDpi xmlns="" xmlns:a14="http://schemas.microsoft.com/office/drawing/2010/main" val="0"/>
              </a:ext>
            </a:extLst>
          </a:blip>
          <a:stretch>
            <a:fillRect/>
          </a:stretch>
        </p:blipFill>
        <p:spPr>
          <a:xfrm>
            <a:off x="9210856" y="1721276"/>
            <a:ext cx="2429718" cy="4658601"/>
          </a:xfrm>
          <a:prstGeom prst="rect">
            <a:avLst/>
          </a:prstGeom>
        </p:spPr>
      </p:pic>
      <p:grpSp>
        <p:nvGrpSpPr>
          <p:cNvPr id="30" name="Группа 29"/>
          <p:cNvGrpSpPr/>
          <p:nvPr/>
        </p:nvGrpSpPr>
        <p:grpSpPr>
          <a:xfrm>
            <a:off x="2064521" y="691700"/>
            <a:ext cx="3870115" cy="2135849"/>
            <a:chOff x="2361083" y="691700"/>
            <a:chExt cx="3870115" cy="2135849"/>
          </a:xfrm>
        </p:grpSpPr>
        <p:pic>
          <p:nvPicPr>
            <p:cNvPr id="32" name="Рисунок 31"/>
            <p:cNvPicPr>
              <a:picLocks noChangeAspect="1"/>
            </p:cNvPicPr>
            <p:nvPr/>
          </p:nvPicPr>
          <p:blipFill>
            <a:blip r:embed="rId12">
              <a:grayscl/>
              <a:extLst>
                <a:ext uri="{28A0092B-C50C-407E-A947-70E740481C1C}">
                  <a14:useLocalDpi xmlns:a14="http://schemas.microsoft.com/office/drawing/2010/main" xmlns="" val="0"/>
                </a:ext>
              </a:extLst>
            </a:blip>
            <a:stretch>
              <a:fillRect/>
            </a:stretch>
          </p:blipFill>
          <p:spPr>
            <a:xfrm>
              <a:off x="2361083" y="1287442"/>
              <a:ext cx="1540107" cy="1540107"/>
            </a:xfrm>
            <a:prstGeom prst="rect">
              <a:avLst/>
            </a:prstGeom>
          </p:spPr>
        </p:pic>
        <p:pic>
          <p:nvPicPr>
            <p:cNvPr id="39" name="Рисунок 38"/>
            <p:cNvPicPr>
              <a:picLocks noChangeAspect="1"/>
            </p:cNvPicPr>
            <p:nvPr/>
          </p:nvPicPr>
          <p:blipFill>
            <a:blip r:embed="rId12">
              <a:grayscl/>
              <a:extLst>
                <a:ext uri="{28A0092B-C50C-407E-A947-70E740481C1C}">
                  <a14:useLocalDpi xmlns:a14="http://schemas.microsoft.com/office/drawing/2010/main" xmlns="" val="0"/>
                </a:ext>
              </a:extLst>
            </a:blip>
            <a:stretch>
              <a:fillRect/>
            </a:stretch>
          </p:blipFill>
          <p:spPr>
            <a:xfrm>
              <a:off x="3493411" y="930518"/>
              <a:ext cx="1540107" cy="1540107"/>
            </a:xfrm>
            <a:prstGeom prst="rect">
              <a:avLst/>
            </a:prstGeom>
          </p:spPr>
        </p:pic>
        <p:sp>
          <p:nvSpPr>
            <p:cNvPr id="40" name="Прямоугольник 39"/>
            <p:cNvSpPr/>
            <p:nvPr/>
          </p:nvSpPr>
          <p:spPr>
            <a:xfrm>
              <a:off x="3866604" y="1235104"/>
              <a:ext cx="788998" cy="369332"/>
            </a:xfrm>
            <a:prstGeom prst="rect">
              <a:avLst/>
            </a:prstGeom>
          </p:spPr>
          <p:txBody>
            <a:bodyPr wrap="none">
              <a:spAutoFit/>
            </a:bodyPr>
            <a:lstStyle/>
            <a:p>
              <a:pPr algn="ctr"/>
              <a:r>
                <a:rPr lang="ru-RU" b="1" dirty="0">
                  <a:solidFill>
                    <a:schemeClr val="accent6">
                      <a:lumMod val="75000"/>
                    </a:schemeClr>
                  </a:solidFill>
                </a:rPr>
                <a:t>БАНК</a:t>
              </a:r>
            </a:p>
          </p:txBody>
        </p:sp>
        <p:sp>
          <p:nvSpPr>
            <p:cNvPr id="41" name="Прямоугольник 40"/>
            <p:cNvSpPr/>
            <p:nvPr/>
          </p:nvSpPr>
          <p:spPr>
            <a:xfrm>
              <a:off x="2749715" y="1618862"/>
              <a:ext cx="788998" cy="369332"/>
            </a:xfrm>
            <a:prstGeom prst="rect">
              <a:avLst/>
            </a:prstGeom>
          </p:spPr>
          <p:txBody>
            <a:bodyPr wrap="none">
              <a:spAutoFit/>
            </a:bodyPr>
            <a:lstStyle/>
            <a:p>
              <a:pPr algn="ctr"/>
              <a:r>
                <a:rPr lang="ru-RU" b="1" dirty="0">
                  <a:solidFill>
                    <a:schemeClr val="accent6">
                      <a:lumMod val="75000"/>
                    </a:schemeClr>
                  </a:solidFill>
                </a:rPr>
                <a:t>БАНК</a:t>
              </a:r>
            </a:p>
          </p:txBody>
        </p:sp>
        <p:pic>
          <p:nvPicPr>
            <p:cNvPr id="42" name="Рисунок 41"/>
            <p:cNvPicPr>
              <a:picLocks noChangeAspect="1"/>
            </p:cNvPicPr>
            <p:nvPr/>
          </p:nvPicPr>
          <p:blipFill>
            <a:blip r:embed="rId12">
              <a:grayscl/>
              <a:extLst>
                <a:ext uri="{28A0092B-C50C-407E-A947-70E740481C1C}">
                  <a14:useLocalDpi xmlns:a14="http://schemas.microsoft.com/office/drawing/2010/main" xmlns="" val="0"/>
                </a:ext>
              </a:extLst>
            </a:blip>
            <a:stretch>
              <a:fillRect/>
            </a:stretch>
          </p:blipFill>
          <p:spPr>
            <a:xfrm>
              <a:off x="4691091" y="691700"/>
              <a:ext cx="1540107" cy="1540107"/>
            </a:xfrm>
            <a:prstGeom prst="rect">
              <a:avLst/>
            </a:prstGeom>
          </p:spPr>
        </p:pic>
        <p:sp>
          <p:nvSpPr>
            <p:cNvPr id="43" name="Прямоугольник 42"/>
            <p:cNvSpPr/>
            <p:nvPr/>
          </p:nvSpPr>
          <p:spPr>
            <a:xfrm>
              <a:off x="5066646" y="976304"/>
              <a:ext cx="788998" cy="369332"/>
            </a:xfrm>
            <a:prstGeom prst="rect">
              <a:avLst/>
            </a:prstGeom>
          </p:spPr>
          <p:txBody>
            <a:bodyPr wrap="none">
              <a:spAutoFit/>
            </a:bodyPr>
            <a:lstStyle/>
            <a:p>
              <a:pPr algn="ctr"/>
              <a:r>
                <a:rPr lang="ru-RU" b="1" dirty="0">
                  <a:solidFill>
                    <a:schemeClr val="accent6">
                      <a:lumMod val="75000"/>
                    </a:schemeClr>
                  </a:solidFill>
                </a:rPr>
                <a:t>БАНК</a:t>
              </a:r>
            </a:p>
          </p:txBody>
        </p:sp>
      </p:grpSp>
      <p:grpSp>
        <p:nvGrpSpPr>
          <p:cNvPr id="44" name="Группа 43"/>
          <p:cNvGrpSpPr/>
          <p:nvPr/>
        </p:nvGrpSpPr>
        <p:grpSpPr>
          <a:xfrm>
            <a:off x="200708" y="650789"/>
            <a:ext cx="2453277" cy="5801286"/>
            <a:chOff x="200708" y="650789"/>
            <a:chExt cx="2453277" cy="5801286"/>
          </a:xfrm>
        </p:grpSpPr>
        <p:sp>
          <p:nvSpPr>
            <p:cNvPr id="45" name="Овал 44"/>
            <p:cNvSpPr/>
            <p:nvPr/>
          </p:nvSpPr>
          <p:spPr>
            <a:xfrm>
              <a:off x="864501" y="5781813"/>
              <a:ext cx="1789484" cy="67026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46" name="Овал 45"/>
            <p:cNvSpPr/>
            <p:nvPr/>
          </p:nvSpPr>
          <p:spPr>
            <a:xfrm>
              <a:off x="200708" y="5731133"/>
              <a:ext cx="1789484" cy="67026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pic>
          <p:nvPicPr>
            <p:cNvPr id="47" name="Рисунок 46"/>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264574" y="1649636"/>
              <a:ext cx="1199570" cy="4589905"/>
            </a:xfrm>
            <a:prstGeom prst="rect">
              <a:avLst/>
            </a:prstGeom>
          </p:spPr>
        </p:pic>
        <p:sp>
          <p:nvSpPr>
            <p:cNvPr id="48" name="Овальная выноска 47"/>
            <p:cNvSpPr/>
            <p:nvPr/>
          </p:nvSpPr>
          <p:spPr>
            <a:xfrm flipH="1">
              <a:off x="847522" y="650789"/>
              <a:ext cx="1549688" cy="869460"/>
            </a:xfrm>
            <a:prstGeom prst="wedgeEllipseCallout">
              <a:avLst>
                <a:gd name="adj1" fmla="val 44125"/>
                <a:gd name="adj2" fmla="val 614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chemeClr val="accent6">
                      <a:lumMod val="75000"/>
                    </a:schemeClr>
                  </a:solidFill>
                </a:rPr>
                <a:t>Размещу деньги в депозит</a:t>
              </a:r>
              <a:endParaRPr lang="ru-RU" sz="1300" dirty="0">
                <a:solidFill>
                  <a:schemeClr val="accent6">
                    <a:lumMod val="75000"/>
                  </a:schemeClr>
                </a:solidFill>
              </a:endParaRPr>
            </a:p>
          </p:txBody>
        </p:sp>
        <p:pic>
          <p:nvPicPr>
            <p:cNvPr id="49" name="Рисунок 48"/>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flipH="1">
              <a:off x="1194843" y="1882034"/>
              <a:ext cx="1218287" cy="4364543"/>
            </a:xfrm>
            <a:prstGeom prst="rect">
              <a:avLst/>
            </a:prstGeom>
          </p:spPr>
        </p:pic>
      </p:grpSp>
      <p:sp>
        <p:nvSpPr>
          <p:cNvPr id="25" name="Скругленный прямоугольник 24"/>
          <p:cNvSpPr/>
          <p:nvPr/>
        </p:nvSpPr>
        <p:spPr>
          <a:xfrm>
            <a:off x="2413686" y="5969410"/>
            <a:ext cx="6944498"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826276">
                    <a:lumMod val="75000"/>
                  </a:srgbClr>
                </a:solidFill>
              </a:rPr>
              <a:t>Ценовая стабильность – это основная </a:t>
            </a:r>
            <a:r>
              <a:rPr lang="ru-RU" dirty="0" smtClean="0">
                <a:solidFill>
                  <a:srgbClr val="826276">
                    <a:lumMod val="75000"/>
                  </a:srgbClr>
                </a:solidFill>
              </a:rPr>
              <a:t>цель Национального банка</a:t>
            </a:r>
          </a:p>
        </p:txBody>
      </p:sp>
      <p:grpSp>
        <p:nvGrpSpPr>
          <p:cNvPr id="37" name="Группа 36"/>
          <p:cNvGrpSpPr/>
          <p:nvPr/>
        </p:nvGrpSpPr>
        <p:grpSpPr>
          <a:xfrm>
            <a:off x="8435545" y="2166551"/>
            <a:ext cx="1079158" cy="1515763"/>
            <a:chOff x="8435545" y="2166551"/>
            <a:chExt cx="1079158" cy="1515763"/>
          </a:xfrm>
        </p:grpSpPr>
        <p:grpSp>
          <p:nvGrpSpPr>
            <p:cNvPr id="22" name="Группа 21"/>
            <p:cNvGrpSpPr/>
            <p:nvPr/>
          </p:nvGrpSpPr>
          <p:grpSpPr>
            <a:xfrm>
              <a:off x="8435545" y="2166551"/>
              <a:ext cx="1079158" cy="1515763"/>
              <a:chOff x="1205352" y="3314482"/>
              <a:chExt cx="908776" cy="1484096"/>
            </a:xfrm>
          </p:grpSpPr>
          <p:pic>
            <p:nvPicPr>
              <p:cNvPr id="1026" name="Picture 2" descr="F:\пнг\инф в банке.png"/>
              <p:cNvPicPr>
                <a:picLocks noChangeAspect="1" noChangeArrowheads="1"/>
              </p:cNvPicPr>
              <p:nvPr/>
            </p:nvPicPr>
            <p:blipFill>
              <a:blip r:embed="rId15">
                <a:extLst>
                  <a:ext uri="{BEBA8EAE-BF5A-486C-A8C5-ECC9F3942E4B}">
                    <a14:imgProps xmlns="" xmlns:a14="http://schemas.microsoft.com/office/drawing/2010/main">
                      <a14:imgLayer r:embed="rId16">
                        <a14:imgEffect>
                          <a14:saturation sat="200000"/>
                        </a14:imgEffect>
                      </a14:imgLayer>
                    </a14:imgProps>
                  </a:ext>
                </a:extLst>
              </a:blip>
              <a:srcRect/>
              <a:stretch>
                <a:fillRect/>
              </a:stretch>
            </p:blipFill>
            <p:spPr bwMode="auto">
              <a:xfrm>
                <a:off x="1205352" y="3392326"/>
                <a:ext cx="888239" cy="1406252"/>
              </a:xfrm>
              <a:prstGeom prst="rect">
                <a:avLst/>
              </a:prstGeom>
              <a:noFill/>
            </p:spPr>
          </p:pic>
          <p:sp>
            <p:nvSpPr>
              <p:cNvPr id="3" name="Прямоугольник 2"/>
              <p:cNvSpPr/>
              <p:nvPr/>
            </p:nvSpPr>
            <p:spPr>
              <a:xfrm>
                <a:off x="1205714" y="3314482"/>
                <a:ext cx="908414" cy="246221"/>
              </a:xfrm>
              <a:prstGeom prst="rect">
                <a:avLst/>
              </a:prstGeom>
            </p:spPr>
            <p:txBody>
              <a:bodyPr wrap="square">
                <a:spAutoFit/>
              </a:bodyPr>
              <a:lstStyle/>
              <a:p>
                <a:pPr algn="ctr"/>
                <a:r>
                  <a:rPr lang="ru-RU" sz="1000" dirty="0" smtClean="0">
                    <a:solidFill>
                      <a:schemeClr val="bg1"/>
                    </a:solidFill>
                  </a:rPr>
                  <a:t>Инфляция</a:t>
                </a:r>
                <a:endParaRPr lang="ru-RU" sz="1000" dirty="0">
                  <a:solidFill>
                    <a:schemeClr val="bg1"/>
                  </a:solidFill>
                </a:endParaRPr>
              </a:p>
            </p:txBody>
          </p:sp>
        </p:grpSp>
        <p:sp>
          <p:nvSpPr>
            <p:cNvPr id="50" name="Скругленный прямоугольник 49"/>
            <p:cNvSpPr/>
            <p:nvPr/>
          </p:nvSpPr>
          <p:spPr>
            <a:xfrm>
              <a:off x="8649729" y="3155848"/>
              <a:ext cx="619413" cy="272640"/>
            </a:xfrm>
            <a:prstGeom prst="roundRect">
              <a:avLst/>
            </a:prstGeom>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accent6">
                      <a:lumMod val="75000"/>
                    </a:schemeClr>
                  </a:solidFill>
                </a:rPr>
                <a:t>  </a:t>
              </a:r>
              <a:r>
                <a:rPr lang="en-US" sz="1200" b="1" dirty="0" smtClean="0">
                  <a:solidFill>
                    <a:schemeClr val="accent6">
                      <a:lumMod val="75000"/>
                    </a:schemeClr>
                  </a:solidFill>
                </a:rPr>
                <a:t>&gt;5</a:t>
              </a:r>
              <a:r>
                <a:rPr lang="ru-RU" sz="1200" b="1" dirty="0" smtClean="0">
                  <a:solidFill>
                    <a:schemeClr val="accent6">
                      <a:lumMod val="75000"/>
                    </a:schemeClr>
                  </a:solidFill>
                </a:rPr>
                <a:t>%</a:t>
              </a:r>
              <a:endParaRPr lang="ru-RU" sz="1200" b="1" dirty="0">
                <a:solidFill>
                  <a:schemeClr val="accent6">
                    <a:lumMod val="75000"/>
                  </a:schemeClr>
                </a:solidFill>
              </a:endParaRPr>
            </a:p>
          </p:txBody>
        </p:sp>
      </p:grpSp>
      <p:sp>
        <p:nvSpPr>
          <p:cNvPr id="51" name="Овальная выноска 50"/>
          <p:cNvSpPr/>
          <p:nvPr/>
        </p:nvSpPr>
        <p:spPr>
          <a:xfrm flipH="1">
            <a:off x="8166007" y="980304"/>
            <a:ext cx="2032436" cy="1100120"/>
          </a:xfrm>
          <a:prstGeom prst="wedgeEllipseCallout">
            <a:avLst>
              <a:gd name="adj1" fmla="val -39730"/>
              <a:gd name="adj2" fmla="val 833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chemeClr val="accent6">
                    <a:lumMod val="75000"/>
                  </a:schemeClr>
                </a:solidFill>
              </a:rPr>
              <a:t>Маленькая инфляция помогает экономическому росту</a:t>
            </a:r>
            <a:endParaRPr lang="ru-RU" sz="1300" dirty="0">
              <a:solidFill>
                <a:schemeClr val="accent6">
                  <a:lumMod val="75000"/>
                </a:schemeClr>
              </a:solidFill>
            </a:endParaRPr>
          </a:p>
        </p:txBody>
      </p:sp>
    </p:spTree>
    <p:extLst>
      <p:ext uri="{BB962C8B-B14F-4D97-AF65-F5344CB8AC3E}">
        <p14:creationId xmlns="" xmlns:p14="http://schemas.microsoft.com/office/powerpoint/2010/main" val="4048572253"/>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2" name="Овал 21"/>
          <p:cNvSpPr/>
          <p:nvPr/>
        </p:nvSpPr>
        <p:spPr>
          <a:xfrm>
            <a:off x="9897199" y="5848499"/>
            <a:ext cx="1926104" cy="721434"/>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pic>
        <p:nvPicPr>
          <p:cNvPr id="5" name="Рисунок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748060" y="1641458"/>
            <a:ext cx="1200150" cy="666750"/>
          </a:xfrm>
          <a:prstGeom prst="rect">
            <a:avLst/>
          </a:prstGeom>
        </p:spPr>
      </p:pic>
      <p:sp>
        <p:nvSpPr>
          <p:cNvPr id="33" name="Скругленный прямоугольник 32"/>
          <p:cNvSpPr/>
          <p:nvPr/>
        </p:nvSpPr>
        <p:spPr>
          <a:xfrm>
            <a:off x="0" y="15217"/>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5" name="Скругленный прямоугольник 24"/>
          <p:cNvSpPr/>
          <p:nvPr/>
        </p:nvSpPr>
        <p:spPr>
          <a:xfrm>
            <a:off x="2276139" y="5971501"/>
            <a:ext cx="7614747"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826276">
                    <a:lumMod val="75000"/>
                  </a:srgbClr>
                </a:solidFill>
              </a:rPr>
              <a:t>В потребительскую корзину входит </a:t>
            </a:r>
            <a:r>
              <a:rPr lang="ru-RU" dirty="0" smtClean="0">
                <a:solidFill>
                  <a:srgbClr val="826276">
                    <a:lumMod val="75000"/>
                  </a:srgbClr>
                </a:solidFill>
              </a:rPr>
              <a:t>более 450 </a:t>
            </a:r>
            <a:r>
              <a:rPr lang="ru-RU" dirty="0">
                <a:solidFill>
                  <a:srgbClr val="826276">
                    <a:lumMod val="75000"/>
                  </a:srgbClr>
                </a:solidFill>
              </a:rPr>
              <a:t>товаров и услуг, которыми пользуются люди в повседневной жизни</a:t>
            </a:r>
            <a:r>
              <a:rPr lang="ru-RU" dirty="0"/>
              <a:t>. </a:t>
            </a:r>
            <a:endParaRPr lang="ru-RU" dirty="0">
              <a:solidFill>
                <a:srgbClr val="826276">
                  <a:lumMod val="75000"/>
                </a:srgbClr>
              </a:solidFill>
            </a:endParaRPr>
          </a:p>
        </p:txBody>
      </p:sp>
      <p:sp>
        <p:nvSpPr>
          <p:cNvPr id="26" name="TextBox 25"/>
          <p:cNvSpPr txBox="1"/>
          <p:nvPr/>
        </p:nvSpPr>
        <p:spPr>
          <a:xfrm>
            <a:off x="-162537" y="290257"/>
            <a:ext cx="12216973" cy="707886"/>
          </a:xfrm>
          <a:prstGeom prst="rect">
            <a:avLst/>
          </a:prstGeom>
          <a:noFill/>
        </p:spPr>
        <p:txBody>
          <a:bodyPr wrap="square" rtlCol="0">
            <a:spAutoFit/>
          </a:bodyPr>
          <a:lstStyle/>
          <a:p>
            <a:pPr algn="ctr"/>
            <a:r>
              <a:rPr lang="ru-RU" sz="4000" dirty="0" smtClean="0">
                <a:solidFill>
                  <a:srgbClr val="826276">
                    <a:lumMod val="75000"/>
                  </a:srgbClr>
                </a:solidFill>
                <a:latin typeface="Impact"/>
              </a:rPr>
              <a:t>И З М Е Р Я Е М   Ц Е Н Ы</a:t>
            </a:r>
            <a:endParaRPr lang="ru-RU" sz="4000" dirty="0">
              <a:solidFill>
                <a:srgbClr val="826276">
                  <a:lumMod val="75000"/>
                </a:srgbClr>
              </a:solidFill>
              <a:latin typeface="Impact"/>
            </a:endParaRPr>
          </a:p>
        </p:txBody>
      </p:sp>
      <p:pic>
        <p:nvPicPr>
          <p:cNvPr id="34" name="Рисунок 3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pic>
        <p:nvPicPr>
          <p:cNvPr id="6" name="Рисунок 5"/>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rot="1686481">
            <a:off x="1173913" y="1590666"/>
            <a:ext cx="4051184" cy="3498042"/>
          </a:xfrm>
          <a:prstGeom prst="rect">
            <a:avLst/>
          </a:prstGeom>
        </p:spPr>
      </p:pic>
      <p:sp>
        <p:nvSpPr>
          <p:cNvPr id="4098" name="AutoShape 2" descr="ÐÐ°ÑÑÐ¸Ð½ÐºÐ¸ Ð¿Ð¾ Ð·Ð°Ð¿ÑÐ¾ÑÑ ÑÑÐ»ÑÐ³Ð¸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099" name="Picture 3"/>
          <p:cNvPicPr>
            <a:picLocks noChangeAspect="1" noChangeArrowheads="1"/>
          </p:cNvPicPr>
          <p:nvPr/>
        </p:nvPicPr>
        <p:blipFill>
          <a:blip r:embed="rId6"/>
          <a:srcRect/>
          <a:stretch>
            <a:fillRect/>
          </a:stretch>
        </p:blipFill>
        <p:spPr bwMode="auto">
          <a:xfrm>
            <a:off x="2284231" y="4469041"/>
            <a:ext cx="1594004" cy="1171107"/>
          </a:xfrm>
          <a:prstGeom prst="rect">
            <a:avLst/>
          </a:prstGeom>
          <a:noFill/>
          <a:ln w="9525">
            <a:noFill/>
            <a:miter lim="800000"/>
            <a:headEnd/>
            <a:tailEnd/>
          </a:ln>
          <a:effectLst/>
        </p:spPr>
      </p:pic>
      <p:pic>
        <p:nvPicPr>
          <p:cNvPr id="3074" name="Picture 2" descr="ÐÐ°ÑÑÐ¸Ð½ÐºÐ¸ Ð¿Ð¾ Ð·Ð°Ð¿ÑÐ¾ÑÑ ÐºÐ¾ÑÑÐ° Ð¿Ð½Ð³"/>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472892" y="2284574"/>
            <a:ext cx="1596436" cy="936576"/>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ÐÐ°ÑÑÐ¸Ð½ÐºÐ¸ Ð¿Ð¾ Ð·Ð°Ð¿ÑÐ¾ÑÑ Ð¼Ð¾Ð»Ð¾ÐºÐ¾ Ð² Ð±ÑÑÑÐ»ÐºÐµ  Ð¿Ð½Ð³"/>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4462587" y="1436179"/>
            <a:ext cx="536077" cy="1268876"/>
          </a:xfrm>
          <a:prstGeom prst="rect">
            <a:avLst/>
          </a:prstGeom>
          <a:noFill/>
          <a:extLst>
            <a:ext uri="{909E8E84-426E-40DD-AFC4-6F175D3DCCD1}">
              <a14:hiddenFill xmlns="" xmlns:a14="http://schemas.microsoft.com/office/drawing/2010/main">
                <a:solidFill>
                  <a:srgbClr val="FFFFFF"/>
                </a:solidFill>
              </a14:hiddenFill>
            </a:ext>
          </a:extLst>
        </p:spPr>
      </p:pic>
      <p:pic>
        <p:nvPicPr>
          <p:cNvPr id="3082" name="Picture 10" descr="ÐÐ°ÑÑÐ¸Ð½ÐºÐ¸ Ð¿Ð¾ Ð·Ð°Ð¿ÑÐ¾ÑÑ Ð¼ÑÑÐ¾  Ð¿Ð½Ð³"/>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4548168" y="2657189"/>
            <a:ext cx="1593215" cy="818182"/>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Рисунок 3"/>
          <p:cNvPicPr>
            <a:picLocks noChangeAspect="1"/>
          </p:cNvPicPr>
          <p:nvPr/>
        </p:nvPicPr>
        <p:blipFill>
          <a:blip r:embed="rId10">
            <a:extLst>
              <a:ext uri="{28A0092B-C50C-407E-A947-70E740481C1C}">
                <a14:useLocalDpi xmlns="" xmlns:a14="http://schemas.microsoft.com/office/drawing/2010/main" val="0"/>
              </a:ext>
            </a:extLst>
          </a:blip>
          <a:stretch>
            <a:fillRect/>
          </a:stretch>
        </p:blipFill>
        <p:spPr>
          <a:xfrm>
            <a:off x="4428879" y="1657502"/>
            <a:ext cx="2081273" cy="1729889"/>
          </a:xfrm>
          <a:prstGeom prst="rect">
            <a:avLst/>
          </a:prstGeom>
        </p:spPr>
      </p:pic>
      <p:pic>
        <p:nvPicPr>
          <p:cNvPr id="1026" name="Picture 2"/>
          <p:cNvPicPr>
            <a:picLocks noChangeAspect="1" noChangeArrowheads="1"/>
          </p:cNvPicPr>
          <p:nvPr/>
        </p:nvPicPr>
        <p:blipFill>
          <a:blip r:embed="rId11"/>
          <a:srcRect/>
          <a:stretch>
            <a:fillRect/>
          </a:stretch>
        </p:blipFill>
        <p:spPr bwMode="auto">
          <a:xfrm>
            <a:off x="4554623" y="2338598"/>
            <a:ext cx="907645" cy="597533"/>
          </a:xfrm>
          <a:prstGeom prst="rect">
            <a:avLst/>
          </a:prstGeom>
          <a:noFill/>
          <a:ln w="9525">
            <a:noFill/>
            <a:miter lim="800000"/>
            <a:headEnd/>
            <a:tailEnd/>
          </a:ln>
          <a:effectLst/>
        </p:spPr>
      </p:pic>
      <p:pic>
        <p:nvPicPr>
          <p:cNvPr id="1027" name="Picture 3"/>
          <p:cNvPicPr>
            <a:picLocks noChangeAspect="1" noChangeArrowheads="1"/>
          </p:cNvPicPr>
          <p:nvPr/>
        </p:nvPicPr>
        <p:blipFill>
          <a:blip r:embed="rId12"/>
          <a:srcRect/>
          <a:stretch>
            <a:fillRect/>
          </a:stretch>
        </p:blipFill>
        <p:spPr bwMode="auto">
          <a:xfrm flipH="1">
            <a:off x="1106141" y="3284173"/>
            <a:ext cx="924960" cy="680924"/>
          </a:xfrm>
          <a:prstGeom prst="rect">
            <a:avLst/>
          </a:prstGeom>
          <a:noFill/>
          <a:ln w="9525">
            <a:noFill/>
            <a:miter lim="800000"/>
            <a:headEnd/>
            <a:tailEnd/>
          </a:ln>
          <a:effectLst/>
        </p:spPr>
      </p:pic>
      <p:sp>
        <p:nvSpPr>
          <p:cNvPr id="20" name="Скругленный прямоугольник 19"/>
          <p:cNvSpPr/>
          <p:nvPr/>
        </p:nvSpPr>
        <p:spPr>
          <a:xfrm>
            <a:off x="6950304" y="1480843"/>
            <a:ext cx="2290510" cy="89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ru-RU" sz="1600" b="1" dirty="0" smtClean="0">
                <a:solidFill>
                  <a:schemeClr val="accent6">
                    <a:lumMod val="75000"/>
                  </a:schemeClr>
                </a:solidFill>
              </a:rPr>
              <a:t>Производители и продавцы  </a:t>
            </a:r>
            <a:r>
              <a:rPr lang="ru-RU" sz="1600" dirty="0" smtClean="0">
                <a:solidFill>
                  <a:schemeClr val="accent6">
                    <a:lumMod val="75000"/>
                  </a:schemeClr>
                </a:solidFill>
              </a:rPr>
              <a:t>- когда устанавливают цены</a:t>
            </a:r>
          </a:p>
        </p:txBody>
      </p:sp>
      <p:pic>
        <p:nvPicPr>
          <p:cNvPr id="21" name="Рисунок 20"/>
          <p:cNvPicPr>
            <a:picLocks noChangeAspect="1"/>
          </p:cNvPicPr>
          <p:nvPr/>
        </p:nvPicPr>
        <p:blipFill>
          <a:blip r:embed="rId13">
            <a:extLst>
              <a:ext uri="{28A0092B-C50C-407E-A947-70E740481C1C}">
                <a14:useLocalDpi xmlns="" xmlns:a14="http://schemas.microsoft.com/office/drawing/2010/main" val="0"/>
              </a:ext>
            </a:extLst>
          </a:blip>
          <a:stretch>
            <a:fillRect/>
          </a:stretch>
        </p:blipFill>
        <p:spPr>
          <a:xfrm flipH="1">
            <a:off x="10260701" y="1209099"/>
            <a:ext cx="1287446" cy="5138121"/>
          </a:xfrm>
          <a:prstGeom prst="rect">
            <a:avLst/>
          </a:prstGeom>
        </p:spPr>
      </p:pic>
      <p:sp>
        <p:nvSpPr>
          <p:cNvPr id="23" name="Скругленный прямоугольник 22"/>
          <p:cNvSpPr/>
          <p:nvPr/>
        </p:nvSpPr>
        <p:spPr>
          <a:xfrm>
            <a:off x="6940863" y="2540899"/>
            <a:ext cx="2290510" cy="882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r>
              <a:rPr lang="ru-RU" sz="1600" b="1" dirty="0" smtClean="0">
                <a:solidFill>
                  <a:schemeClr val="accent6">
                    <a:lumMod val="75000"/>
                  </a:schemeClr>
                </a:solidFill>
              </a:rPr>
              <a:t>Банки </a:t>
            </a:r>
            <a:r>
              <a:rPr lang="ru-RU" sz="1600" dirty="0" smtClean="0">
                <a:solidFill>
                  <a:schemeClr val="accent6">
                    <a:lumMod val="75000"/>
                  </a:schemeClr>
                </a:solidFill>
              </a:rPr>
              <a:t>– когда определяют ставки по кредитам и депозитам</a:t>
            </a:r>
          </a:p>
        </p:txBody>
      </p:sp>
      <p:sp>
        <p:nvSpPr>
          <p:cNvPr id="24" name="Скругленный прямоугольник 23"/>
          <p:cNvSpPr/>
          <p:nvPr/>
        </p:nvSpPr>
        <p:spPr>
          <a:xfrm>
            <a:off x="6973232" y="3539979"/>
            <a:ext cx="2290510" cy="8782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r>
              <a:rPr lang="ru-RU" sz="1600" b="1" dirty="0" smtClean="0">
                <a:solidFill>
                  <a:schemeClr val="accent6">
                    <a:lumMod val="75000"/>
                  </a:schemeClr>
                </a:solidFill>
              </a:rPr>
              <a:t>Работодатели</a:t>
            </a:r>
            <a:r>
              <a:rPr lang="ru-RU" sz="1600" dirty="0" smtClean="0">
                <a:solidFill>
                  <a:schemeClr val="accent6">
                    <a:lumMod val="75000"/>
                  </a:schemeClr>
                </a:solidFill>
              </a:rPr>
              <a:t> – когда принимают решение об индексации зарплат</a:t>
            </a:r>
          </a:p>
        </p:txBody>
      </p:sp>
      <p:sp>
        <p:nvSpPr>
          <p:cNvPr id="27" name="Овальная выноска 26"/>
          <p:cNvSpPr/>
          <p:nvPr/>
        </p:nvSpPr>
        <p:spPr>
          <a:xfrm flipH="1">
            <a:off x="8844590" y="566442"/>
            <a:ext cx="1723607" cy="954861"/>
          </a:xfrm>
          <a:prstGeom prst="wedgeEllipseCallout">
            <a:avLst>
              <a:gd name="adj1" fmla="val -41948"/>
              <a:gd name="adj2" fmla="val 8282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accent6">
                    <a:lumMod val="75000"/>
                  </a:schemeClr>
                </a:solidFill>
              </a:rPr>
              <a:t>Все ориентируются на показатели инфляции</a:t>
            </a:r>
          </a:p>
          <a:p>
            <a:pPr algn="ctr"/>
            <a:endParaRPr lang="ru-RU" sz="1200" dirty="0">
              <a:solidFill>
                <a:schemeClr val="accent6">
                  <a:lumMod val="75000"/>
                </a:schemeClr>
              </a:solidFill>
            </a:endParaRPr>
          </a:p>
        </p:txBody>
      </p:sp>
      <p:sp>
        <p:nvSpPr>
          <p:cNvPr id="28" name="Скругленный прямоугольник 27"/>
          <p:cNvSpPr/>
          <p:nvPr/>
        </p:nvSpPr>
        <p:spPr>
          <a:xfrm>
            <a:off x="6963792" y="4542042"/>
            <a:ext cx="2290510" cy="12680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r>
              <a:rPr lang="ru-RU" sz="1600" b="1" dirty="0" smtClean="0">
                <a:solidFill>
                  <a:schemeClr val="accent6">
                    <a:lumMod val="75000"/>
                  </a:schemeClr>
                </a:solidFill>
              </a:rPr>
              <a:t>Государство</a:t>
            </a:r>
            <a:r>
              <a:rPr lang="ru-RU" sz="1600" dirty="0" smtClean="0">
                <a:solidFill>
                  <a:schemeClr val="accent6">
                    <a:lumMod val="75000"/>
                  </a:schemeClr>
                </a:solidFill>
              </a:rPr>
              <a:t> – когда индексирует тарифы на коммунальные услуги, повышает пенсии и социальные пособия</a:t>
            </a:r>
          </a:p>
        </p:txBody>
      </p:sp>
      <p:pic>
        <p:nvPicPr>
          <p:cNvPr id="29" name="Рисунок 28"/>
          <p:cNvPicPr>
            <a:picLocks noChangeAspect="1"/>
          </p:cNvPicPr>
          <p:nvPr/>
        </p:nvPicPr>
        <p:blipFill>
          <a:blip r:embed="rId14">
            <a:extLst>
              <a:ext uri="{BEBA8EAE-BF5A-486C-A8C5-ECC9F3942E4B}">
                <a14:imgProps xmlns="" xmlns:a14="http://schemas.microsoft.com/office/drawing/2010/main">
                  <a14:imgLayer r:embed="rId15">
                    <a14:imgEffect>
                      <a14:saturation sat="66000"/>
                    </a14:imgEffect>
                  </a14:imgLayer>
                </a14:imgProps>
              </a:ext>
              <a:ext uri="{28A0092B-C50C-407E-A947-70E740481C1C}">
                <a14:useLocalDpi xmlns="" xmlns:a14="http://schemas.microsoft.com/office/drawing/2010/main" val="0"/>
              </a:ext>
            </a:extLst>
          </a:blip>
          <a:stretch>
            <a:fillRect/>
          </a:stretch>
        </p:blipFill>
        <p:spPr>
          <a:xfrm>
            <a:off x="6349727" y="1844539"/>
            <a:ext cx="228054" cy="227910"/>
          </a:xfrm>
          <a:prstGeom prst="rect">
            <a:avLst/>
          </a:prstGeom>
        </p:spPr>
      </p:pic>
      <p:pic>
        <p:nvPicPr>
          <p:cNvPr id="30" name="Рисунок 29"/>
          <p:cNvPicPr>
            <a:picLocks noChangeAspect="1"/>
          </p:cNvPicPr>
          <p:nvPr/>
        </p:nvPicPr>
        <p:blipFill>
          <a:blip r:embed="rId14">
            <a:extLst>
              <a:ext uri="{BEBA8EAE-BF5A-486C-A8C5-ECC9F3942E4B}">
                <a14:imgProps xmlns="" xmlns:a14="http://schemas.microsoft.com/office/drawing/2010/main">
                  <a14:imgLayer r:embed="rId15">
                    <a14:imgEffect>
                      <a14:saturation sat="66000"/>
                    </a14:imgEffect>
                  </a14:imgLayer>
                </a14:imgProps>
              </a:ext>
              <a:ext uri="{28A0092B-C50C-407E-A947-70E740481C1C}">
                <a14:useLocalDpi xmlns="" xmlns:a14="http://schemas.microsoft.com/office/drawing/2010/main" val="0"/>
              </a:ext>
            </a:extLst>
          </a:blip>
          <a:stretch>
            <a:fillRect/>
          </a:stretch>
        </p:blipFill>
        <p:spPr>
          <a:xfrm>
            <a:off x="6341635" y="2839859"/>
            <a:ext cx="228054" cy="227910"/>
          </a:xfrm>
          <a:prstGeom prst="rect">
            <a:avLst/>
          </a:prstGeom>
        </p:spPr>
      </p:pic>
      <p:pic>
        <p:nvPicPr>
          <p:cNvPr id="31" name="Рисунок 30"/>
          <p:cNvPicPr>
            <a:picLocks noChangeAspect="1"/>
          </p:cNvPicPr>
          <p:nvPr/>
        </p:nvPicPr>
        <p:blipFill>
          <a:blip r:embed="rId14">
            <a:extLst>
              <a:ext uri="{BEBA8EAE-BF5A-486C-A8C5-ECC9F3942E4B}">
                <a14:imgProps xmlns="" xmlns:a14="http://schemas.microsoft.com/office/drawing/2010/main">
                  <a14:imgLayer r:embed="rId15">
                    <a14:imgEffect>
                      <a14:saturation sat="66000"/>
                    </a14:imgEffect>
                  </a14:imgLayer>
                </a14:imgProps>
              </a:ext>
              <a:ext uri="{28A0092B-C50C-407E-A947-70E740481C1C}">
                <a14:useLocalDpi xmlns="" xmlns:a14="http://schemas.microsoft.com/office/drawing/2010/main" val="0"/>
              </a:ext>
            </a:extLst>
          </a:blip>
          <a:stretch>
            <a:fillRect/>
          </a:stretch>
        </p:blipFill>
        <p:spPr>
          <a:xfrm>
            <a:off x="6374003" y="3827087"/>
            <a:ext cx="228054" cy="227910"/>
          </a:xfrm>
          <a:prstGeom prst="rect">
            <a:avLst/>
          </a:prstGeom>
        </p:spPr>
      </p:pic>
      <p:pic>
        <p:nvPicPr>
          <p:cNvPr id="32" name="Рисунок 31"/>
          <p:cNvPicPr>
            <a:picLocks noChangeAspect="1"/>
          </p:cNvPicPr>
          <p:nvPr/>
        </p:nvPicPr>
        <p:blipFill>
          <a:blip r:embed="rId14">
            <a:extLst>
              <a:ext uri="{BEBA8EAE-BF5A-486C-A8C5-ECC9F3942E4B}">
                <a14:imgProps xmlns="" xmlns:a14="http://schemas.microsoft.com/office/drawing/2010/main">
                  <a14:imgLayer r:embed="rId15">
                    <a14:imgEffect>
                      <a14:saturation sat="66000"/>
                    </a14:imgEffect>
                  </a14:imgLayer>
                </a14:imgProps>
              </a:ext>
              <a:ext uri="{28A0092B-C50C-407E-A947-70E740481C1C}">
                <a14:useLocalDpi xmlns="" xmlns:a14="http://schemas.microsoft.com/office/drawing/2010/main" val="0"/>
              </a:ext>
            </a:extLst>
          </a:blip>
          <a:stretch>
            <a:fillRect/>
          </a:stretch>
        </p:blipFill>
        <p:spPr>
          <a:xfrm>
            <a:off x="6349727" y="4781948"/>
            <a:ext cx="228054" cy="227910"/>
          </a:xfrm>
          <a:prstGeom prst="rect">
            <a:avLst/>
          </a:prstGeom>
        </p:spPr>
      </p:pic>
    </p:spTree>
    <p:extLst>
      <p:ext uri="{BB962C8B-B14F-4D97-AF65-F5344CB8AC3E}">
        <p14:creationId xmlns="" xmlns:p14="http://schemas.microsoft.com/office/powerpoint/2010/main" val="2463701514"/>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6" name="Овал 15"/>
          <p:cNvSpPr/>
          <p:nvPr/>
        </p:nvSpPr>
        <p:spPr>
          <a:xfrm>
            <a:off x="3133959" y="4936472"/>
            <a:ext cx="1538388" cy="57621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7" name="Овал 16"/>
          <p:cNvSpPr/>
          <p:nvPr/>
        </p:nvSpPr>
        <p:spPr>
          <a:xfrm>
            <a:off x="5477375" y="4960256"/>
            <a:ext cx="1538388" cy="57621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8" name="Овал 17"/>
          <p:cNvSpPr/>
          <p:nvPr/>
        </p:nvSpPr>
        <p:spPr>
          <a:xfrm>
            <a:off x="7820791" y="4950637"/>
            <a:ext cx="1538388" cy="57621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33" name="Скругленный прямоугольник 32"/>
          <p:cNvSpPr/>
          <p:nvPr/>
        </p:nvSpPr>
        <p:spPr>
          <a:xfrm>
            <a:off x="0" y="15217"/>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5" name="Скругленный прямоугольник 24"/>
          <p:cNvSpPr/>
          <p:nvPr/>
        </p:nvSpPr>
        <p:spPr>
          <a:xfrm>
            <a:off x="2288626" y="5656886"/>
            <a:ext cx="7614747" cy="945933"/>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826276">
                    <a:lumMod val="75000"/>
                  </a:srgbClr>
                </a:solidFill>
              </a:rPr>
              <a:t>О</a:t>
            </a:r>
            <a:r>
              <a:rPr lang="ru-RU" dirty="0" smtClean="0">
                <a:solidFill>
                  <a:srgbClr val="826276">
                    <a:lumMod val="75000"/>
                  </a:srgbClr>
                </a:solidFill>
              </a:rPr>
              <a:t>фициальная инфляция - это изменение </a:t>
            </a:r>
            <a:r>
              <a:rPr lang="ru-RU" dirty="0">
                <a:solidFill>
                  <a:srgbClr val="826276">
                    <a:lumMod val="75000"/>
                  </a:srgbClr>
                </a:solidFill>
              </a:rPr>
              <a:t>стоимости определенного </a:t>
            </a:r>
            <a:r>
              <a:rPr lang="ru-RU" dirty="0" smtClean="0">
                <a:solidFill>
                  <a:srgbClr val="826276">
                    <a:lumMod val="75000"/>
                  </a:srgbClr>
                </a:solidFill>
              </a:rPr>
              <a:t>набора </a:t>
            </a:r>
            <a:r>
              <a:rPr lang="ru-RU" dirty="0">
                <a:solidFill>
                  <a:srgbClr val="826276">
                    <a:lumMod val="75000"/>
                  </a:srgbClr>
                </a:solidFill>
              </a:rPr>
              <a:t>товаров и услуг в среднем по республике, </a:t>
            </a:r>
            <a:r>
              <a:rPr lang="ru-RU" dirty="0" smtClean="0">
                <a:solidFill>
                  <a:srgbClr val="826276">
                    <a:lumMod val="75000"/>
                  </a:srgbClr>
                </a:solidFill>
              </a:rPr>
              <a:t>а </a:t>
            </a:r>
            <a:r>
              <a:rPr lang="ru-RU" dirty="0">
                <a:solidFill>
                  <a:srgbClr val="826276">
                    <a:lumMod val="75000"/>
                  </a:srgbClr>
                </a:solidFill>
              </a:rPr>
              <a:t>персональная </a:t>
            </a:r>
            <a:r>
              <a:rPr lang="ru-RU" dirty="0" smtClean="0">
                <a:solidFill>
                  <a:srgbClr val="826276">
                    <a:lumMod val="75000"/>
                  </a:srgbClr>
                </a:solidFill>
              </a:rPr>
              <a:t>–рассчитана </a:t>
            </a:r>
            <a:r>
              <a:rPr lang="ru-RU" dirty="0">
                <a:solidFill>
                  <a:srgbClr val="826276">
                    <a:lumMod val="75000"/>
                  </a:srgbClr>
                </a:solidFill>
              </a:rPr>
              <a:t>для </a:t>
            </a:r>
            <a:r>
              <a:rPr lang="ru-RU" dirty="0" smtClean="0">
                <a:solidFill>
                  <a:srgbClr val="826276">
                    <a:lumMod val="75000"/>
                  </a:srgbClr>
                </a:solidFill>
              </a:rPr>
              <a:t>отдельного человека (семьи)</a:t>
            </a:r>
            <a:endParaRPr lang="ru-RU" dirty="0">
              <a:solidFill>
                <a:srgbClr val="826276">
                  <a:lumMod val="75000"/>
                </a:srgbClr>
              </a:solidFill>
            </a:endParaRPr>
          </a:p>
        </p:txBody>
      </p:sp>
      <p:sp>
        <p:nvSpPr>
          <p:cNvPr id="26" name="TextBox 25"/>
          <p:cNvSpPr txBox="1"/>
          <p:nvPr/>
        </p:nvSpPr>
        <p:spPr>
          <a:xfrm>
            <a:off x="0" y="217448"/>
            <a:ext cx="12192000" cy="707886"/>
          </a:xfrm>
          <a:prstGeom prst="rect">
            <a:avLst/>
          </a:prstGeom>
          <a:noFill/>
        </p:spPr>
        <p:txBody>
          <a:bodyPr wrap="square" rtlCol="0">
            <a:spAutoFit/>
          </a:bodyPr>
          <a:lstStyle/>
          <a:p>
            <a:pPr algn="ctr"/>
            <a:r>
              <a:rPr lang="ru-RU" sz="4000" dirty="0" smtClean="0">
                <a:solidFill>
                  <a:srgbClr val="826276">
                    <a:lumMod val="75000"/>
                  </a:srgbClr>
                </a:solidFill>
                <a:latin typeface="Impact"/>
              </a:rPr>
              <a:t>ИНФЛЯЦИЯ: ОФИЦИАЛЬНАЯ И ЛИЧНАЯ</a:t>
            </a:r>
            <a:endParaRPr lang="ru-RU" sz="4000" dirty="0">
              <a:solidFill>
                <a:srgbClr val="826276">
                  <a:lumMod val="75000"/>
                </a:srgbClr>
              </a:solidFill>
              <a:latin typeface="Impact"/>
            </a:endParaRPr>
          </a:p>
        </p:txBody>
      </p:sp>
      <p:pic>
        <p:nvPicPr>
          <p:cNvPr id="34" name="Рисунок 3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sp>
        <p:nvSpPr>
          <p:cNvPr id="7" name="Скругленный прямоугольник 6"/>
          <p:cNvSpPr/>
          <p:nvPr/>
        </p:nvSpPr>
        <p:spPr>
          <a:xfrm>
            <a:off x="687069" y="1764043"/>
            <a:ext cx="2290510" cy="89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smtClean="0">
                <a:solidFill>
                  <a:schemeClr val="accent6">
                    <a:lumMod val="75000"/>
                  </a:schemeClr>
                </a:solidFill>
              </a:rPr>
              <a:t> </a:t>
            </a:r>
          </a:p>
          <a:p>
            <a:pPr algn="ctr">
              <a:lnSpc>
                <a:spcPts val="1700"/>
              </a:lnSpc>
            </a:pPr>
            <a:r>
              <a:rPr lang="ru-RU" sz="1600" dirty="0" smtClean="0">
                <a:solidFill>
                  <a:schemeClr val="accent6">
                    <a:lumMod val="75000"/>
                  </a:schemeClr>
                </a:solidFill>
              </a:rPr>
              <a:t>Цены различаются в зависимости от региона</a:t>
            </a:r>
          </a:p>
          <a:p>
            <a:pPr algn="ctr">
              <a:lnSpc>
                <a:spcPts val="1700"/>
              </a:lnSpc>
            </a:pPr>
            <a:endParaRPr lang="ru-RU" sz="1600" dirty="0" smtClean="0">
              <a:solidFill>
                <a:schemeClr val="accent6">
                  <a:lumMod val="75000"/>
                </a:schemeClr>
              </a:solidFill>
            </a:endParaRPr>
          </a:p>
        </p:txBody>
      </p:sp>
      <p:sp>
        <p:nvSpPr>
          <p:cNvPr id="8" name="Скругленный прямоугольник 7"/>
          <p:cNvSpPr/>
          <p:nvPr/>
        </p:nvSpPr>
        <p:spPr>
          <a:xfrm>
            <a:off x="703253" y="3315612"/>
            <a:ext cx="2290510" cy="89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ru-RU" sz="1600" dirty="0" smtClean="0">
                <a:solidFill>
                  <a:schemeClr val="accent6">
                    <a:lumMod val="75000"/>
                  </a:schemeClr>
                </a:solidFill>
              </a:rPr>
              <a:t>У всех разные предпочтения</a:t>
            </a:r>
          </a:p>
        </p:txBody>
      </p:sp>
      <p:sp>
        <p:nvSpPr>
          <p:cNvPr id="9" name="Скругленный прямоугольник 8"/>
          <p:cNvSpPr/>
          <p:nvPr/>
        </p:nvSpPr>
        <p:spPr>
          <a:xfrm>
            <a:off x="9417573" y="3380348"/>
            <a:ext cx="2290510" cy="89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ru-RU" sz="1600" dirty="0" smtClean="0">
                <a:solidFill>
                  <a:schemeClr val="accent6">
                    <a:lumMod val="75000"/>
                  </a:schemeClr>
                </a:solidFill>
              </a:rPr>
              <a:t>Причина кроется в восприятии и ощущениях</a:t>
            </a:r>
          </a:p>
        </p:txBody>
      </p:sp>
      <p:sp>
        <p:nvSpPr>
          <p:cNvPr id="10" name="Скругленный прямоугольник 9"/>
          <p:cNvSpPr/>
          <p:nvPr/>
        </p:nvSpPr>
        <p:spPr>
          <a:xfrm>
            <a:off x="9458032" y="1914414"/>
            <a:ext cx="2290510" cy="89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ru-RU" sz="1600" dirty="0" smtClean="0">
                <a:solidFill>
                  <a:schemeClr val="accent6">
                    <a:lumMod val="75000"/>
                  </a:schemeClr>
                </a:solidFill>
              </a:rPr>
              <a:t>У всех разные доходы, составы семей и др. </a:t>
            </a:r>
          </a:p>
        </p:txBody>
      </p:sp>
      <p:pic>
        <p:nvPicPr>
          <p:cNvPr id="2" name="Рисунок 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7952879" y="1037057"/>
            <a:ext cx="1090677" cy="4283861"/>
          </a:xfrm>
          <a:prstGeom prst="rect">
            <a:avLst/>
          </a:prstGeom>
        </p:spPr>
      </p:pic>
      <p:pic>
        <p:nvPicPr>
          <p:cNvPr id="3" name="Рисунок 2"/>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5662378" y="1045707"/>
            <a:ext cx="1151721" cy="4322778"/>
          </a:xfrm>
          <a:prstGeom prst="rect">
            <a:avLst/>
          </a:prstGeom>
        </p:spPr>
      </p:pic>
      <p:pic>
        <p:nvPicPr>
          <p:cNvPr id="5" name="Рисунок 4"/>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flipH="1">
            <a:off x="4287221" y="3012349"/>
            <a:ext cx="3769322" cy="2308569"/>
          </a:xfrm>
          <a:prstGeom prst="rect">
            <a:avLst/>
          </a:prstGeom>
        </p:spPr>
      </p:pic>
      <p:pic>
        <p:nvPicPr>
          <p:cNvPr id="11" name="Рисунок 10"/>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3251711" y="1045707"/>
            <a:ext cx="1968992" cy="4290028"/>
          </a:xfrm>
          <a:prstGeom prst="rect">
            <a:avLst/>
          </a:prstGeom>
        </p:spPr>
      </p:pic>
      <p:sp>
        <p:nvSpPr>
          <p:cNvPr id="3074" name="AutoShape 2" descr="ÐÐ°ÑÑÐ¸Ð½ÐºÐ¸ Ð¿Ð¾ Ð·Ð°Ð¿ÑÐ¾ÑÑ ÑÑÑÐ±Ð¾Ð»ÑÐ½ÑÐ¹ Ð¼ÑÑ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ÐÐ°ÑÑÐ¸Ð½ÐºÐ¸ Ð¿Ð¾ Ð·Ð°Ð¿ÑÐ¾ÑÑ ÑÑÑÐ±Ð¾Ð»ÑÐ½ÑÐ¹ Ð¼ÑÑ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ÐÐ°ÑÑÐ¸Ð½ÐºÐ¸ Ð¿Ð¾ Ð·Ð°Ð¿ÑÐ¾ÑÑ ÑÑÑÐ±Ð¾Ð»ÑÐ½ÑÐ¹ Ð¼ÑÑ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080" name="Picture 8" descr="Ð¤ÑÑÐ±Ð¾Ð»ÑÐ½ÑÐ¹ Ð¼ÑÑ PNG"/>
          <p:cNvPicPr>
            <a:picLocks noChangeAspect="1" noChangeArrowheads="1"/>
          </p:cNvPicPr>
          <p:nvPr/>
        </p:nvPicPr>
        <p:blipFill>
          <a:blip r:embed="rId8"/>
          <a:srcRect/>
          <a:stretch>
            <a:fillRect/>
          </a:stretch>
        </p:blipFill>
        <p:spPr bwMode="auto">
          <a:xfrm>
            <a:off x="2856494" y="4638415"/>
            <a:ext cx="752556" cy="752556"/>
          </a:xfrm>
          <a:prstGeom prst="rect">
            <a:avLst/>
          </a:prstGeom>
          <a:noFill/>
        </p:spPr>
      </p:pic>
      <p:pic>
        <p:nvPicPr>
          <p:cNvPr id="3075" name="Picture 3" descr="C:\Users\sakovich\Pictures\sobaka.png"/>
          <p:cNvPicPr>
            <a:picLocks noChangeAspect="1" noChangeArrowheads="1"/>
          </p:cNvPicPr>
          <p:nvPr/>
        </p:nvPicPr>
        <p:blipFill>
          <a:blip r:embed="rId9"/>
          <a:srcRect/>
          <a:stretch>
            <a:fillRect/>
          </a:stretch>
        </p:blipFill>
        <p:spPr bwMode="auto">
          <a:xfrm>
            <a:off x="7395548" y="4534845"/>
            <a:ext cx="965858" cy="992744"/>
          </a:xfrm>
          <a:prstGeom prst="rect">
            <a:avLst/>
          </a:prstGeom>
          <a:noFill/>
        </p:spPr>
      </p:pic>
    </p:spTree>
    <p:extLst>
      <p:ext uri="{BB962C8B-B14F-4D97-AF65-F5344CB8AC3E}">
        <p14:creationId xmlns="" xmlns:p14="http://schemas.microsoft.com/office/powerpoint/2010/main" val="115356055"/>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7" name="Скругленный прямоугольник 26"/>
          <p:cNvSpPr/>
          <p:nvPr/>
        </p:nvSpPr>
        <p:spPr>
          <a:xfrm>
            <a:off x="8552613" y="1597899"/>
            <a:ext cx="2178448" cy="3419163"/>
          </a:xfrm>
          <a:prstGeom prst="round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кругленный прямоугольник 18"/>
          <p:cNvSpPr/>
          <p:nvPr/>
        </p:nvSpPr>
        <p:spPr>
          <a:xfrm>
            <a:off x="5870476" y="1618502"/>
            <a:ext cx="2178448" cy="3382376"/>
          </a:xfrm>
          <a:prstGeom prst="round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840075" y="5218387"/>
            <a:ext cx="3534855" cy="67267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33" name="Скругленный прямоугольник 32"/>
          <p:cNvSpPr/>
          <p:nvPr/>
        </p:nvSpPr>
        <p:spPr>
          <a:xfrm>
            <a:off x="0" y="0"/>
            <a:ext cx="12192000" cy="1105461"/>
          </a:xfrm>
          <a:prstGeom prst="roundRect">
            <a:avLst/>
          </a:prstGeom>
          <a:gradFill>
            <a:gsLst>
              <a:gs pos="0">
                <a:schemeClr val="accent5">
                  <a:lumMod val="40000"/>
                  <a:lumOff val="60000"/>
                </a:schemeClr>
              </a:gs>
              <a:gs pos="100000">
                <a:schemeClr val="accent5">
                  <a:lumMod val="20000"/>
                  <a:lumOff val="80000"/>
                </a:schemeClr>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5" name="Скругленный прямоугольник 24"/>
          <p:cNvSpPr/>
          <p:nvPr/>
        </p:nvSpPr>
        <p:spPr>
          <a:xfrm>
            <a:off x="2066947" y="5944697"/>
            <a:ext cx="7614747" cy="755265"/>
          </a:xfrm>
          <a:prstGeom prst="roundRect">
            <a:avLst/>
          </a:prstGeom>
          <a:solidFill>
            <a:schemeClr val="accent1">
              <a:alpha val="70000"/>
            </a:schemeClr>
          </a:solidFill>
          <a:ln>
            <a:solidFill>
              <a:srgbClr val="E099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826276">
                    <a:lumMod val="75000"/>
                  </a:srgbClr>
                </a:solidFill>
              </a:rPr>
              <a:t>Личный индекс цен </a:t>
            </a:r>
            <a:r>
              <a:rPr lang="ru-RU" dirty="0">
                <a:solidFill>
                  <a:srgbClr val="826276">
                    <a:lumMod val="75000"/>
                  </a:srgbClr>
                </a:solidFill>
              </a:rPr>
              <a:t>может быть </a:t>
            </a:r>
            <a:r>
              <a:rPr lang="ru-RU" dirty="0" smtClean="0">
                <a:solidFill>
                  <a:srgbClr val="826276">
                    <a:lumMod val="75000"/>
                  </a:srgbClr>
                </a:solidFill>
              </a:rPr>
              <a:t>полезен </a:t>
            </a:r>
            <a:r>
              <a:rPr lang="ru-RU" dirty="0">
                <a:solidFill>
                  <a:srgbClr val="826276">
                    <a:lumMod val="75000"/>
                  </a:srgbClr>
                </a:solidFill>
              </a:rPr>
              <a:t>тебе при </a:t>
            </a:r>
            <a:r>
              <a:rPr lang="ru-RU" dirty="0" smtClean="0">
                <a:solidFill>
                  <a:srgbClr val="826276">
                    <a:lumMod val="75000"/>
                  </a:srgbClr>
                </a:solidFill>
              </a:rPr>
              <a:t>финансовом планировании </a:t>
            </a:r>
            <a:endParaRPr lang="ru-RU" dirty="0">
              <a:solidFill>
                <a:srgbClr val="826276">
                  <a:lumMod val="75000"/>
                </a:srgbClr>
              </a:solidFill>
            </a:endParaRPr>
          </a:p>
        </p:txBody>
      </p:sp>
      <p:sp>
        <p:nvSpPr>
          <p:cNvPr id="26" name="TextBox 25"/>
          <p:cNvSpPr txBox="1"/>
          <p:nvPr/>
        </p:nvSpPr>
        <p:spPr>
          <a:xfrm>
            <a:off x="-218485" y="185080"/>
            <a:ext cx="12192000" cy="707886"/>
          </a:xfrm>
          <a:prstGeom prst="rect">
            <a:avLst/>
          </a:prstGeom>
          <a:noFill/>
        </p:spPr>
        <p:txBody>
          <a:bodyPr wrap="square" rtlCol="0">
            <a:spAutoFit/>
          </a:bodyPr>
          <a:lstStyle/>
          <a:p>
            <a:pPr algn="ctr"/>
            <a:r>
              <a:rPr lang="ru-RU" sz="4000" dirty="0" smtClean="0">
                <a:solidFill>
                  <a:srgbClr val="826276">
                    <a:lumMod val="75000"/>
                  </a:srgbClr>
                </a:solidFill>
                <a:latin typeface="Impact"/>
              </a:rPr>
              <a:t>У Ч Е Т  Д О Х О Д О В   И   Р А С Х О Д О В</a:t>
            </a:r>
            <a:endParaRPr lang="ru-RU" sz="4000" dirty="0">
              <a:solidFill>
                <a:srgbClr val="826276">
                  <a:lumMod val="75000"/>
                </a:srgbClr>
              </a:solidFill>
              <a:latin typeface="Impact"/>
            </a:endParaRPr>
          </a:p>
        </p:txBody>
      </p:sp>
      <p:pic>
        <p:nvPicPr>
          <p:cNvPr id="34" name="Рисунок 3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634314" y="269980"/>
            <a:ext cx="1060648" cy="686550"/>
          </a:xfrm>
          <a:prstGeom prst="rect">
            <a:avLst/>
          </a:prstGeom>
        </p:spPr>
      </p:pic>
      <p:pic>
        <p:nvPicPr>
          <p:cNvPr id="1026" name="Picture 2" descr="F:\последний слайд\1.png"/>
          <p:cNvPicPr>
            <a:picLocks noChangeAspect="1" noChangeArrowheads="1"/>
          </p:cNvPicPr>
          <p:nvPr/>
        </p:nvPicPr>
        <p:blipFill>
          <a:blip r:embed="rId4"/>
          <a:srcRect/>
          <a:stretch>
            <a:fillRect/>
          </a:stretch>
        </p:blipFill>
        <p:spPr bwMode="auto">
          <a:xfrm>
            <a:off x="754262" y="1033479"/>
            <a:ext cx="3922934" cy="4657014"/>
          </a:xfrm>
          <a:prstGeom prst="rect">
            <a:avLst/>
          </a:prstGeom>
          <a:noFill/>
        </p:spPr>
      </p:pic>
      <p:cxnSp>
        <p:nvCxnSpPr>
          <p:cNvPr id="39" name="Прямая соединительная линия 38"/>
          <p:cNvCxnSpPr/>
          <p:nvPr/>
        </p:nvCxnSpPr>
        <p:spPr>
          <a:xfrm>
            <a:off x="6030938" y="4440923"/>
            <a:ext cx="1868214"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8784858" y="4468246"/>
            <a:ext cx="1802524"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5992338" y="4433212"/>
            <a:ext cx="787395" cy="369332"/>
          </a:xfrm>
          <a:prstGeom prst="rect">
            <a:avLst/>
          </a:prstGeom>
        </p:spPr>
        <p:txBody>
          <a:bodyPr wrap="none">
            <a:spAutoFit/>
          </a:bodyPr>
          <a:lstStyle/>
          <a:p>
            <a:r>
              <a:rPr lang="ru-RU" dirty="0" smtClean="0">
                <a:solidFill>
                  <a:schemeClr val="accent6">
                    <a:lumMod val="75000"/>
                  </a:schemeClr>
                </a:solidFill>
              </a:rPr>
              <a:t>Итого</a:t>
            </a:r>
          </a:p>
        </p:txBody>
      </p:sp>
      <p:sp>
        <p:nvSpPr>
          <p:cNvPr id="43" name="Прямоугольник 42"/>
          <p:cNvSpPr/>
          <p:nvPr/>
        </p:nvSpPr>
        <p:spPr>
          <a:xfrm>
            <a:off x="8745630" y="4533153"/>
            <a:ext cx="787395" cy="369332"/>
          </a:xfrm>
          <a:prstGeom prst="rect">
            <a:avLst/>
          </a:prstGeom>
        </p:spPr>
        <p:txBody>
          <a:bodyPr wrap="none">
            <a:spAutoFit/>
          </a:bodyPr>
          <a:lstStyle/>
          <a:p>
            <a:r>
              <a:rPr lang="ru-RU" dirty="0" smtClean="0">
                <a:solidFill>
                  <a:schemeClr val="accent6">
                    <a:lumMod val="75000"/>
                  </a:schemeClr>
                </a:solidFill>
              </a:rPr>
              <a:t>Итого</a:t>
            </a:r>
          </a:p>
        </p:txBody>
      </p:sp>
      <p:sp>
        <p:nvSpPr>
          <p:cNvPr id="44" name="Прямоугольник 43"/>
          <p:cNvSpPr/>
          <p:nvPr/>
        </p:nvSpPr>
        <p:spPr>
          <a:xfrm>
            <a:off x="5849007" y="1190467"/>
            <a:ext cx="2167759" cy="369332"/>
          </a:xfrm>
          <a:prstGeom prst="rect">
            <a:avLst/>
          </a:prstGeom>
        </p:spPr>
        <p:txBody>
          <a:bodyPr wrap="square">
            <a:spAutoFit/>
          </a:bodyPr>
          <a:lstStyle/>
          <a:p>
            <a:pPr algn="ctr"/>
            <a:r>
              <a:rPr lang="ru-RU" dirty="0" smtClean="0">
                <a:solidFill>
                  <a:schemeClr val="accent6">
                    <a:lumMod val="75000"/>
                  </a:schemeClr>
                </a:solidFill>
              </a:rPr>
              <a:t>2017 год</a:t>
            </a:r>
          </a:p>
        </p:txBody>
      </p:sp>
      <p:sp>
        <p:nvSpPr>
          <p:cNvPr id="45" name="Прямоугольник 44"/>
          <p:cNvSpPr/>
          <p:nvPr/>
        </p:nvSpPr>
        <p:spPr>
          <a:xfrm>
            <a:off x="8568558" y="1169447"/>
            <a:ext cx="2159875" cy="369332"/>
          </a:xfrm>
          <a:prstGeom prst="rect">
            <a:avLst/>
          </a:prstGeom>
        </p:spPr>
        <p:txBody>
          <a:bodyPr wrap="square">
            <a:spAutoFit/>
          </a:bodyPr>
          <a:lstStyle/>
          <a:p>
            <a:pPr algn="ctr"/>
            <a:r>
              <a:rPr lang="ru-RU" dirty="0" smtClean="0">
                <a:solidFill>
                  <a:schemeClr val="accent6">
                    <a:lumMod val="75000"/>
                  </a:schemeClr>
                </a:solidFill>
              </a:rPr>
              <a:t>2018 год</a:t>
            </a:r>
          </a:p>
        </p:txBody>
      </p:sp>
      <p:sp>
        <p:nvSpPr>
          <p:cNvPr id="46" name="Прямоугольник 45"/>
          <p:cNvSpPr/>
          <p:nvPr/>
        </p:nvSpPr>
        <p:spPr>
          <a:xfrm>
            <a:off x="7256417" y="1912868"/>
            <a:ext cx="755656" cy="369332"/>
          </a:xfrm>
          <a:prstGeom prst="rect">
            <a:avLst/>
          </a:prstGeom>
        </p:spPr>
        <p:txBody>
          <a:bodyPr wrap="none">
            <a:spAutoFit/>
          </a:bodyPr>
          <a:lstStyle/>
          <a:p>
            <a:r>
              <a:rPr lang="ru-RU" dirty="0" smtClean="0">
                <a:solidFill>
                  <a:schemeClr val="accent6">
                    <a:lumMod val="75000"/>
                  </a:schemeClr>
                </a:solidFill>
              </a:rPr>
              <a:t>4320</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47" name="Прямоугольник 46"/>
          <p:cNvSpPr/>
          <p:nvPr/>
        </p:nvSpPr>
        <p:spPr>
          <a:xfrm>
            <a:off x="7320852" y="2460243"/>
            <a:ext cx="655949" cy="369332"/>
          </a:xfrm>
          <a:prstGeom prst="rect">
            <a:avLst/>
          </a:prstGeom>
        </p:spPr>
        <p:txBody>
          <a:bodyPr wrap="none">
            <a:spAutoFit/>
          </a:bodyPr>
          <a:lstStyle/>
          <a:p>
            <a:r>
              <a:rPr lang="ru-RU" dirty="0" smtClean="0">
                <a:solidFill>
                  <a:schemeClr val="accent6">
                    <a:lumMod val="75000"/>
                  </a:schemeClr>
                </a:solidFill>
              </a:rPr>
              <a:t>280</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48" name="Прямоугольник 47"/>
          <p:cNvSpPr/>
          <p:nvPr/>
        </p:nvSpPr>
        <p:spPr>
          <a:xfrm>
            <a:off x="7341244" y="2986179"/>
            <a:ext cx="633507" cy="369332"/>
          </a:xfrm>
          <a:prstGeom prst="rect">
            <a:avLst/>
          </a:prstGeom>
        </p:spPr>
        <p:txBody>
          <a:bodyPr wrap="none">
            <a:spAutoFit/>
          </a:bodyPr>
          <a:lstStyle/>
          <a:p>
            <a:r>
              <a:rPr lang="ru-RU" dirty="0" smtClean="0">
                <a:solidFill>
                  <a:schemeClr val="accent6">
                    <a:lumMod val="75000"/>
                  </a:schemeClr>
                </a:solidFill>
              </a:rPr>
              <a:t>510</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49" name="Прямоугольник 48"/>
          <p:cNvSpPr/>
          <p:nvPr/>
        </p:nvSpPr>
        <p:spPr>
          <a:xfrm>
            <a:off x="7320944" y="3539438"/>
            <a:ext cx="659155" cy="369332"/>
          </a:xfrm>
          <a:prstGeom prst="rect">
            <a:avLst/>
          </a:prstGeom>
        </p:spPr>
        <p:txBody>
          <a:bodyPr wrap="none">
            <a:spAutoFit/>
          </a:bodyPr>
          <a:lstStyle/>
          <a:p>
            <a:r>
              <a:rPr lang="ru-RU" dirty="0" smtClean="0">
                <a:solidFill>
                  <a:schemeClr val="accent6">
                    <a:lumMod val="75000"/>
                  </a:schemeClr>
                </a:solidFill>
              </a:rPr>
              <a:t>890</a:t>
            </a:r>
            <a:r>
              <a:rPr lang="en-US" dirty="0" smtClean="0">
                <a:solidFill>
                  <a:schemeClr val="accent6">
                    <a:lumMod val="75000"/>
                  </a:schemeClr>
                </a:solidFill>
              </a:rPr>
              <a:t>p</a:t>
            </a:r>
            <a:endParaRPr lang="ru-RU" dirty="0" smtClean="0">
              <a:solidFill>
                <a:schemeClr val="accent6">
                  <a:lumMod val="75000"/>
                </a:schemeClr>
              </a:solidFill>
            </a:endParaRPr>
          </a:p>
        </p:txBody>
      </p:sp>
      <p:cxnSp>
        <p:nvCxnSpPr>
          <p:cNvPr id="51" name="Прямая соединительная линия 50"/>
          <p:cNvCxnSpPr/>
          <p:nvPr/>
        </p:nvCxnSpPr>
        <p:spPr>
          <a:xfrm flipH="1">
            <a:off x="6511368" y="2139505"/>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flipH="1" flipV="1">
            <a:off x="6651653" y="2686556"/>
            <a:ext cx="672592" cy="1651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flipH="1">
            <a:off x="6575174" y="3255903"/>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flipH="1">
            <a:off x="6560874" y="3760818"/>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4" name="Прямоугольник 63"/>
          <p:cNvSpPr/>
          <p:nvPr/>
        </p:nvSpPr>
        <p:spPr>
          <a:xfrm>
            <a:off x="9985572" y="1916962"/>
            <a:ext cx="786282" cy="369332"/>
          </a:xfrm>
          <a:prstGeom prst="rect">
            <a:avLst/>
          </a:prstGeom>
        </p:spPr>
        <p:txBody>
          <a:bodyPr wrap="square">
            <a:spAutoFit/>
          </a:bodyPr>
          <a:lstStyle/>
          <a:p>
            <a:r>
              <a:rPr lang="ru-RU" dirty="0" smtClean="0">
                <a:solidFill>
                  <a:schemeClr val="accent6">
                    <a:lumMod val="75000"/>
                  </a:schemeClr>
                </a:solidFill>
              </a:rPr>
              <a:t>4310</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65" name="Прямоугольник 64"/>
          <p:cNvSpPr/>
          <p:nvPr/>
        </p:nvSpPr>
        <p:spPr>
          <a:xfrm>
            <a:off x="10074562" y="2440060"/>
            <a:ext cx="641201" cy="369332"/>
          </a:xfrm>
          <a:prstGeom prst="rect">
            <a:avLst/>
          </a:prstGeom>
        </p:spPr>
        <p:txBody>
          <a:bodyPr wrap="none">
            <a:spAutoFit/>
          </a:bodyPr>
          <a:lstStyle/>
          <a:p>
            <a:r>
              <a:rPr lang="ru-RU" dirty="0" smtClean="0">
                <a:solidFill>
                  <a:schemeClr val="accent6">
                    <a:lumMod val="75000"/>
                  </a:schemeClr>
                </a:solidFill>
              </a:rPr>
              <a:t>252</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66" name="Прямоугольник 65"/>
          <p:cNvSpPr/>
          <p:nvPr/>
        </p:nvSpPr>
        <p:spPr>
          <a:xfrm>
            <a:off x="10119230" y="3038824"/>
            <a:ext cx="628698" cy="369332"/>
          </a:xfrm>
          <a:prstGeom prst="rect">
            <a:avLst/>
          </a:prstGeom>
        </p:spPr>
        <p:txBody>
          <a:bodyPr wrap="none">
            <a:spAutoFit/>
          </a:bodyPr>
          <a:lstStyle/>
          <a:p>
            <a:r>
              <a:rPr lang="ru-RU" dirty="0" smtClean="0">
                <a:solidFill>
                  <a:schemeClr val="accent6">
                    <a:lumMod val="75000"/>
                  </a:schemeClr>
                </a:solidFill>
              </a:rPr>
              <a:t>578</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67" name="Прямоугольник 66"/>
          <p:cNvSpPr/>
          <p:nvPr/>
        </p:nvSpPr>
        <p:spPr>
          <a:xfrm>
            <a:off x="10053866" y="3535439"/>
            <a:ext cx="651140" cy="369332"/>
          </a:xfrm>
          <a:prstGeom prst="rect">
            <a:avLst/>
          </a:prstGeom>
        </p:spPr>
        <p:txBody>
          <a:bodyPr wrap="none">
            <a:spAutoFit/>
          </a:bodyPr>
          <a:lstStyle/>
          <a:p>
            <a:r>
              <a:rPr lang="ru-RU" dirty="0" smtClean="0">
                <a:solidFill>
                  <a:schemeClr val="accent6">
                    <a:lumMod val="75000"/>
                  </a:schemeClr>
                </a:solidFill>
              </a:rPr>
              <a:t>945</a:t>
            </a:r>
            <a:r>
              <a:rPr lang="en-US" dirty="0" smtClean="0">
                <a:solidFill>
                  <a:schemeClr val="accent6">
                    <a:lumMod val="75000"/>
                  </a:schemeClr>
                </a:solidFill>
              </a:rPr>
              <a:t>p</a:t>
            </a:r>
            <a:endParaRPr lang="ru-RU" dirty="0" smtClean="0">
              <a:solidFill>
                <a:schemeClr val="accent6">
                  <a:lumMod val="75000"/>
                </a:schemeClr>
              </a:solidFill>
            </a:endParaRPr>
          </a:p>
        </p:txBody>
      </p:sp>
      <p:cxnSp>
        <p:nvCxnSpPr>
          <p:cNvPr id="68" name="Прямая соединительная линия 67"/>
          <p:cNvCxnSpPr/>
          <p:nvPr/>
        </p:nvCxnSpPr>
        <p:spPr>
          <a:xfrm flipH="1">
            <a:off x="9273170" y="2111230"/>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flipH="1">
            <a:off x="9345277" y="2626029"/>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flipH="1">
            <a:off x="9305841" y="3219537"/>
            <a:ext cx="868383" cy="1093"/>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p:nvPr/>
        </p:nvCxnSpPr>
        <p:spPr>
          <a:xfrm flipH="1">
            <a:off x="9306492" y="3732543"/>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2" name="Прямоугольник 71"/>
          <p:cNvSpPr/>
          <p:nvPr/>
        </p:nvSpPr>
        <p:spPr>
          <a:xfrm>
            <a:off x="7243070" y="4429538"/>
            <a:ext cx="777777" cy="369332"/>
          </a:xfrm>
          <a:prstGeom prst="rect">
            <a:avLst/>
          </a:prstGeom>
        </p:spPr>
        <p:txBody>
          <a:bodyPr wrap="none">
            <a:spAutoFit/>
          </a:bodyPr>
          <a:lstStyle/>
          <a:p>
            <a:r>
              <a:rPr lang="ru-RU" dirty="0" smtClean="0">
                <a:solidFill>
                  <a:schemeClr val="accent6">
                    <a:lumMod val="75000"/>
                  </a:schemeClr>
                </a:solidFill>
              </a:rPr>
              <a:t>6000</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73" name="Прямоугольник 72"/>
          <p:cNvSpPr/>
          <p:nvPr/>
        </p:nvSpPr>
        <p:spPr>
          <a:xfrm>
            <a:off x="9776505" y="4487228"/>
            <a:ext cx="912750" cy="369332"/>
          </a:xfrm>
          <a:prstGeom prst="rect">
            <a:avLst/>
          </a:prstGeom>
        </p:spPr>
        <p:txBody>
          <a:bodyPr wrap="none">
            <a:spAutoFit/>
          </a:bodyPr>
          <a:lstStyle/>
          <a:p>
            <a:r>
              <a:rPr lang="ru-RU" dirty="0" smtClean="0">
                <a:solidFill>
                  <a:schemeClr val="accent6">
                    <a:lumMod val="75000"/>
                  </a:schemeClr>
                </a:solidFill>
              </a:rPr>
              <a:t>   6240</a:t>
            </a:r>
            <a:r>
              <a:rPr lang="en-US" dirty="0" smtClean="0">
                <a:solidFill>
                  <a:schemeClr val="accent6">
                    <a:lumMod val="75000"/>
                  </a:schemeClr>
                </a:solidFill>
              </a:rPr>
              <a:t>p</a:t>
            </a:r>
            <a:endParaRPr lang="ru-RU" dirty="0" smtClean="0">
              <a:solidFill>
                <a:schemeClr val="accent6">
                  <a:lumMod val="75000"/>
                </a:schemeClr>
              </a:solidFill>
            </a:endParaRPr>
          </a:p>
        </p:txBody>
      </p:sp>
      <p:sp>
        <p:nvSpPr>
          <p:cNvPr id="76" name="Прямоугольник 75"/>
          <p:cNvSpPr/>
          <p:nvPr/>
        </p:nvSpPr>
        <p:spPr>
          <a:xfrm>
            <a:off x="5442749" y="5169182"/>
            <a:ext cx="6032485" cy="369332"/>
          </a:xfrm>
          <a:prstGeom prst="rect">
            <a:avLst/>
          </a:prstGeom>
        </p:spPr>
        <p:txBody>
          <a:bodyPr wrap="none">
            <a:spAutoFit/>
          </a:bodyPr>
          <a:lstStyle/>
          <a:p>
            <a:pPr algn="ctr"/>
            <a:r>
              <a:rPr lang="ru-RU" dirty="0" smtClean="0">
                <a:solidFill>
                  <a:schemeClr val="accent6">
                    <a:lumMod val="75000"/>
                  </a:schemeClr>
                </a:solidFill>
              </a:rPr>
              <a:t>Стоимость потребительской корзины увеличилась на 4 %</a:t>
            </a:r>
          </a:p>
        </p:txBody>
      </p:sp>
      <p:sp>
        <p:nvSpPr>
          <p:cNvPr id="78" name="Скругленный прямоугольник 77"/>
          <p:cNvSpPr/>
          <p:nvPr/>
        </p:nvSpPr>
        <p:spPr>
          <a:xfrm>
            <a:off x="2472897" y="1206062"/>
            <a:ext cx="2382324" cy="28393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ru-RU" sz="1400" dirty="0" smtClean="0">
                <a:solidFill>
                  <a:schemeClr val="accent6">
                    <a:lumMod val="75000"/>
                  </a:schemeClr>
                </a:solidFill>
              </a:rPr>
              <a:t>Расчет личного индекса цен</a:t>
            </a:r>
          </a:p>
        </p:txBody>
      </p:sp>
      <p:pic>
        <p:nvPicPr>
          <p:cNvPr id="2" name="Picture 2" descr="F:\иконки\Тематические картинки клипарт\покупки-деньги.png"/>
          <p:cNvPicPr>
            <a:picLocks noChangeAspect="1" noChangeArrowheads="1"/>
          </p:cNvPicPr>
          <p:nvPr/>
        </p:nvPicPr>
        <p:blipFill>
          <a:blip r:embed="rId5"/>
          <a:srcRect/>
          <a:stretch>
            <a:fillRect/>
          </a:stretch>
        </p:blipFill>
        <p:spPr bwMode="auto">
          <a:xfrm>
            <a:off x="2309770" y="3222020"/>
            <a:ext cx="362465" cy="459856"/>
          </a:xfrm>
          <a:prstGeom prst="rect">
            <a:avLst/>
          </a:prstGeom>
          <a:noFill/>
        </p:spPr>
      </p:pic>
      <p:sp>
        <p:nvSpPr>
          <p:cNvPr id="1028" name="AutoShape 4" descr="ÐÐ°ÑÑÐ¸Ð½ÐºÐ¸ Ð¿Ð¾ Ð·Ð°Ð¿ÑÐ¾ÑÑ ÑÐ²Ð¸Ð½ÐºÐ° ÐºÐ¾Ð¿Ð¸Ð»ÐºÐ°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9" name="Picture 5" descr="C:\Users\sakovich\Downloads\5284385b558bbfb696a1bbfb149d6151-1.png"/>
          <p:cNvPicPr>
            <a:picLocks noChangeAspect="1" noChangeArrowheads="1"/>
          </p:cNvPicPr>
          <p:nvPr/>
        </p:nvPicPr>
        <p:blipFill>
          <a:blip r:embed="rId6"/>
          <a:srcRect/>
          <a:stretch>
            <a:fillRect/>
          </a:stretch>
        </p:blipFill>
        <p:spPr bwMode="auto">
          <a:xfrm>
            <a:off x="2819105" y="2532807"/>
            <a:ext cx="506721" cy="436969"/>
          </a:xfrm>
          <a:prstGeom prst="rect">
            <a:avLst/>
          </a:prstGeom>
          <a:noFill/>
        </p:spPr>
      </p:pic>
      <p:grpSp>
        <p:nvGrpSpPr>
          <p:cNvPr id="50" name="Группа 49"/>
          <p:cNvGrpSpPr/>
          <p:nvPr/>
        </p:nvGrpSpPr>
        <p:grpSpPr>
          <a:xfrm>
            <a:off x="5870989" y="1887311"/>
            <a:ext cx="737305" cy="619884"/>
            <a:chOff x="5903358" y="3400521"/>
            <a:chExt cx="737305" cy="619884"/>
          </a:xfrm>
        </p:grpSpPr>
        <p:pic>
          <p:nvPicPr>
            <p:cNvPr id="12" name="Picture 8" descr="ÐÐ°ÑÑÐ¸Ð½ÐºÐ¸ Ð¿Ð¾ Ð·Ð°Ð¿ÑÐ¾ÑÑ Ð¼Ð¾Ð»Ð¾ÐºÐ¾ Ð² Ð±ÑÑÑÐ»ÐºÐµ  Ð¿Ð½Ð³"/>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6096519" y="3400521"/>
              <a:ext cx="226998" cy="537296"/>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2"/>
            <p:cNvPicPr>
              <a:picLocks noChangeAspect="1" noChangeArrowheads="1"/>
            </p:cNvPicPr>
            <p:nvPr/>
          </p:nvPicPr>
          <p:blipFill>
            <a:blip r:embed="rId8"/>
            <a:srcRect/>
            <a:stretch>
              <a:fillRect/>
            </a:stretch>
          </p:blipFill>
          <p:spPr bwMode="auto">
            <a:xfrm>
              <a:off x="5903358" y="3674075"/>
              <a:ext cx="427791" cy="281629"/>
            </a:xfrm>
            <a:prstGeom prst="rect">
              <a:avLst/>
            </a:prstGeom>
            <a:noFill/>
            <a:ln w="9525">
              <a:noFill/>
              <a:miter lim="800000"/>
              <a:headEnd/>
              <a:tailEnd/>
            </a:ln>
            <a:effectLst/>
          </p:spPr>
        </p:pic>
        <p:pic>
          <p:nvPicPr>
            <p:cNvPr id="9" name="Рисунок 8"/>
            <p:cNvPicPr>
              <a:picLocks noChangeAspect="1"/>
            </p:cNvPicPr>
            <p:nvPr/>
          </p:nvPicPr>
          <p:blipFill>
            <a:blip r:embed="rId9">
              <a:extLst>
                <a:ext uri="{28A0092B-C50C-407E-A947-70E740481C1C}">
                  <a14:useLocalDpi xmlns="" xmlns:a14="http://schemas.microsoft.com/office/drawing/2010/main" val="0"/>
                </a:ext>
              </a:extLst>
            </a:blip>
            <a:stretch>
              <a:fillRect/>
            </a:stretch>
          </p:blipFill>
          <p:spPr>
            <a:xfrm>
              <a:off x="6094448" y="3680192"/>
              <a:ext cx="546215" cy="340213"/>
            </a:xfrm>
            <a:prstGeom prst="rect">
              <a:avLst/>
            </a:prstGeom>
          </p:spPr>
        </p:pic>
      </p:grpSp>
      <p:pic>
        <p:nvPicPr>
          <p:cNvPr id="3075" name="Picture 3" descr="C:\Users\sakovich\Pictures\ticket.png"/>
          <p:cNvPicPr>
            <a:picLocks noChangeAspect="1" noChangeArrowheads="1"/>
          </p:cNvPicPr>
          <p:nvPr/>
        </p:nvPicPr>
        <p:blipFill>
          <a:blip r:embed="rId10"/>
          <a:srcRect/>
          <a:stretch>
            <a:fillRect/>
          </a:stretch>
        </p:blipFill>
        <p:spPr bwMode="auto">
          <a:xfrm rot="681353">
            <a:off x="5932728" y="2476163"/>
            <a:ext cx="690138" cy="482739"/>
          </a:xfrm>
          <a:prstGeom prst="rect">
            <a:avLst/>
          </a:prstGeom>
          <a:noFill/>
        </p:spPr>
      </p:pic>
      <p:grpSp>
        <p:nvGrpSpPr>
          <p:cNvPr id="52" name="Группа 51"/>
          <p:cNvGrpSpPr/>
          <p:nvPr/>
        </p:nvGrpSpPr>
        <p:grpSpPr>
          <a:xfrm>
            <a:off x="8604748" y="1845501"/>
            <a:ext cx="737305" cy="619884"/>
            <a:chOff x="5903358" y="3400521"/>
            <a:chExt cx="737305" cy="619884"/>
          </a:xfrm>
        </p:grpSpPr>
        <p:pic>
          <p:nvPicPr>
            <p:cNvPr id="53" name="Picture 8" descr="ÐÐ°ÑÑÐ¸Ð½ÐºÐ¸ Ð¿Ð¾ Ð·Ð°Ð¿ÑÐ¾ÑÑ Ð¼Ð¾Ð»Ð¾ÐºÐ¾ Ð² Ð±ÑÑÑÐ»ÐºÐµ  Ð¿Ð½Ð³"/>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6096519" y="3400521"/>
              <a:ext cx="226998" cy="537296"/>
            </a:xfrm>
            <a:prstGeom prst="rect">
              <a:avLst/>
            </a:prstGeom>
            <a:noFill/>
            <a:extLst>
              <a:ext uri="{909E8E84-426E-40DD-AFC4-6F175D3DCCD1}">
                <a14:hiddenFill xmlns="" xmlns:a14="http://schemas.microsoft.com/office/drawing/2010/main">
                  <a:solidFill>
                    <a:srgbClr val="FFFFFF"/>
                  </a:solidFill>
                </a14:hiddenFill>
              </a:ext>
            </a:extLst>
          </p:spPr>
        </p:pic>
        <p:pic>
          <p:nvPicPr>
            <p:cNvPr id="54" name="Picture 2"/>
            <p:cNvPicPr>
              <a:picLocks noChangeAspect="1" noChangeArrowheads="1"/>
            </p:cNvPicPr>
            <p:nvPr/>
          </p:nvPicPr>
          <p:blipFill>
            <a:blip r:embed="rId8"/>
            <a:srcRect/>
            <a:stretch>
              <a:fillRect/>
            </a:stretch>
          </p:blipFill>
          <p:spPr bwMode="auto">
            <a:xfrm>
              <a:off x="5903358" y="3674075"/>
              <a:ext cx="427791" cy="281629"/>
            </a:xfrm>
            <a:prstGeom prst="rect">
              <a:avLst/>
            </a:prstGeom>
            <a:noFill/>
            <a:ln w="9525">
              <a:noFill/>
              <a:miter lim="800000"/>
              <a:headEnd/>
              <a:tailEnd/>
            </a:ln>
            <a:effectLst/>
          </p:spPr>
        </p:pic>
        <p:pic>
          <p:nvPicPr>
            <p:cNvPr id="55" name="Рисунок 54"/>
            <p:cNvPicPr>
              <a:picLocks noChangeAspect="1"/>
            </p:cNvPicPr>
            <p:nvPr/>
          </p:nvPicPr>
          <p:blipFill>
            <a:blip r:embed="rId9">
              <a:extLst>
                <a:ext uri="{28A0092B-C50C-407E-A947-70E740481C1C}">
                  <a14:useLocalDpi xmlns="" xmlns:a14="http://schemas.microsoft.com/office/drawing/2010/main" val="0"/>
                </a:ext>
              </a:extLst>
            </a:blip>
            <a:stretch>
              <a:fillRect/>
            </a:stretch>
          </p:blipFill>
          <p:spPr>
            <a:xfrm>
              <a:off x="6094448" y="3680192"/>
              <a:ext cx="546215" cy="340213"/>
            </a:xfrm>
            <a:prstGeom prst="rect">
              <a:avLst/>
            </a:prstGeom>
          </p:spPr>
        </p:pic>
      </p:grpSp>
      <p:pic>
        <p:nvPicPr>
          <p:cNvPr id="79" name="Picture 8" descr="C:\Users\sakovich\Pictures\uslugi.png"/>
          <p:cNvPicPr>
            <a:picLocks noChangeAspect="1" noChangeArrowheads="1"/>
          </p:cNvPicPr>
          <p:nvPr/>
        </p:nvPicPr>
        <p:blipFill>
          <a:blip r:embed="rId11"/>
          <a:srcRect/>
          <a:stretch>
            <a:fillRect/>
          </a:stretch>
        </p:blipFill>
        <p:spPr bwMode="auto">
          <a:xfrm>
            <a:off x="8755919" y="3606224"/>
            <a:ext cx="409918" cy="373708"/>
          </a:xfrm>
          <a:prstGeom prst="rect">
            <a:avLst/>
          </a:prstGeom>
          <a:noFill/>
        </p:spPr>
      </p:pic>
      <p:grpSp>
        <p:nvGrpSpPr>
          <p:cNvPr id="81" name="Группа 80"/>
          <p:cNvGrpSpPr/>
          <p:nvPr/>
        </p:nvGrpSpPr>
        <p:grpSpPr>
          <a:xfrm>
            <a:off x="8725271" y="2977869"/>
            <a:ext cx="459189" cy="551872"/>
            <a:chOff x="8741455" y="3091157"/>
            <a:chExt cx="459189" cy="551872"/>
          </a:xfrm>
        </p:grpSpPr>
        <p:pic>
          <p:nvPicPr>
            <p:cNvPr id="3079" name="Picture 7" descr="C:\Users\sakovich\Downloads\85677764af40d8a453cb8506e54de0de.png"/>
            <p:cNvPicPr>
              <a:picLocks noChangeAspect="1" noChangeArrowheads="1"/>
            </p:cNvPicPr>
            <p:nvPr/>
          </p:nvPicPr>
          <p:blipFill>
            <a:blip r:embed="rId12"/>
            <a:srcRect/>
            <a:stretch>
              <a:fillRect/>
            </a:stretch>
          </p:blipFill>
          <p:spPr bwMode="auto">
            <a:xfrm>
              <a:off x="8741455" y="3091157"/>
              <a:ext cx="376276" cy="551872"/>
            </a:xfrm>
            <a:prstGeom prst="rect">
              <a:avLst/>
            </a:prstGeom>
            <a:noFill/>
          </p:spPr>
        </p:pic>
        <p:pic>
          <p:nvPicPr>
            <p:cNvPr id="3081" name="Picture 9" descr="C:\Users\sakovich\Pictures\Кепк.png"/>
            <p:cNvPicPr>
              <a:picLocks noChangeAspect="1" noChangeArrowheads="1"/>
            </p:cNvPicPr>
            <p:nvPr/>
          </p:nvPicPr>
          <p:blipFill>
            <a:blip r:embed="rId13"/>
            <a:srcRect/>
            <a:stretch>
              <a:fillRect/>
            </a:stretch>
          </p:blipFill>
          <p:spPr bwMode="auto">
            <a:xfrm flipH="1">
              <a:off x="8951006" y="3275686"/>
              <a:ext cx="249638" cy="158999"/>
            </a:xfrm>
            <a:prstGeom prst="rect">
              <a:avLst/>
            </a:prstGeom>
            <a:noFill/>
          </p:spPr>
        </p:pic>
      </p:grpSp>
      <p:pic>
        <p:nvPicPr>
          <p:cNvPr id="3082" name="Picture 10" descr="C:\Users\sakovich\Pictures\cyber101.png"/>
          <p:cNvPicPr>
            <a:picLocks noChangeAspect="1" noChangeArrowheads="1"/>
          </p:cNvPicPr>
          <p:nvPr/>
        </p:nvPicPr>
        <p:blipFill>
          <a:blip r:embed="rId14"/>
          <a:srcRect/>
          <a:stretch>
            <a:fillRect/>
          </a:stretch>
        </p:blipFill>
        <p:spPr bwMode="auto">
          <a:xfrm>
            <a:off x="6074422" y="4014323"/>
            <a:ext cx="290639" cy="290639"/>
          </a:xfrm>
          <a:prstGeom prst="rect">
            <a:avLst/>
          </a:prstGeom>
          <a:noFill/>
        </p:spPr>
      </p:pic>
      <p:pic>
        <p:nvPicPr>
          <p:cNvPr id="80" name="Picture 10" descr="C:\Users\sakovich\Pictures\cyber101.png"/>
          <p:cNvPicPr>
            <a:picLocks noChangeAspect="1" noChangeArrowheads="1"/>
          </p:cNvPicPr>
          <p:nvPr/>
        </p:nvPicPr>
        <p:blipFill>
          <a:blip r:embed="rId14"/>
          <a:srcRect/>
          <a:stretch>
            <a:fillRect/>
          </a:stretch>
        </p:blipFill>
        <p:spPr bwMode="auto">
          <a:xfrm>
            <a:off x="8864826" y="4101986"/>
            <a:ext cx="290639" cy="290639"/>
          </a:xfrm>
          <a:prstGeom prst="rect">
            <a:avLst/>
          </a:prstGeom>
          <a:noFill/>
        </p:spPr>
      </p:pic>
      <p:pic>
        <p:nvPicPr>
          <p:cNvPr id="3080" name="Picture 8" descr="C:\Users\sakovich\Pictures\uslugi.png"/>
          <p:cNvPicPr>
            <a:picLocks noChangeAspect="1" noChangeArrowheads="1"/>
          </p:cNvPicPr>
          <p:nvPr/>
        </p:nvPicPr>
        <p:blipFill>
          <a:blip r:embed="rId11"/>
          <a:srcRect/>
          <a:stretch>
            <a:fillRect/>
          </a:stretch>
        </p:blipFill>
        <p:spPr bwMode="auto">
          <a:xfrm>
            <a:off x="6038345" y="3567114"/>
            <a:ext cx="409918" cy="373708"/>
          </a:xfrm>
          <a:prstGeom prst="rect">
            <a:avLst/>
          </a:prstGeom>
          <a:noFill/>
        </p:spPr>
      </p:pic>
      <p:grpSp>
        <p:nvGrpSpPr>
          <p:cNvPr id="82" name="Группа 81"/>
          <p:cNvGrpSpPr/>
          <p:nvPr/>
        </p:nvGrpSpPr>
        <p:grpSpPr>
          <a:xfrm>
            <a:off x="6037367" y="2936059"/>
            <a:ext cx="459189" cy="551872"/>
            <a:chOff x="8741455" y="3091157"/>
            <a:chExt cx="459189" cy="551872"/>
          </a:xfrm>
        </p:grpSpPr>
        <p:pic>
          <p:nvPicPr>
            <p:cNvPr id="83" name="Picture 7" descr="C:\Users\sakovich\Downloads\85677764af40d8a453cb8506e54de0de.png"/>
            <p:cNvPicPr>
              <a:picLocks noChangeAspect="1" noChangeArrowheads="1"/>
            </p:cNvPicPr>
            <p:nvPr/>
          </p:nvPicPr>
          <p:blipFill>
            <a:blip r:embed="rId12"/>
            <a:srcRect/>
            <a:stretch>
              <a:fillRect/>
            </a:stretch>
          </p:blipFill>
          <p:spPr bwMode="auto">
            <a:xfrm>
              <a:off x="8741455" y="3091157"/>
              <a:ext cx="376276" cy="551872"/>
            </a:xfrm>
            <a:prstGeom prst="rect">
              <a:avLst/>
            </a:prstGeom>
            <a:noFill/>
          </p:spPr>
        </p:pic>
        <p:pic>
          <p:nvPicPr>
            <p:cNvPr id="84" name="Picture 9" descr="C:\Users\sakovich\Pictures\Кепк.png"/>
            <p:cNvPicPr>
              <a:picLocks noChangeAspect="1" noChangeArrowheads="1"/>
            </p:cNvPicPr>
            <p:nvPr/>
          </p:nvPicPr>
          <p:blipFill>
            <a:blip r:embed="rId13"/>
            <a:srcRect/>
            <a:stretch>
              <a:fillRect/>
            </a:stretch>
          </p:blipFill>
          <p:spPr bwMode="auto">
            <a:xfrm flipH="1">
              <a:off x="8951006" y="3275686"/>
              <a:ext cx="249638" cy="158999"/>
            </a:xfrm>
            <a:prstGeom prst="rect">
              <a:avLst/>
            </a:prstGeom>
            <a:noFill/>
          </p:spPr>
        </p:pic>
      </p:grpSp>
      <p:pic>
        <p:nvPicPr>
          <p:cNvPr id="85" name="Picture 3" descr="C:\Users\sakovich\Pictures\ticket.png"/>
          <p:cNvPicPr>
            <a:picLocks noChangeAspect="1" noChangeArrowheads="1"/>
          </p:cNvPicPr>
          <p:nvPr/>
        </p:nvPicPr>
        <p:blipFill>
          <a:blip r:embed="rId10"/>
          <a:srcRect/>
          <a:stretch>
            <a:fillRect/>
          </a:stretch>
        </p:blipFill>
        <p:spPr bwMode="auto">
          <a:xfrm rot="681353">
            <a:off x="8650302" y="2466722"/>
            <a:ext cx="690138" cy="482739"/>
          </a:xfrm>
          <a:prstGeom prst="rect">
            <a:avLst/>
          </a:prstGeom>
          <a:noFill/>
        </p:spPr>
      </p:pic>
      <p:cxnSp>
        <p:nvCxnSpPr>
          <p:cNvPr id="88" name="Прямая соединительная линия 87"/>
          <p:cNvCxnSpPr/>
          <p:nvPr/>
        </p:nvCxnSpPr>
        <p:spPr>
          <a:xfrm flipH="1">
            <a:off x="6502882" y="4164071"/>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0" name="Прямоугольник 89"/>
          <p:cNvSpPr/>
          <p:nvPr/>
        </p:nvSpPr>
        <p:spPr>
          <a:xfrm>
            <a:off x="7311503" y="3991243"/>
            <a:ext cx="641522" cy="369332"/>
          </a:xfrm>
          <a:prstGeom prst="rect">
            <a:avLst/>
          </a:prstGeom>
        </p:spPr>
        <p:txBody>
          <a:bodyPr wrap="none">
            <a:spAutoFit/>
          </a:bodyPr>
          <a:lstStyle/>
          <a:p>
            <a:r>
              <a:rPr lang="ru-RU" dirty="0" smtClean="0">
                <a:solidFill>
                  <a:schemeClr val="accent6">
                    <a:lumMod val="75000"/>
                  </a:schemeClr>
                </a:solidFill>
              </a:rPr>
              <a:t>140</a:t>
            </a:r>
            <a:r>
              <a:rPr lang="en-US" dirty="0" smtClean="0">
                <a:solidFill>
                  <a:schemeClr val="accent6">
                    <a:lumMod val="75000"/>
                  </a:schemeClr>
                </a:solidFill>
              </a:rPr>
              <a:t>p</a:t>
            </a:r>
            <a:endParaRPr lang="ru-RU" dirty="0" smtClean="0">
              <a:solidFill>
                <a:schemeClr val="accent6">
                  <a:lumMod val="75000"/>
                </a:schemeClr>
              </a:solidFill>
            </a:endParaRPr>
          </a:p>
        </p:txBody>
      </p:sp>
      <p:cxnSp>
        <p:nvCxnSpPr>
          <p:cNvPr id="92" name="Прямая соединительная линия 91"/>
          <p:cNvCxnSpPr/>
          <p:nvPr/>
        </p:nvCxnSpPr>
        <p:spPr>
          <a:xfrm flipH="1">
            <a:off x="9317562" y="4284103"/>
            <a:ext cx="772510" cy="0"/>
          </a:xfrm>
          <a:prstGeom prst="line">
            <a:avLst/>
          </a:prstGeom>
          <a:ln w="127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3" name="Прямоугольник 92"/>
          <p:cNvSpPr/>
          <p:nvPr/>
        </p:nvSpPr>
        <p:spPr>
          <a:xfrm>
            <a:off x="10020986" y="4054631"/>
            <a:ext cx="625492" cy="369332"/>
          </a:xfrm>
          <a:prstGeom prst="rect">
            <a:avLst/>
          </a:prstGeom>
        </p:spPr>
        <p:txBody>
          <a:bodyPr wrap="none">
            <a:spAutoFit/>
          </a:bodyPr>
          <a:lstStyle/>
          <a:p>
            <a:r>
              <a:rPr lang="ru-RU" dirty="0" smtClean="0">
                <a:solidFill>
                  <a:schemeClr val="accent6">
                    <a:lumMod val="75000"/>
                  </a:schemeClr>
                </a:solidFill>
              </a:rPr>
              <a:t>155</a:t>
            </a:r>
            <a:r>
              <a:rPr lang="en-US" dirty="0" smtClean="0">
                <a:solidFill>
                  <a:schemeClr val="accent6">
                    <a:lumMod val="75000"/>
                  </a:schemeClr>
                </a:solidFill>
              </a:rPr>
              <a:t>p</a:t>
            </a:r>
            <a:endParaRPr lang="ru-RU" dirty="0" smtClean="0">
              <a:solidFill>
                <a:schemeClr val="accent6">
                  <a:lumMod val="75000"/>
                </a:schemeClr>
              </a:solidFill>
            </a:endParaRPr>
          </a:p>
        </p:txBody>
      </p:sp>
    </p:spTree>
    <p:extLst>
      <p:ext uri="{BB962C8B-B14F-4D97-AF65-F5344CB8AC3E}">
        <p14:creationId xmlns="" xmlns:p14="http://schemas.microsoft.com/office/powerpoint/2010/main" val="1720967305"/>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4" name="Овал 13"/>
          <p:cNvSpPr/>
          <p:nvPr/>
        </p:nvSpPr>
        <p:spPr>
          <a:xfrm>
            <a:off x="10258739" y="6105220"/>
            <a:ext cx="1907177" cy="71434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3" name="Овал 12"/>
          <p:cNvSpPr/>
          <p:nvPr/>
        </p:nvSpPr>
        <p:spPr>
          <a:xfrm>
            <a:off x="9516251" y="6023015"/>
            <a:ext cx="1907177" cy="71434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12" name="Овал 11"/>
          <p:cNvSpPr/>
          <p:nvPr/>
        </p:nvSpPr>
        <p:spPr>
          <a:xfrm>
            <a:off x="158109" y="6047341"/>
            <a:ext cx="1907177" cy="71434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2">
                  <a:lumMod val="65000"/>
                </a:schemeClr>
              </a:solidFill>
            </a:endParaRPr>
          </a:p>
        </p:txBody>
      </p:sp>
      <p:sp>
        <p:nvSpPr>
          <p:cNvPr id="2" name="Заголовок 1"/>
          <p:cNvSpPr>
            <a:spLocks noGrp="1"/>
          </p:cNvSpPr>
          <p:nvPr>
            <p:ph type="ctrTitle"/>
          </p:nvPr>
        </p:nvSpPr>
        <p:spPr>
          <a:xfrm>
            <a:off x="504497" y="646385"/>
            <a:ext cx="11687502" cy="5242035"/>
          </a:xfrm>
        </p:spPr>
        <p:txBody>
          <a:bodyPr/>
          <a:lstStyle/>
          <a:p>
            <a:pPr>
              <a:lnSpc>
                <a:spcPct val="120000"/>
              </a:lnSpc>
            </a:pPr>
            <a:r>
              <a:rPr lang="ru-RU" sz="4400" dirty="0" smtClean="0">
                <a:solidFill>
                  <a:schemeClr val="accent6">
                    <a:lumMod val="75000"/>
                  </a:schemeClr>
                </a:solidFill>
              </a:rPr>
              <a:t>СПАСИБО</a:t>
            </a:r>
            <a:br>
              <a:rPr lang="ru-RU" sz="4400" dirty="0" smtClean="0">
                <a:solidFill>
                  <a:schemeClr val="accent6">
                    <a:lumMod val="75000"/>
                  </a:schemeClr>
                </a:solidFill>
              </a:rPr>
            </a:br>
            <a:r>
              <a:rPr lang="ru-RU" sz="4400" dirty="0" smtClean="0">
                <a:solidFill>
                  <a:schemeClr val="accent6">
                    <a:lumMod val="75000"/>
                  </a:schemeClr>
                </a:solidFill>
              </a:rPr>
              <a:t>ЗА ВНИМАНИЕ!</a:t>
            </a:r>
            <a:endParaRPr lang="ru-RU" sz="4400" dirty="0">
              <a:solidFill>
                <a:schemeClr val="accent6">
                  <a:lumMod val="75000"/>
                </a:schemeClr>
              </a:solidFill>
            </a:endParaRPr>
          </a:p>
        </p:txBody>
      </p:sp>
      <p:sp>
        <p:nvSpPr>
          <p:cNvPr id="6" name="TextBox 5"/>
          <p:cNvSpPr txBox="1"/>
          <p:nvPr/>
        </p:nvSpPr>
        <p:spPr>
          <a:xfrm>
            <a:off x="-1" y="5942420"/>
            <a:ext cx="12191999" cy="738664"/>
          </a:xfrm>
          <a:prstGeom prst="rect">
            <a:avLst/>
          </a:prstGeom>
          <a:noFill/>
        </p:spPr>
        <p:txBody>
          <a:bodyPr wrap="square" rtlCol="0">
            <a:spAutoFit/>
          </a:bodyPr>
          <a:lstStyle/>
          <a:p>
            <a:pPr algn="ctr"/>
            <a:r>
              <a:rPr lang="en-US" sz="2400" dirty="0" smtClean="0"/>
              <a:t>Global Money Week</a:t>
            </a:r>
            <a:r>
              <a:rPr lang="ru-RU" sz="2400" dirty="0" smtClean="0"/>
              <a:t> </a:t>
            </a:r>
          </a:p>
          <a:p>
            <a:pPr algn="ctr"/>
            <a:r>
              <a:rPr lang="en-US" dirty="0" smtClean="0"/>
              <a:t>25 – 31 </a:t>
            </a:r>
            <a:r>
              <a:rPr lang="ru-RU" dirty="0" smtClean="0"/>
              <a:t>марта </a:t>
            </a:r>
            <a:r>
              <a:rPr lang="en-US" dirty="0" smtClean="0"/>
              <a:t>2019</a:t>
            </a:r>
          </a:p>
        </p:txBody>
      </p:sp>
      <p:pic>
        <p:nvPicPr>
          <p:cNvPr id="4" name="Рисунок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58507" y="935149"/>
            <a:ext cx="1874983" cy="1213662"/>
          </a:xfrm>
          <a:prstGeom prst="rect">
            <a:avLst/>
          </a:prstGeom>
        </p:spPr>
      </p:pic>
      <p:pic>
        <p:nvPicPr>
          <p:cNvPr id="8" name="Рисунок 7"/>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9727353" y="990599"/>
            <a:ext cx="1484975" cy="5573583"/>
          </a:xfrm>
          <a:prstGeom prst="rect">
            <a:avLst/>
          </a:prstGeom>
        </p:spPr>
      </p:pic>
      <p:pic>
        <p:nvPicPr>
          <p:cNvPr id="9" name="Рисунок 8"/>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10580329" y="1516284"/>
            <a:ext cx="1393740" cy="5164800"/>
          </a:xfrm>
          <a:prstGeom prst="rect">
            <a:avLst/>
          </a:prstGeom>
        </p:spPr>
      </p:pic>
      <p:pic>
        <p:nvPicPr>
          <p:cNvPr id="5" name="Рисунок 4"/>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224071" y="873697"/>
            <a:ext cx="2329408" cy="5690485"/>
          </a:xfrm>
          <a:prstGeom prst="rect">
            <a:avLst/>
          </a:prstGeom>
        </p:spPr>
      </p:pic>
      <p:pic>
        <p:nvPicPr>
          <p:cNvPr id="7" name="Рисунок 6"/>
          <p:cNvPicPr>
            <a:picLocks noChangeAspect="1"/>
          </p:cNvPicPr>
          <p:nvPr/>
        </p:nvPicPr>
        <p:blipFill>
          <a:blip r:embed="rId7">
            <a:extLst>
              <a:ext uri="{BEBA8EAE-BF5A-486C-A8C5-ECC9F3942E4B}">
                <a14:imgProps xmlns="" xmlns:a14="http://schemas.microsoft.com/office/drawing/2010/main">
                  <a14:imgLayer r:embed="rId8">
                    <a14:imgEffect>
                      <a14:brightnessContrast bright="-5000" contrast="-5000"/>
                    </a14:imgEffect>
                  </a14:imgLayer>
                </a14:imgProps>
              </a:ext>
              <a:ext uri="{28A0092B-C50C-407E-A947-70E740481C1C}">
                <a14:useLocalDpi xmlns="" xmlns:a14="http://schemas.microsoft.com/office/drawing/2010/main" val="0"/>
              </a:ext>
            </a:extLst>
          </a:blip>
          <a:stretch>
            <a:fillRect/>
          </a:stretch>
        </p:blipFill>
        <p:spPr>
          <a:xfrm>
            <a:off x="1738179" y="4919080"/>
            <a:ext cx="1557788" cy="1574088"/>
          </a:xfrm>
          <a:prstGeom prst="rect">
            <a:avLst/>
          </a:prstGeom>
        </p:spPr>
      </p:pic>
      <p:pic>
        <p:nvPicPr>
          <p:cNvPr id="15" name="Рисунок 14"/>
          <p:cNvPicPr>
            <a:picLocks noChangeAspect="1"/>
          </p:cNvPicPr>
          <p:nvPr/>
        </p:nvPicPr>
        <p:blipFill>
          <a:blip r:embed="rId9">
            <a:extLst>
              <a:ext uri="{28A0092B-C50C-407E-A947-70E740481C1C}">
                <a14:useLocalDpi xmlns="" xmlns:a14="http://schemas.microsoft.com/office/drawing/2010/main" val="0"/>
              </a:ext>
            </a:extLst>
          </a:blip>
          <a:stretch>
            <a:fillRect/>
          </a:stretch>
        </p:blipFill>
        <p:spPr>
          <a:xfrm>
            <a:off x="2852920" y="4123634"/>
            <a:ext cx="1933854" cy="2734366"/>
          </a:xfrm>
          <a:prstGeom prst="rect">
            <a:avLst/>
          </a:prstGeom>
        </p:spPr>
      </p:pic>
      <p:sp>
        <p:nvSpPr>
          <p:cNvPr id="3" name="Прямоугольник 2"/>
          <p:cNvSpPr/>
          <p:nvPr/>
        </p:nvSpPr>
        <p:spPr>
          <a:xfrm rot="566948">
            <a:off x="11148198" y="3005195"/>
            <a:ext cx="678391" cy="307777"/>
          </a:xfrm>
          <a:prstGeom prst="rect">
            <a:avLst/>
          </a:prstGeom>
        </p:spPr>
        <p:txBody>
          <a:bodyPr wrap="none">
            <a:spAutoFit/>
          </a:bodyPr>
          <a:lstStyle/>
          <a:p>
            <a:r>
              <a:rPr lang="ru-RU" sz="700" i="1" dirty="0" smtClean="0">
                <a:solidFill>
                  <a:schemeClr val="accent6">
                    <a:lumMod val="75000"/>
                  </a:schemeClr>
                </a:solidFill>
              </a:rPr>
              <a:t> </a:t>
            </a:r>
            <a:r>
              <a:rPr lang="ru-RU" sz="700" dirty="0" smtClean="0">
                <a:solidFill>
                  <a:schemeClr val="accent6">
                    <a:lumMod val="75000"/>
                  </a:schemeClr>
                </a:solidFill>
              </a:rPr>
              <a:t>Финансовая</a:t>
            </a:r>
          </a:p>
          <a:p>
            <a:r>
              <a:rPr lang="ru-RU" sz="700" dirty="0" smtClean="0">
                <a:solidFill>
                  <a:schemeClr val="accent6">
                    <a:lumMod val="75000"/>
                  </a:schemeClr>
                </a:solidFill>
              </a:rPr>
              <a:t>грамотность</a:t>
            </a:r>
            <a:endParaRPr lang="ru-RU" sz="700" dirty="0"/>
          </a:p>
        </p:txBody>
      </p:sp>
      <p:sp>
        <p:nvSpPr>
          <p:cNvPr id="12290" name="AutoShape 2" descr="ÐÐ°ÑÑÐ¸Ð½ÐºÐ¸ Ð¿Ð¾ Ð·Ð°Ð¿ÑÐ¾ÑÑ Ð¿ÑÐ¾ÑÐµÐ½Ñ Ð¿Ð½Ð³"/>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2957530148"/>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Badge">
  <a:themeElements>
    <a:clrScheme name="Другая 10">
      <a:dk1>
        <a:srgbClr val="FFFFFF"/>
      </a:dk1>
      <a:lt1>
        <a:srgbClr val="FFFFFF"/>
      </a:lt1>
      <a:dk2>
        <a:srgbClr val="F9EDEC"/>
      </a:dk2>
      <a:lt2>
        <a:srgbClr val="EDC5C2"/>
      </a:lt2>
      <a:accent1>
        <a:srgbClr val="FFFFFF"/>
      </a:accent1>
      <a:accent2>
        <a:srgbClr val="D36F68"/>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adge" id="{71A07785-5930-41D4-9A83-E23602B48E98}" vid="{771EA782-DFA6-45B1-AEA3-661F1715B31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TM10001106[[fn=Эмблема]]</Template>
  <TotalTime>4274</TotalTime>
  <Words>546</Words>
  <Application>Microsoft Office PowerPoint</Application>
  <PresentationFormat>Произвольный</PresentationFormat>
  <Paragraphs>185</Paragraphs>
  <Slides>11</Slides>
  <Notes>11</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Badge</vt:lpstr>
      <vt:lpstr>ДЕНЬГИ, ИНФЛЯЦИЯ,   ЦЕНОВАЯ СТАБИЛЬНОСТЬ  </vt:lpstr>
      <vt:lpstr>Слайд 2</vt:lpstr>
      <vt:lpstr>Слайд 3</vt:lpstr>
      <vt:lpstr>Слайд 4</vt:lpstr>
      <vt:lpstr>Слайд 5</vt:lpstr>
      <vt:lpstr>Слайд 6</vt:lpstr>
      <vt:lpstr>Слайд 7</vt:lpstr>
      <vt:lpstr>Слайд 8</vt:lpstr>
      <vt:lpstr>Слайд 9</vt:lpstr>
      <vt:lpstr>Слайд 10</vt:lpstr>
      <vt:lpstr>СПАСИБО ЗА ВНИМАНИЕ!</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karpeichik</cp:lastModifiedBy>
  <cp:revision>376</cp:revision>
  <dcterms:created xsi:type="dcterms:W3CDTF">2019-02-04T10:23:21Z</dcterms:created>
  <dcterms:modified xsi:type="dcterms:W3CDTF">2019-03-14T06:13:48Z</dcterms:modified>
</cp:coreProperties>
</file>