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828" r:id="rId1"/>
  </p:sldMasterIdLst>
  <p:notesMasterIdLst>
    <p:notesMasterId r:id="rId35"/>
  </p:notesMasterIdLst>
  <p:sldIdLst>
    <p:sldId id="318" r:id="rId2"/>
    <p:sldId id="273" r:id="rId3"/>
    <p:sldId id="288" r:id="rId4"/>
    <p:sldId id="289" r:id="rId5"/>
    <p:sldId id="290" r:id="rId6"/>
    <p:sldId id="291" r:id="rId7"/>
    <p:sldId id="292" r:id="rId8"/>
    <p:sldId id="293" r:id="rId9"/>
    <p:sldId id="294" r:id="rId10"/>
    <p:sldId id="295" r:id="rId11"/>
    <p:sldId id="296" r:id="rId12"/>
    <p:sldId id="297" r:id="rId13"/>
    <p:sldId id="298" r:id="rId14"/>
    <p:sldId id="299" r:id="rId15"/>
    <p:sldId id="300" r:id="rId16"/>
    <p:sldId id="301" r:id="rId17"/>
    <p:sldId id="302" r:id="rId18"/>
    <p:sldId id="303" r:id="rId19"/>
    <p:sldId id="304" r:id="rId20"/>
    <p:sldId id="305" r:id="rId21"/>
    <p:sldId id="306" r:id="rId22"/>
    <p:sldId id="307" r:id="rId23"/>
    <p:sldId id="308" r:id="rId24"/>
    <p:sldId id="309" r:id="rId25"/>
    <p:sldId id="310" r:id="rId26"/>
    <p:sldId id="311" r:id="rId27"/>
    <p:sldId id="312" r:id="rId28"/>
    <p:sldId id="313" r:id="rId29"/>
    <p:sldId id="314" r:id="rId30"/>
    <p:sldId id="315" r:id="rId31"/>
    <p:sldId id="316" r:id="rId32"/>
    <p:sldId id="317" r:id="rId33"/>
    <p:sldId id="319" r:id="rId34"/>
  </p:sldIdLst>
  <p:sldSz cx="20104100" cy="11309350"/>
  <p:notesSz cx="20104100" cy="11309350"/>
  <p:defaultTextStyle>
    <a:defPPr>
      <a:defRPr lang="en-US"/>
    </a:defPPr>
    <a:lvl1pPr marL="0" algn="l" defTabSz="457166" rtl="0" eaLnBrk="1" latinLnBrk="0" hangingPunct="1">
      <a:defRPr sz="1800" kern="1200">
        <a:solidFill>
          <a:schemeClr val="tx1"/>
        </a:solidFill>
        <a:latin typeface="+mn-lt"/>
        <a:ea typeface="+mn-ea"/>
        <a:cs typeface="+mn-cs"/>
      </a:defRPr>
    </a:lvl1pPr>
    <a:lvl2pPr marL="457166" algn="l" defTabSz="457166" rtl="0" eaLnBrk="1" latinLnBrk="0" hangingPunct="1">
      <a:defRPr sz="1800" kern="1200">
        <a:solidFill>
          <a:schemeClr val="tx1"/>
        </a:solidFill>
        <a:latin typeface="+mn-lt"/>
        <a:ea typeface="+mn-ea"/>
        <a:cs typeface="+mn-cs"/>
      </a:defRPr>
    </a:lvl2pPr>
    <a:lvl3pPr marL="914330" algn="l" defTabSz="457166" rtl="0" eaLnBrk="1" latinLnBrk="0" hangingPunct="1">
      <a:defRPr sz="1800" kern="1200">
        <a:solidFill>
          <a:schemeClr val="tx1"/>
        </a:solidFill>
        <a:latin typeface="+mn-lt"/>
        <a:ea typeface="+mn-ea"/>
        <a:cs typeface="+mn-cs"/>
      </a:defRPr>
    </a:lvl3pPr>
    <a:lvl4pPr marL="1371495" algn="l" defTabSz="457166" rtl="0" eaLnBrk="1" latinLnBrk="0" hangingPunct="1">
      <a:defRPr sz="1800" kern="1200">
        <a:solidFill>
          <a:schemeClr val="tx1"/>
        </a:solidFill>
        <a:latin typeface="+mn-lt"/>
        <a:ea typeface="+mn-ea"/>
        <a:cs typeface="+mn-cs"/>
      </a:defRPr>
    </a:lvl4pPr>
    <a:lvl5pPr marL="1828659" algn="l" defTabSz="457166" rtl="0" eaLnBrk="1" latinLnBrk="0" hangingPunct="1">
      <a:defRPr sz="1800" kern="1200">
        <a:solidFill>
          <a:schemeClr val="tx1"/>
        </a:solidFill>
        <a:latin typeface="+mn-lt"/>
        <a:ea typeface="+mn-ea"/>
        <a:cs typeface="+mn-cs"/>
      </a:defRPr>
    </a:lvl5pPr>
    <a:lvl6pPr marL="2285825" algn="l" defTabSz="457166" rtl="0" eaLnBrk="1" latinLnBrk="0" hangingPunct="1">
      <a:defRPr sz="1800" kern="1200">
        <a:solidFill>
          <a:schemeClr val="tx1"/>
        </a:solidFill>
        <a:latin typeface="+mn-lt"/>
        <a:ea typeface="+mn-ea"/>
        <a:cs typeface="+mn-cs"/>
      </a:defRPr>
    </a:lvl6pPr>
    <a:lvl7pPr marL="2742989" algn="l" defTabSz="457166" rtl="0" eaLnBrk="1" latinLnBrk="0" hangingPunct="1">
      <a:defRPr sz="1800" kern="1200">
        <a:solidFill>
          <a:schemeClr val="tx1"/>
        </a:solidFill>
        <a:latin typeface="+mn-lt"/>
        <a:ea typeface="+mn-ea"/>
        <a:cs typeface="+mn-cs"/>
      </a:defRPr>
    </a:lvl7pPr>
    <a:lvl8pPr marL="3200155" algn="l" defTabSz="457166" rtl="0" eaLnBrk="1" latinLnBrk="0" hangingPunct="1">
      <a:defRPr sz="1800" kern="1200">
        <a:solidFill>
          <a:schemeClr val="tx1"/>
        </a:solidFill>
        <a:latin typeface="+mn-lt"/>
        <a:ea typeface="+mn-ea"/>
        <a:cs typeface="+mn-cs"/>
      </a:defRPr>
    </a:lvl8pPr>
    <a:lvl9pPr marL="3657318" algn="l" defTabSz="457166"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pos="215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44" autoAdjust="0"/>
    <p:restoredTop sz="89219" autoAdjust="0"/>
  </p:normalViewPr>
  <p:slideViewPr>
    <p:cSldViewPr>
      <p:cViewPr varScale="1">
        <p:scale>
          <a:sx n="63" d="100"/>
          <a:sy n="63" d="100"/>
        </p:scale>
        <p:origin x="642" y="78"/>
      </p:cViewPr>
      <p:guideLst>
        <p:guide orient="horz" pos="2880"/>
        <p:guide pos="2160"/>
        <p:guide pos="2159"/>
      </p:guideLst>
    </p:cSldViewPr>
  </p:slideViewPr>
  <p:notesTextViewPr>
    <p:cViewPr>
      <p:scale>
        <a:sx n="100" d="100"/>
        <a:sy n="100" d="100"/>
      </p:scale>
      <p:origin x="0" y="0"/>
    </p:cViewPr>
  </p:notesTextViewPr>
  <p:sorterViewPr>
    <p:cViewPr>
      <p:scale>
        <a:sx n="100" d="100"/>
        <a:sy n="100" d="100"/>
      </p:scale>
      <p:origin x="0" y="-1306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8712200" cy="56515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11387138" y="0"/>
            <a:ext cx="8712200" cy="565150"/>
          </a:xfrm>
          <a:prstGeom prst="rect">
            <a:avLst/>
          </a:prstGeom>
        </p:spPr>
        <p:txBody>
          <a:bodyPr vert="horz" lIns="91440" tIns="45720" rIns="91440" bIns="45720" rtlCol="0"/>
          <a:lstStyle>
            <a:lvl1pPr algn="r">
              <a:defRPr sz="1200"/>
            </a:lvl1pPr>
          </a:lstStyle>
          <a:p>
            <a:fld id="{BC993F26-7FEE-45A8-B4A6-EEC54F2EB30F}" type="datetimeFigureOut">
              <a:rPr lang="ru-RU" smtClean="0"/>
              <a:pPr/>
              <a:t>15.12.2021</a:t>
            </a:fld>
            <a:endParaRPr lang="ru-RU"/>
          </a:p>
        </p:txBody>
      </p:sp>
      <p:sp>
        <p:nvSpPr>
          <p:cNvPr id="4" name="Образ слайда 3"/>
          <p:cNvSpPr>
            <a:spLocks noGrp="1" noRot="1" noChangeAspect="1"/>
          </p:cNvSpPr>
          <p:nvPr>
            <p:ph type="sldImg" idx="2"/>
          </p:nvPr>
        </p:nvSpPr>
        <p:spPr>
          <a:xfrm>
            <a:off x="6281738" y="847725"/>
            <a:ext cx="7540625" cy="42418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2009775" y="5372100"/>
            <a:ext cx="16084550" cy="508952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10742613"/>
            <a:ext cx="8712200" cy="56515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11387138" y="10742613"/>
            <a:ext cx="8712200" cy="565150"/>
          </a:xfrm>
          <a:prstGeom prst="rect">
            <a:avLst/>
          </a:prstGeom>
        </p:spPr>
        <p:txBody>
          <a:bodyPr vert="horz" lIns="91440" tIns="45720" rIns="91440" bIns="45720" rtlCol="0" anchor="b"/>
          <a:lstStyle>
            <a:lvl1pPr algn="r">
              <a:defRPr sz="1200"/>
            </a:lvl1pPr>
          </a:lstStyle>
          <a:p>
            <a:fld id="{44FF6D69-1F07-4C59-973C-2348A0D84138}" type="slidenum">
              <a:rPr lang="ru-RU" smtClean="0"/>
              <a:pPr/>
              <a:t>‹#›</a:t>
            </a:fld>
            <a:endParaRPr lang="ru-RU"/>
          </a:p>
        </p:txBody>
      </p:sp>
    </p:spTree>
    <p:extLst>
      <p:ext uri="{BB962C8B-B14F-4D97-AF65-F5344CB8AC3E}">
        <p14:creationId xmlns:p14="http://schemas.microsoft.com/office/powerpoint/2010/main" val="3719309569"/>
      </p:ext>
    </p:extLst>
  </p:cSld>
  <p:clrMap bg1="lt1" tx1="dk1" bg2="lt2" tx2="dk2" accent1="accent1" accent2="accent2" accent3="accent3" accent4="accent4" accent5="accent5" accent6="accent6" hlink="hlink" folHlink="folHlink"/>
  <p:notesStyle>
    <a:lvl1pPr marL="0" algn="l" defTabSz="914330" rtl="0" eaLnBrk="1" latinLnBrk="0" hangingPunct="1">
      <a:defRPr sz="1100" kern="1200">
        <a:solidFill>
          <a:schemeClr val="tx1"/>
        </a:solidFill>
        <a:latin typeface="+mn-lt"/>
        <a:ea typeface="+mn-ea"/>
        <a:cs typeface="+mn-cs"/>
      </a:defRPr>
    </a:lvl1pPr>
    <a:lvl2pPr marL="457166" algn="l" defTabSz="914330" rtl="0" eaLnBrk="1" latinLnBrk="0" hangingPunct="1">
      <a:defRPr sz="1100" kern="1200">
        <a:solidFill>
          <a:schemeClr val="tx1"/>
        </a:solidFill>
        <a:latin typeface="+mn-lt"/>
        <a:ea typeface="+mn-ea"/>
        <a:cs typeface="+mn-cs"/>
      </a:defRPr>
    </a:lvl2pPr>
    <a:lvl3pPr marL="914330" algn="l" defTabSz="914330" rtl="0" eaLnBrk="1" latinLnBrk="0" hangingPunct="1">
      <a:defRPr sz="1100" kern="1200">
        <a:solidFill>
          <a:schemeClr val="tx1"/>
        </a:solidFill>
        <a:latin typeface="+mn-lt"/>
        <a:ea typeface="+mn-ea"/>
        <a:cs typeface="+mn-cs"/>
      </a:defRPr>
    </a:lvl3pPr>
    <a:lvl4pPr marL="1371495" algn="l" defTabSz="914330" rtl="0" eaLnBrk="1" latinLnBrk="0" hangingPunct="1">
      <a:defRPr sz="1100" kern="1200">
        <a:solidFill>
          <a:schemeClr val="tx1"/>
        </a:solidFill>
        <a:latin typeface="+mn-lt"/>
        <a:ea typeface="+mn-ea"/>
        <a:cs typeface="+mn-cs"/>
      </a:defRPr>
    </a:lvl4pPr>
    <a:lvl5pPr marL="1828659" algn="l" defTabSz="914330" rtl="0" eaLnBrk="1" latinLnBrk="0" hangingPunct="1">
      <a:defRPr sz="1100" kern="1200">
        <a:solidFill>
          <a:schemeClr val="tx1"/>
        </a:solidFill>
        <a:latin typeface="+mn-lt"/>
        <a:ea typeface="+mn-ea"/>
        <a:cs typeface="+mn-cs"/>
      </a:defRPr>
    </a:lvl5pPr>
    <a:lvl6pPr marL="2285825" algn="l" defTabSz="914330" rtl="0" eaLnBrk="1" latinLnBrk="0" hangingPunct="1">
      <a:defRPr sz="1100" kern="1200">
        <a:solidFill>
          <a:schemeClr val="tx1"/>
        </a:solidFill>
        <a:latin typeface="+mn-lt"/>
        <a:ea typeface="+mn-ea"/>
        <a:cs typeface="+mn-cs"/>
      </a:defRPr>
    </a:lvl6pPr>
    <a:lvl7pPr marL="2742989" algn="l" defTabSz="914330" rtl="0" eaLnBrk="1" latinLnBrk="0" hangingPunct="1">
      <a:defRPr sz="1100" kern="1200">
        <a:solidFill>
          <a:schemeClr val="tx1"/>
        </a:solidFill>
        <a:latin typeface="+mn-lt"/>
        <a:ea typeface="+mn-ea"/>
        <a:cs typeface="+mn-cs"/>
      </a:defRPr>
    </a:lvl7pPr>
    <a:lvl8pPr marL="3200155" algn="l" defTabSz="914330" rtl="0" eaLnBrk="1" latinLnBrk="0" hangingPunct="1">
      <a:defRPr sz="1100" kern="1200">
        <a:solidFill>
          <a:schemeClr val="tx1"/>
        </a:solidFill>
        <a:latin typeface="+mn-lt"/>
        <a:ea typeface="+mn-ea"/>
        <a:cs typeface="+mn-cs"/>
      </a:defRPr>
    </a:lvl8pPr>
    <a:lvl9pPr marL="3657318" algn="l" defTabSz="914330"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sz="2400" dirty="0" smtClean="0"/>
          </a:p>
          <a:p>
            <a:endParaRPr lang="ru-RU" dirty="0"/>
          </a:p>
        </p:txBody>
      </p:sp>
      <p:sp>
        <p:nvSpPr>
          <p:cNvPr id="4" name="Номер слайда 3"/>
          <p:cNvSpPr>
            <a:spLocks noGrp="1"/>
          </p:cNvSpPr>
          <p:nvPr>
            <p:ph type="sldNum" sz="quarter" idx="10"/>
          </p:nvPr>
        </p:nvSpPr>
        <p:spPr/>
        <p:txBody>
          <a:bodyPr/>
          <a:lstStyle/>
          <a:p>
            <a:fld id="{4690E863-9E65-4655-884A-8ACF6CB49C18}" type="slidenum">
              <a:rPr lang="ru-RU" smtClean="0"/>
              <a:pPr/>
              <a:t>1</a:t>
            </a:fld>
            <a:endParaRPr lang="ru-RU"/>
          </a:p>
        </p:txBody>
      </p:sp>
    </p:spTree>
    <p:extLst>
      <p:ext uri="{BB962C8B-B14F-4D97-AF65-F5344CB8AC3E}">
        <p14:creationId xmlns:p14="http://schemas.microsoft.com/office/powerpoint/2010/main" val="1320800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2</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3</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4</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5</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6</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7</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8</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9</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10</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11</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12</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13</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14</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15</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16</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17</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18</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19</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20</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21</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22</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23</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24</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25</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26</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27</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28</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29</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30</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31</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32</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2400" dirty="0" smtClean="0"/>
          </a:p>
          <a:p>
            <a:endParaRPr lang="ru-RU" dirty="0"/>
          </a:p>
        </p:txBody>
      </p:sp>
      <p:sp>
        <p:nvSpPr>
          <p:cNvPr id="4" name="Номер слайда 3"/>
          <p:cNvSpPr>
            <a:spLocks noGrp="1"/>
          </p:cNvSpPr>
          <p:nvPr>
            <p:ph type="sldNum" sz="quarter" idx="10"/>
          </p:nvPr>
        </p:nvSpPr>
        <p:spPr/>
        <p:txBody>
          <a:bodyPr/>
          <a:lstStyle/>
          <a:p>
            <a:fld id="{4690E863-9E65-4655-884A-8ACF6CB49C18}" type="slidenum">
              <a:rPr lang="ru-RU" smtClean="0"/>
              <a:pPr/>
              <a:t>33</a:t>
            </a:fld>
            <a:endParaRPr lang="ru-RU"/>
          </a:p>
        </p:txBody>
      </p:sp>
    </p:spTree>
    <p:extLst>
      <p:ext uri="{BB962C8B-B14F-4D97-AF65-F5344CB8AC3E}">
        <p14:creationId xmlns:p14="http://schemas.microsoft.com/office/powerpoint/2010/main" val="3587440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07808" y="3513230"/>
            <a:ext cx="17088485" cy="2424181"/>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3015615" y="6408632"/>
            <a:ext cx="14072870" cy="2890167"/>
          </a:xfrm>
        </p:spPr>
        <p:txBody>
          <a:bodyPr/>
          <a:lstStyle>
            <a:lvl1pPr marL="0" indent="0" algn="ctr">
              <a:buNone/>
              <a:defRPr>
                <a:solidFill>
                  <a:schemeClr val="tx1">
                    <a:tint val="75000"/>
                  </a:schemeClr>
                </a:solidFill>
              </a:defRPr>
            </a:lvl1pPr>
            <a:lvl2pPr marL="1005200" indent="0" algn="ctr">
              <a:buNone/>
              <a:defRPr>
                <a:solidFill>
                  <a:schemeClr val="tx1">
                    <a:tint val="75000"/>
                  </a:schemeClr>
                </a:solidFill>
              </a:defRPr>
            </a:lvl2pPr>
            <a:lvl3pPr marL="2010400" indent="0" algn="ctr">
              <a:buNone/>
              <a:defRPr>
                <a:solidFill>
                  <a:schemeClr val="tx1">
                    <a:tint val="75000"/>
                  </a:schemeClr>
                </a:solidFill>
              </a:defRPr>
            </a:lvl3pPr>
            <a:lvl4pPr marL="3015600" indent="0" algn="ctr">
              <a:buNone/>
              <a:defRPr>
                <a:solidFill>
                  <a:schemeClr val="tx1">
                    <a:tint val="75000"/>
                  </a:schemeClr>
                </a:solidFill>
              </a:defRPr>
            </a:lvl4pPr>
            <a:lvl5pPr marL="4020800" indent="0" algn="ctr">
              <a:buNone/>
              <a:defRPr>
                <a:solidFill>
                  <a:schemeClr val="tx1">
                    <a:tint val="75000"/>
                  </a:schemeClr>
                </a:solidFill>
              </a:defRPr>
            </a:lvl5pPr>
            <a:lvl6pPr marL="5026000" indent="0" algn="ctr">
              <a:buNone/>
              <a:defRPr>
                <a:solidFill>
                  <a:schemeClr val="tx1">
                    <a:tint val="75000"/>
                  </a:schemeClr>
                </a:solidFill>
              </a:defRPr>
            </a:lvl6pPr>
            <a:lvl7pPr marL="6031200" indent="0" algn="ctr">
              <a:buNone/>
              <a:defRPr>
                <a:solidFill>
                  <a:schemeClr val="tx1">
                    <a:tint val="75000"/>
                  </a:schemeClr>
                </a:solidFill>
              </a:defRPr>
            </a:lvl7pPr>
            <a:lvl8pPr marL="7036399" indent="0" algn="ctr">
              <a:buNone/>
              <a:defRPr>
                <a:solidFill>
                  <a:schemeClr val="tx1">
                    <a:tint val="75000"/>
                  </a:schemeClr>
                </a:solidFill>
              </a:defRPr>
            </a:lvl8pPr>
            <a:lvl9pPr marL="8041599"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D8BD707-D9CF-40AE-B4C6-C98DA3205C09}" type="datetimeFigureOut">
              <a:rPr lang="en-US" smtClean="0"/>
              <a:pPr/>
              <a:t>12/15/2021</a:t>
            </a:fld>
            <a:endParaRPr lang="en-US"/>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6F15528-21DE-4FAA-801E-634DDDAF4B2B}" type="slidenum">
              <a:rPr lang="ru-RU" smtClean="0"/>
              <a:pPr/>
              <a:t>‹#›</a:t>
            </a:fld>
            <a:endParaRPr lang="ru-RU"/>
          </a:p>
        </p:txBody>
      </p:sp>
    </p:spTree>
    <p:extLst>
      <p:ext uri="{BB962C8B-B14F-4D97-AF65-F5344CB8AC3E}">
        <p14:creationId xmlns:p14="http://schemas.microsoft.com/office/powerpoint/2010/main" val="2289808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D8BD707-D9CF-40AE-B4C6-C98DA3205C09}" type="datetimeFigureOut">
              <a:rPr lang="en-US" smtClean="0"/>
              <a:pPr/>
              <a:t>12/15/2021</a:t>
            </a:fld>
            <a:endParaRPr lang="en-US"/>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6F15528-21DE-4FAA-801E-634DDDAF4B2B}" type="slidenum">
              <a:rPr lang="ru-RU" smtClean="0"/>
              <a:pPr/>
              <a:t>‹#›</a:t>
            </a:fld>
            <a:endParaRPr lang="ru-RU"/>
          </a:p>
        </p:txBody>
      </p:sp>
    </p:spTree>
    <p:extLst>
      <p:ext uri="{BB962C8B-B14F-4D97-AF65-F5344CB8AC3E}">
        <p14:creationId xmlns:p14="http://schemas.microsoft.com/office/powerpoint/2010/main" val="2663699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88085" y="7267307"/>
            <a:ext cx="17088485" cy="2246162"/>
          </a:xfrm>
        </p:spPr>
        <p:txBody>
          <a:bodyPr anchor="t"/>
          <a:lstStyle>
            <a:lvl1pPr algn="l">
              <a:defRPr sz="8800" b="1" cap="all"/>
            </a:lvl1pPr>
          </a:lstStyle>
          <a:p>
            <a:r>
              <a:rPr lang="ru-RU" smtClean="0"/>
              <a:t>Образец заголовка</a:t>
            </a:r>
            <a:endParaRPr lang="ru-RU"/>
          </a:p>
        </p:txBody>
      </p:sp>
      <p:sp>
        <p:nvSpPr>
          <p:cNvPr id="3" name="Текст 2"/>
          <p:cNvSpPr>
            <a:spLocks noGrp="1"/>
          </p:cNvSpPr>
          <p:nvPr>
            <p:ph type="body" idx="1"/>
          </p:nvPr>
        </p:nvSpPr>
        <p:spPr>
          <a:xfrm>
            <a:off x="1588085" y="4793386"/>
            <a:ext cx="17088485" cy="2473919"/>
          </a:xfrm>
        </p:spPr>
        <p:txBody>
          <a:bodyPr anchor="b"/>
          <a:lstStyle>
            <a:lvl1pPr marL="0" indent="0">
              <a:buNone/>
              <a:defRPr sz="4400">
                <a:solidFill>
                  <a:schemeClr val="tx1">
                    <a:tint val="75000"/>
                  </a:schemeClr>
                </a:solidFill>
              </a:defRPr>
            </a:lvl1pPr>
            <a:lvl2pPr marL="1005200" indent="0">
              <a:buNone/>
              <a:defRPr sz="4000">
                <a:solidFill>
                  <a:schemeClr val="tx1">
                    <a:tint val="75000"/>
                  </a:schemeClr>
                </a:solidFill>
              </a:defRPr>
            </a:lvl2pPr>
            <a:lvl3pPr marL="2010400" indent="0">
              <a:buNone/>
              <a:defRPr sz="3500">
                <a:solidFill>
                  <a:schemeClr val="tx1">
                    <a:tint val="75000"/>
                  </a:schemeClr>
                </a:solidFill>
              </a:defRPr>
            </a:lvl3pPr>
            <a:lvl4pPr marL="3015600" indent="0">
              <a:buNone/>
              <a:defRPr sz="3100">
                <a:solidFill>
                  <a:schemeClr val="tx1">
                    <a:tint val="75000"/>
                  </a:schemeClr>
                </a:solidFill>
              </a:defRPr>
            </a:lvl4pPr>
            <a:lvl5pPr marL="4020800" indent="0">
              <a:buNone/>
              <a:defRPr sz="3100">
                <a:solidFill>
                  <a:schemeClr val="tx1">
                    <a:tint val="75000"/>
                  </a:schemeClr>
                </a:solidFill>
              </a:defRPr>
            </a:lvl5pPr>
            <a:lvl6pPr marL="5026000" indent="0">
              <a:buNone/>
              <a:defRPr sz="3100">
                <a:solidFill>
                  <a:schemeClr val="tx1">
                    <a:tint val="75000"/>
                  </a:schemeClr>
                </a:solidFill>
              </a:defRPr>
            </a:lvl6pPr>
            <a:lvl7pPr marL="6031200" indent="0">
              <a:buNone/>
              <a:defRPr sz="3100">
                <a:solidFill>
                  <a:schemeClr val="tx1">
                    <a:tint val="75000"/>
                  </a:schemeClr>
                </a:solidFill>
              </a:defRPr>
            </a:lvl7pPr>
            <a:lvl8pPr marL="7036399" indent="0">
              <a:buNone/>
              <a:defRPr sz="3100">
                <a:solidFill>
                  <a:schemeClr val="tx1">
                    <a:tint val="75000"/>
                  </a:schemeClr>
                </a:solidFill>
              </a:defRPr>
            </a:lvl8pPr>
            <a:lvl9pPr marL="8041599" indent="0">
              <a:buNone/>
              <a:defRPr sz="31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D8BD707-D9CF-40AE-B4C6-C98DA3205C09}" type="datetimeFigureOut">
              <a:rPr lang="en-US" smtClean="0"/>
              <a:pPr/>
              <a:t>12/15/2021</a:t>
            </a:fld>
            <a:endParaRPr lang="en-US"/>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6F15528-21DE-4FAA-801E-634DDDAF4B2B}" type="slidenum">
              <a:rPr lang="ru-RU" smtClean="0"/>
              <a:pPr/>
              <a:t>‹#›</a:t>
            </a:fld>
            <a:endParaRPr lang="ru-RU"/>
          </a:p>
        </p:txBody>
      </p:sp>
    </p:spTree>
    <p:extLst>
      <p:ext uri="{BB962C8B-B14F-4D97-AF65-F5344CB8AC3E}">
        <p14:creationId xmlns:p14="http://schemas.microsoft.com/office/powerpoint/2010/main" val="3493367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1005205" y="1979137"/>
            <a:ext cx="8879311" cy="5597081"/>
          </a:xfrm>
        </p:spPr>
        <p:txBody>
          <a:bodyPr/>
          <a:lstStyle>
            <a:lvl1pPr>
              <a:defRPr sz="6200"/>
            </a:lvl1pPr>
            <a:lvl2pPr>
              <a:defRPr sz="5300"/>
            </a:lvl2pPr>
            <a:lvl3pPr>
              <a:defRPr sz="4400"/>
            </a:lvl3pPr>
            <a:lvl4pPr>
              <a:defRPr sz="4000"/>
            </a:lvl4pPr>
            <a:lvl5pPr>
              <a:defRPr sz="4000"/>
            </a:lvl5pPr>
            <a:lvl6pPr>
              <a:defRPr sz="4000"/>
            </a:lvl6pPr>
            <a:lvl7pPr>
              <a:defRPr sz="4000"/>
            </a:lvl7pPr>
            <a:lvl8pPr>
              <a:defRPr sz="4000"/>
            </a:lvl8pPr>
            <a:lvl9pPr>
              <a:defRPr sz="4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10219584" y="1979137"/>
            <a:ext cx="8879311" cy="5597081"/>
          </a:xfrm>
        </p:spPr>
        <p:txBody>
          <a:bodyPr/>
          <a:lstStyle>
            <a:lvl1pPr>
              <a:defRPr sz="6200"/>
            </a:lvl1pPr>
            <a:lvl2pPr>
              <a:defRPr sz="5300"/>
            </a:lvl2pPr>
            <a:lvl3pPr>
              <a:defRPr sz="4400"/>
            </a:lvl3pPr>
            <a:lvl4pPr>
              <a:defRPr sz="4000"/>
            </a:lvl4pPr>
            <a:lvl5pPr>
              <a:defRPr sz="4000"/>
            </a:lvl5pPr>
            <a:lvl6pPr>
              <a:defRPr sz="4000"/>
            </a:lvl6pPr>
            <a:lvl7pPr>
              <a:defRPr sz="4000"/>
            </a:lvl7pPr>
            <a:lvl8pPr>
              <a:defRPr sz="4000"/>
            </a:lvl8pPr>
            <a:lvl9pPr>
              <a:defRPr sz="4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D8BD707-D9CF-40AE-B4C6-C98DA3205C09}" type="datetimeFigureOut">
              <a:rPr lang="en-US" smtClean="0"/>
              <a:pPr/>
              <a:t>12/15/2021</a:t>
            </a:fld>
            <a:endParaRPr lang="en-US"/>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6F15528-21DE-4FAA-801E-634DDDAF4B2B}" type="slidenum">
              <a:rPr lang="ru-RU" smtClean="0"/>
              <a:pPr/>
              <a:t>‹#›</a:t>
            </a:fld>
            <a:endParaRPr lang="ru-RU"/>
          </a:p>
        </p:txBody>
      </p:sp>
    </p:spTree>
    <p:extLst>
      <p:ext uri="{BB962C8B-B14F-4D97-AF65-F5344CB8AC3E}">
        <p14:creationId xmlns:p14="http://schemas.microsoft.com/office/powerpoint/2010/main" val="1739629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5205" y="452899"/>
            <a:ext cx="18093690" cy="1884892"/>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1005205" y="2531516"/>
            <a:ext cx="8882802" cy="1055016"/>
          </a:xfrm>
        </p:spPr>
        <p:txBody>
          <a:bodyPr anchor="b"/>
          <a:lstStyle>
            <a:lvl1pPr marL="0" indent="0">
              <a:buNone/>
              <a:defRPr sz="5300" b="1"/>
            </a:lvl1pPr>
            <a:lvl2pPr marL="1005200" indent="0">
              <a:buNone/>
              <a:defRPr sz="4400" b="1"/>
            </a:lvl2pPr>
            <a:lvl3pPr marL="2010400" indent="0">
              <a:buNone/>
              <a:defRPr sz="4000" b="1"/>
            </a:lvl3pPr>
            <a:lvl4pPr marL="3015600" indent="0">
              <a:buNone/>
              <a:defRPr sz="3500" b="1"/>
            </a:lvl4pPr>
            <a:lvl5pPr marL="4020800" indent="0">
              <a:buNone/>
              <a:defRPr sz="3500" b="1"/>
            </a:lvl5pPr>
            <a:lvl6pPr marL="5026000" indent="0">
              <a:buNone/>
              <a:defRPr sz="3500" b="1"/>
            </a:lvl6pPr>
            <a:lvl7pPr marL="6031200" indent="0">
              <a:buNone/>
              <a:defRPr sz="3500" b="1"/>
            </a:lvl7pPr>
            <a:lvl8pPr marL="7036399" indent="0">
              <a:buNone/>
              <a:defRPr sz="3500" b="1"/>
            </a:lvl8pPr>
            <a:lvl9pPr marL="8041599" indent="0">
              <a:buNone/>
              <a:defRPr sz="3500" b="1"/>
            </a:lvl9pPr>
          </a:lstStyle>
          <a:p>
            <a:pPr lvl="0"/>
            <a:r>
              <a:rPr lang="ru-RU" smtClean="0"/>
              <a:t>Образец текста</a:t>
            </a:r>
          </a:p>
        </p:txBody>
      </p:sp>
      <p:sp>
        <p:nvSpPr>
          <p:cNvPr id="4" name="Объект 3"/>
          <p:cNvSpPr>
            <a:spLocks noGrp="1"/>
          </p:cNvSpPr>
          <p:nvPr>
            <p:ph sz="half" idx="2"/>
          </p:nvPr>
        </p:nvSpPr>
        <p:spPr>
          <a:xfrm>
            <a:off x="1005205" y="3586529"/>
            <a:ext cx="8882802" cy="6515967"/>
          </a:xfrm>
        </p:spPr>
        <p:txBody>
          <a:bodyPr/>
          <a:lstStyle>
            <a:lvl1pPr>
              <a:defRPr sz="5300"/>
            </a:lvl1pPr>
            <a:lvl2pPr>
              <a:defRPr sz="4400"/>
            </a:lvl2pPr>
            <a:lvl3pPr>
              <a:defRPr sz="4000"/>
            </a:lvl3pPr>
            <a:lvl4pPr>
              <a:defRPr sz="3500"/>
            </a:lvl4pPr>
            <a:lvl5pPr>
              <a:defRPr sz="3500"/>
            </a:lvl5pPr>
            <a:lvl6pPr>
              <a:defRPr sz="3500"/>
            </a:lvl6pPr>
            <a:lvl7pPr>
              <a:defRPr sz="3500"/>
            </a:lvl7pPr>
            <a:lvl8pPr>
              <a:defRPr sz="3500"/>
            </a:lvl8pPr>
            <a:lvl9pPr>
              <a:defRPr sz="35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10212607" y="2531516"/>
            <a:ext cx="8886291" cy="1055016"/>
          </a:xfrm>
        </p:spPr>
        <p:txBody>
          <a:bodyPr anchor="b"/>
          <a:lstStyle>
            <a:lvl1pPr marL="0" indent="0">
              <a:buNone/>
              <a:defRPr sz="5300" b="1"/>
            </a:lvl1pPr>
            <a:lvl2pPr marL="1005200" indent="0">
              <a:buNone/>
              <a:defRPr sz="4400" b="1"/>
            </a:lvl2pPr>
            <a:lvl3pPr marL="2010400" indent="0">
              <a:buNone/>
              <a:defRPr sz="4000" b="1"/>
            </a:lvl3pPr>
            <a:lvl4pPr marL="3015600" indent="0">
              <a:buNone/>
              <a:defRPr sz="3500" b="1"/>
            </a:lvl4pPr>
            <a:lvl5pPr marL="4020800" indent="0">
              <a:buNone/>
              <a:defRPr sz="3500" b="1"/>
            </a:lvl5pPr>
            <a:lvl6pPr marL="5026000" indent="0">
              <a:buNone/>
              <a:defRPr sz="3500" b="1"/>
            </a:lvl6pPr>
            <a:lvl7pPr marL="6031200" indent="0">
              <a:buNone/>
              <a:defRPr sz="3500" b="1"/>
            </a:lvl7pPr>
            <a:lvl8pPr marL="7036399" indent="0">
              <a:buNone/>
              <a:defRPr sz="3500" b="1"/>
            </a:lvl8pPr>
            <a:lvl9pPr marL="8041599" indent="0">
              <a:buNone/>
              <a:defRPr sz="3500" b="1"/>
            </a:lvl9pPr>
          </a:lstStyle>
          <a:p>
            <a:pPr lvl="0"/>
            <a:r>
              <a:rPr lang="ru-RU" smtClean="0"/>
              <a:t>Образец текста</a:t>
            </a:r>
          </a:p>
        </p:txBody>
      </p:sp>
      <p:sp>
        <p:nvSpPr>
          <p:cNvPr id="6" name="Объект 5"/>
          <p:cNvSpPr>
            <a:spLocks noGrp="1"/>
          </p:cNvSpPr>
          <p:nvPr>
            <p:ph sz="quarter" idx="4"/>
          </p:nvPr>
        </p:nvSpPr>
        <p:spPr>
          <a:xfrm>
            <a:off x="10212607" y="3586529"/>
            <a:ext cx="8886291" cy="6515967"/>
          </a:xfrm>
        </p:spPr>
        <p:txBody>
          <a:bodyPr/>
          <a:lstStyle>
            <a:lvl1pPr>
              <a:defRPr sz="5300"/>
            </a:lvl1pPr>
            <a:lvl2pPr>
              <a:defRPr sz="4400"/>
            </a:lvl2pPr>
            <a:lvl3pPr>
              <a:defRPr sz="4000"/>
            </a:lvl3pPr>
            <a:lvl4pPr>
              <a:defRPr sz="3500"/>
            </a:lvl4pPr>
            <a:lvl5pPr>
              <a:defRPr sz="3500"/>
            </a:lvl5pPr>
            <a:lvl6pPr>
              <a:defRPr sz="3500"/>
            </a:lvl6pPr>
            <a:lvl7pPr>
              <a:defRPr sz="3500"/>
            </a:lvl7pPr>
            <a:lvl8pPr>
              <a:defRPr sz="3500"/>
            </a:lvl8pPr>
            <a:lvl9pPr>
              <a:defRPr sz="35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D8BD707-D9CF-40AE-B4C6-C98DA3205C09}" type="datetimeFigureOut">
              <a:rPr lang="en-US" smtClean="0"/>
              <a:pPr/>
              <a:t>12/15/2021</a:t>
            </a:fld>
            <a:endParaRPr lang="en-US"/>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6F15528-21DE-4FAA-801E-634DDDAF4B2B}" type="slidenum">
              <a:rPr lang="ru-RU" smtClean="0"/>
              <a:pPr/>
              <a:t>‹#›</a:t>
            </a:fld>
            <a:endParaRPr lang="ru-RU"/>
          </a:p>
        </p:txBody>
      </p:sp>
    </p:spTree>
    <p:extLst>
      <p:ext uri="{BB962C8B-B14F-4D97-AF65-F5344CB8AC3E}">
        <p14:creationId xmlns:p14="http://schemas.microsoft.com/office/powerpoint/2010/main" val="423876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D8BD707-D9CF-40AE-B4C6-C98DA3205C09}" type="datetimeFigureOut">
              <a:rPr lang="en-US" smtClean="0"/>
              <a:pPr/>
              <a:t>12/15/2021</a:t>
            </a:fld>
            <a:endParaRPr lang="en-US"/>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6F15528-21DE-4FAA-801E-634DDDAF4B2B}" type="slidenum">
              <a:rPr lang="ru-RU" smtClean="0"/>
              <a:pPr/>
              <a:t>‹#›</a:t>
            </a:fld>
            <a:endParaRPr lang="ru-RU"/>
          </a:p>
        </p:txBody>
      </p:sp>
    </p:spTree>
    <p:extLst>
      <p:ext uri="{BB962C8B-B14F-4D97-AF65-F5344CB8AC3E}">
        <p14:creationId xmlns:p14="http://schemas.microsoft.com/office/powerpoint/2010/main" val="3563399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D8BD707-D9CF-40AE-B4C6-C98DA3205C09}" type="datetimeFigureOut">
              <a:rPr lang="en-US" smtClean="0"/>
              <a:pPr/>
              <a:t>12/15/2021</a:t>
            </a:fld>
            <a:endParaRPr lang="en-US"/>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6F15528-21DE-4FAA-801E-634DDDAF4B2B}" type="slidenum">
              <a:rPr lang="ru-RU" smtClean="0"/>
              <a:pPr/>
              <a:t>‹#›</a:t>
            </a:fld>
            <a:endParaRPr lang="ru-RU"/>
          </a:p>
        </p:txBody>
      </p:sp>
    </p:spTree>
    <p:extLst>
      <p:ext uri="{BB962C8B-B14F-4D97-AF65-F5344CB8AC3E}">
        <p14:creationId xmlns:p14="http://schemas.microsoft.com/office/powerpoint/2010/main" val="4097282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5208" y="450278"/>
            <a:ext cx="6614110" cy="1916308"/>
          </a:xfrm>
        </p:spPr>
        <p:txBody>
          <a:bodyPr anchor="b"/>
          <a:lstStyle>
            <a:lvl1pPr algn="l">
              <a:defRPr sz="4400" b="1"/>
            </a:lvl1pPr>
          </a:lstStyle>
          <a:p>
            <a:r>
              <a:rPr lang="ru-RU" smtClean="0"/>
              <a:t>Образец заголовка</a:t>
            </a:r>
            <a:endParaRPr lang="ru-RU"/>
          </a:p>
        </p:txBody>
      </p:sp>
      <p:sp>
        <p:nvSpPr>
          <p:cNvPr id="3" name="Объект 2"/>
          <p:cNvSpPr>
            <a:spLocks noGrp="1"/>
          </p:cNvSpPr>
          <p:nvPr>
            <p:ph idx="1"/>
          </p:nvPr>
        </p:nvSpPr>
        <p:spPr>
          <a:xfrm>
            <a:off x="7860145" y="450282"/>
            <a:ext cx="11238750" cy="9652217"/>
          </a:xfrm>
        </p:spPr>
        <p:txBody>
          <a:bodyPr/>
          <a:lstStyle>
            <a:lvl1pPr>
              <a:defRPr sz="7000"/>
            </a:lvl1pPr>
            <a:lvl2pPr>
              <a:defRPr sz="6200"/>
            </a:lvl2pPr>
            <a:lvl3pPr>
              <a:defRPr sz="5300"/>
            </a:lvl3pPr>
            <a:lvl4pPr>
              <a:defRPr sz="4400"/>
            </a:lvl4pPr>
            <a:lvl5pPr>
              <a:defRPr sz="4400"/>
            </a:lvl5pPr>
            <a:lvl6pPr>
              <a:defRPr sz="4400"/>
            </a:lvl6pPr>
            <a:lvl7pPr>
              <a:defRPr sz="4400"/>
            </a:lvl7pPr>
            <a:lvl8pPr>
              <a:defRPr sz="4400"/>
            </a:lvl8pPr>
            <a:lvl9pPr>
              <a:defRPr sz="4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1005208" y="2366589"/>
            <a:ext cx="6614110" cy="7735910"/>
          </a:xfrm>
        </p:spPr>
        <p:txBody>
          <a:bodyPr/>
          <a:lstStyle>
            <a:lvl1pPr marL="0" indent="0">
              <a:buNone/>
              <a:defRPr sz="3100"/>
            </a:lvl1pPr>
            <a:lvl2pPr marL="1005200" indent="0">
              <a:buNone/>
              <a:defRPr sz="2600"/>
            </a:lvl2pPr>
            <a:lvl3pPr marL="2010400" indent="0">
              <a:buNone/>
              <a:defRPr sz="2200"/>
            </a:lvl3pPr>
            <a:lvl4pPr marL="3015600" indent="0">
              <a:buNone/>
              <a:defRPr sz="2000"/>
            </a:lvl4pPr>
            <a:lvl5pPr marL="4020800" indent="0">
              <a:buNone/>
              <a:defRPr sz="2000"/>
            </a:lvl5pPr>
            <a:lvl6pPr marL="5026000" indent="0">
              <a:buNone/>
              <a:defRPr sz="2000"/>
            </a:lvl6pPr>
            <a:lvl7pPr marL="6031200" indent="0">
              <a:buNone/>
              <a:defRPr sz="2000"/>
            </a:lvl7pPr>
            <a:lvl8pPr marL="7036399" indent="0">
              <a:buNone/>
              <a:defRPr sz="2000"/>
            </a:lvl8pPr>
            <a:lvl9pPr marL="8041599" indent="0">
              <a:buNone/>
              <a:defRPr sz="2000"/>
            </a:lvl9pPr>
          </a:lstStyle>
          <a:p>
            <a:pPr lvl="0"/>
            <a:r>
              <a:rPr lang="ru-RU" smtClean="0"/>
              <a:t>Образец текста</a:t>
            </a:r>
          </a:p>
        </p:txBody>
      </p:sp>
      <p:sp>
        <p:nvSpPr>
          <p:cNvPr id="5" name="Дата 4"/>
          <p:cNvSpPr>
            <a:spLocks noGrp="1"/>
          </p:cNvSpPr>
          <p:nvPr>
            <p:ph type="dt" sz="half" idx="10"/>
          </p:nvPr>
        </p:nvSpPr>
        <p:spPr/>
        <p:txBody>
          <a:bodyPr/>
          <a:lstStyle/>
          <a:p>
            <a:fld id="{1D8BD707-D9CF-40AE-B4C6-C98DA3205C09}" type="datetimeFigureOut">
              <a:rPr lang="en-US" smtClean="0"/>
              <a:pPr/>
              <a:t>12/15/2021</a:t>
            </a:fld>
            <a:endParaRPr lang="en-US"/>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6F15528-21DE-4FAA-801E-634DDDAF4B2B}" type="slidenum">
              <a:rPr lang="ru-RU" smtClean="0"/>
              <a:pPr/>
              <a:t>‹#›</a:t>
            </a:fld>
            <a:endParaRPr lang="ru-RU"/>
          </a:p>
        </p:txBody>
      </p:sp>
    </p:spTree>
    <p:extLst>
      <p:ext uri="{BB962C8B-B14F-4D97-AF65-F5344CB8AC3E}">
        <p14:creationId xmlns:p14="http://schemas.microsoft.com/office/powerpoint/2010/main" val="4003789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40544" y="7916545"/>
            <a:ext cx="12062460" cy="934594"/>
          </a:xfrm>
        </p:spPr>
        <p:txBody>
          <a:bodyPr anchor="b"/>
          <a:lstStyle>
            <a:lvl1pPr algn="l">
              <a:defRPr sz="4400" b="1"/>
            </a:lvl1pPr>
          </a:lstStyle>
          <a:p>
            <a:r>
              <a:rPr lang="ru-RU" smtClean="0"/>
              <a:t>Образец заголовка</a:t>
            </a:r>
            <a:endParaRPr lang="ru-RU"/>
          </a:p>
        </p:txBody>
      </p:sp>
      <p:sp>
        <p:nvSpPr>
          <p:cNvPr id="3" name="Рисунок 2"/>
          <p:cNvSpPr>
            <a:spLocks noGrp="1"/>
          </p:cNvSpPr>
          <p:nvPr>
            <p:ph type="pic" idx="1"/>
          </p:nvPr>
        </p:nvSpPr>
        <p:spPr>
          <a:xfrm>
            <a:off x="3940544" y="1010511"/>
            <a:ext cx="12062460" cy="6785610"/>
          </a:xfrm>
        </p:spPr>
        <p:txBody>
          <a:bodyPr/>
          <a:lstStyle>
            <a:lvl1pPr marL="0" indent="0">
              <a:buNone/>
              <a:defRPr sz="7000"/>
            </a:lvl1pPr>
            <a:lvl2pPr marL="1005200" indent="0">
              <a:buNone/>
              <a:defRPr sz="6200"/>
            </a:lvl2pPr>
            <a:lvl3pPr marL="2010400" indent="0">
              <a:buNone/>
              <a:defRPr sz="5300"/>
            </a:lvl3pPr>
            <a:lvl4pPr marL="3015600" indent="0">
              <a:buNone/>
              <a:defRPr sz="4400"/>
            </a:lvl4pPr>
            <a:lvl5pPr marL="4020800" indent="0">
              <a:buNone/>
              <a:defRPr sz="4400"/>
            </a:lvl5pPr>
            <a:lvl6pPr marL="5026000" indent="0">
              <a:buNone/>
              <a:defRPr sz="4400"/>
            </a:lvl6pPr>
            <a:lvl7pPr marL="6031200" indent="0">
              <a:buNone/>
              <a:defRPr sz="4400"/>
            </a:lvl7pPr>
            <a:lvl8pPr marL="7036399" indent="0">
              <a:buNone/>
              <a:defRPr sz="4400"/>
            </a:lvl8pPr>
            <a:lvl9pPr marL="8041599" indent="0">
              <a:buNone/>
              <a:defRPr sz="4400"/>
            </a:lvl9pPr>
          </a:lstStyle>
          <a:p>
            <a:r>
              <a:rPr lang="ru-RU" smtClean="0"/>
              <a:t>Вставка рисунка</a:t>
            </a:r>
            <a:endParaRPr lang="ru-RU"/>
          </a:p>
        </p:txBody>
      </p:sp>
      <p:sp>
        <p:nvSpPr>
          <p:cNvPr id="4" name="Текст 3"/>
          <p:cNvSpPr>
            <a:spLocks noGrp="1"/>
          </p:cNvSpPr>
          <p:nvPr>
            <p:ph type="body" sz="half" idx="2"/>
          </p:nvPr>
        </p:nvSpPr>
        <p:spPr>
          <a:xfrm>
            <a:off x="3940544" y="8851138"/>
            <a:ext cx="12062460" cy="1327278"/>
          </a:xfrm>
        </p:spPr>
        <p:txBody>
          <a:bodyPr/>
          <a:lstStyle>
            <a:lvl1pPr marL="0" indent="0">
              <a:buNone/>
              <a:defRPr sz="3100"/>
            </a:lvl1pPr>
            <a:lvl2pPr marL="1005200" indent="0">
              <a:buNone/>
              <a:defRPr sz="2600"/>
            </a:lvl2pPr>
            <a:lvl3pPr marL="2010400" indent="0">
              <a:buNone/>
              <a:defRPr sz="2200"/>
            </a:lvl3pPr>
            <a:lvl4pPr marL="3015600" indent="0">
              <a:buNone/>
              <a:defRPr sz="2000"/>
            </a:lvl4pPr>
            <a:lvl5pPr marL="4020800" indent="0">
              <a:buNone/>
              <a:defRPr sz="2000"/>
            </a:lvl5pPr>
            <a:lvl6pPr marL="5026000" indent="0">
              <a:buNone/>
              <a:defRPr sz="2000"/>
            </a:lvl6pPr>
            <a:lvl7pPr marL="6031200" indent="0">
              <a:buNone/>
              <a:defRPr sz="2000"/>
            </a:lvl7pPr>
            <a:lvl8pPr marL="7036399" indent="0">
              <a:buNone/>
              <a:defRPr sz="2000"/>
            </a:lvl8pPr>
            <a:lvl9pPr marL="8041599" indent="0">
              <a:buNone/>
              <a:defRPr sz="2000"/>
            </a:lvl9pPr>
          </a:lstStyle>
          <a:p>
            <a:pPr lvl="0"/>
            <a:r>
              <a:rPr lang="ru-RU" smtClean="0"/>
              <a:t>Образец текста</a:t>
            </a:r>
          </a:p>
        </p:txBody>
      </p:sp>
      <p:sp>
        <p:nvSpPr>
          <p:cNvPr id="5" name="Дата 4"/>
          <p:cNvSpPr>
            <a:spLocks noGrp="1"/>
          </p:cNvSpPr>
          <p:nvPr>
            <p:ph type="dt" sz="half" idx="10"/>
          </p:nvPr>
        </p:nvSpPr>
        <p:spPr/>
        <p:txBody>
          <a:bodyPr/>
          <a:lstStyle/>
          <a:p>
            <a:fld id="{1D8BD707-D9CF-40AE-B4C6-C98DA3205C09}" type="datetimeFigureOut">
              <a:rPr lang="en-US" smtClean="0"/>
              <a:pPr/>
              <a:t>12/15/2021</a:t>
            </a:fld>
            <a:endParaRPr lang="en-US"/>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6F15528-21DE-4FAA-801E-634DDDAF4B2B}" type="slidenum">
              <a:rPr lang="ru-RU" smtClean="0"/>
              <a:pPr/>
              <a:t>‹#›</a:t>
            </a:fld>
            <a:endParaRPr lang="ru-RU"/>
          </a:p>
        </p:txBody>
      </p:sp>
    </p:spTree>
    <p:extLst>
      <p:ext uri="{BB962C8B-B14F-4D97-AF65-F5344CB8AC3E}">
        <p14:creationId xmlns:p14="http://schemas.microsoft.com/office/powerpoint/2010/main" val="3529692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D8BD707-D9CF-40AE-B4C6-C98DA3205C09}" type="datetimeFigureOut">
              <a:rPr lang="en-US" smtClean="0"/>
              <a:pPr/>
              <a:t>12/15/2021</a:t>
            </a:fld>
            <a:endParaRPr lang="en-US"/>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6F15528-21DE-4FAA-801E-634DDDAF4B2B}" type="slidenum">
              <a:rPr lang="ru-RU" smtClean="0"/>
              <a:pPr/>
              <a:t>‹#›</a:t>
            </a:fld>
            <a:endParaRPr lang="ru-RU"/>
          </a:p>
        </p:txBody>
      </p:sp>
    </p:spTree>
    <p:extLst>
      <p:ext uri="{BB962C8B-B14F-4D97-AF65-F5344CB8AC3E}">
        <p14:creationId xmlns:p14="http://schemas.microsoft.com/office/powerpoint/2010/main" val="3549096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14575472" y="340327"/>
            <a:ext cx="4523423" cy="7235891"/>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005205" y="340327"/>
            <a:ext cx="13235199" cy="723589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D8BD707-D9CF-40AE-B4C6-C98DA3205C09}" type="datetimeFigureOut">
              <a:rPr lang="en-US" smtClean="0"/>
              <a:pPr/>
              <a:t>12/15/2021</a:t>
            </a:fld>
            <a:endParaRPr lang="en-US"/>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6F15528-21DE-4FAA-801E-634DDDAF4B2B}" type="slidenum">
              <a:rPr lang="ru-RU" smtClean="0"/>
              <a:pPr/>
              <a:t>‹#›</a:t>
            </a:fld>
            <a:endParaRPr lang="ru-RU"/>
          </a:p>
        </p:txBody>
      </p:sp>
    </p:spTree>
    <p:extLst>
      <p:ext uri="{BB962C8B-B14F-4D97-AF65-F5344CB8AC3E}">
        <p14:creationId xmlns:p14="http://schemas.microsoft.com/office/powerpoint/2010/main" val="2751266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5205" y="452899"/>
            <a:ext cx="18093690" cy="1884892"/>
          </a:xfrm>
          <a:prstGeom prst="rect">
            <a:avLst/>
          </a:prstGeom>
        </p:spPr>
        <p:txBody>
          <a:bodyPr vert="horz" lIns="201040" tIns="100520" rIns="201040" bIns="1005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1005205" y="2638850"/>
            <a:ext cx="18093690" cy="7463648"/>
          </a:xfrm>
          <a:prstGeom prst="rect">
            <a:avLst/>
          </a:prstGeom>
        </p:spPr>
        <p:txBody>
          <a:bodyPr vert="horz" lIns="201040" tIns="100520" rIns="201040" bIns="1005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1005205" y="10482093"/>
            <a:ext cx="4690957" cy="602119"/>
          </a:xfrm>
          <a:prstGeom prst="rect">
            <a:avLst/>
          </a:prstGeom>
        </p:spPr>
        <p:txBody>
          <a:bodyPr vert="horz" lIns="201040" tIns="100520" rIns="201040" bIns="100520" rtlCol="0" anchor="ctr"/>
          <a:lstStyle>
            <a:lvl1pPr algn="l">
              <a:defRPr sz="2600">
                <a:solidFill>
                  <a:schemeClr val="tx1">
                    <a:tint val="75000"/>
                  </a:schemeClr>
                </a:solidFill>
              </a:defRPr>
            </a:lvl1pPr>
          </a:lstStyle>
          <a:p>
            <a:fld id="{1D8BD707-D9CF-40AE-B4C6-C98DA3205C09}" type="datetimeFigureOut">
              <a:rPr lang="en-US" smtClean="0"/>
              <a:pPr/>
              <a:t>12/15/2021</a:t>
            </a:fld>
            <a:endParaRPr lang="en-US"/>
          </a:p>
        </p:txBody>
      </p:sp>
      <p:sp>
        <p:nvSpPr>
          <p:cNvPr id="5" name="Нижний колонтитул 4"/>
          <p:cNvSpPr>
            <a:spLocks noGrp="1"/>
          </p:cNvSpPr>
          <p:nvPr>
            <p:ph type="ftr" sz="quarter" idx="3"/>
          </p:nvPr>
        </p:nvSpPr>
        <p:spPr>
          <a:xfrm>
            <a:off x="6868901" y="10482093"/>
            <a:ext cx="6366298" cy="602119"/>
          </a:xfrm>
          <a:prstGeom prst="rect">
            <a:avLst/>
          </a:prstGeom>
        </p:spPr>
        <p:txBody>
          <a:bodyPr vert="horz" lIns="201040" tIns="100520" rIns="201040" bIns="100520" rtlCol="0" anchor="ctr"/>
          <a:lstStyle>
            <a:lvl1pPr algn="ctr">
              <a:defRPr sz="26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14407938" y="10482093"/>
            <a:ext cx="4690957" cy="602119"/>
          </a:xfrm>
          <a:prstGeom prst="rect">
            <a:avLst/>
          </a:prstGeom>
        </p:spPr>
        <p:txBody>
          <a:bodyPr vert="horz" lIns="201040" tIns="100520" rIns="201040" bIns="100520" rtlCol="0" anchor="ctr"/>
          <a:lstStyle>
            <a:lvl1pPr algn="r">
              <a:defRPr sz="2600">
                <a:solidFill>
                  <a:schemeClr val="tx1">
                    <a:tint val="75000"/>
                  </a:schemeClr>
                </a:solidFill>
              </a:defRPr>
            </a:lvl1pPr>
          </a:lstStyle>
          <a:p>
            <a:fld id="{B6F15528-21DE-4FAA-801E-634DDDAF4B2B}" type="slidenum">
              <a:rPr lang="ru-RU" smtClean="0"/>
              <a:pPr/>
              <a:t>‹#›</a:t>
            </a:fld>
            <a:endParaRPr lang="ru-RU"/>
          </a:p>
        </p:txBody>
      </p:sp>
    </p:spTree>
    <p:extLst>
      <p:ext uri="{BB962C8B-B14F-4D97-AF65-F5344CB8AC3E}">
        <p14:creationId xmlns:p14="http://schemas.microsoft.com/office/powerpoint/2010/main" val="576496167"/>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defTabSz="2010400" rtl="0" eaLnBrk="1" latinLnBrk="0" hangingPunct="1">
        <a:spcBef>
          <a:spcPct val="0"/>
        </a:spcBef>
        <a:buNone/>
        <a:defRPr sz="9700" kern="1200">
          <a:solidFill>
            <a:schemeClr val="tx1"/>
          </a:solidFill>
          <a:latin typeface="+mj-lt"/>
          <a:ea typeface="+mj-ea"/>
          <a:cs typeface="+mj-cs"/>
        </a:defRPr>
      </a:lvl1pPr>
    </p:titleStyle>
    <p:bodyStyle>
      <a:lvl1pPr marL="753900" indent="-753900" algn="l" defTabSz="2010400" rtl="0" eaLnBrk="1" latinLnBrk="0" hangingPunct="1">
        <a:spcBef>
          <a:spcPct val="20000"/>
        </a:spcBef>
        <a:buFont typeface="Arial" panose="020B0604020202020204" pitchFamily="34" charset="0"/>
        <a:buChar char="•"/>
        <a:defRPr sz="7000" kern="1200">
          <a:solidFill>
            <a:schemeClr val="tx1"/>
          </a:solidFill>
          <a:latin typeface="+mn-lt"/>
          <a:ea typeface="+mn-ea"/>
          <a:cs typeface="+mn-cs"/>
        </a:defRPr>
      </a:lvl1pPr>
      <a:lvl2pPr marL="1633450" indent="-628250" algn="l" defTabSz="2010400" rtl="0" eaLnBrk="1" latinLnBrk="0" hangingPunct="1">
        <a:spcBef>
          <a:spcPct val="20000"/>
        </a:spcBef>
        <a:buFont typeface="Arial" panose="020B0604020202020204" pitchFamily="34" charset="0"/>
        <a:buChar char="–"/>
        <a:defRPr sz="6200" kern="1200">
          <a:solidFill>
            <a:schemeClr val="tx1"/>
          </a:solidFill>
          <a:latin typeface="+mn-lt"/>
          <a:ea typeface="+mn-ea"/>
          <a:cs typeface="+mn-cs"/>
        </a:defRPr>
      </a:lvl2pPr>
      <a:lvl3pPr marL="2513000" indent="-502600" algn="l" defTabSz="2010400"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3pPr>
      <a:lvl4pPr marL="3518200" indent="-502600" algn="l" defTabSz="2010400" rtl="0" eaLnBrk="1" latinLnBrk="0" hangingPunct="1">
        <a:spcBef>
          <a:spcPct val="20000"/>
        </a:spcBef>
        <a:buFont typeface="Arial" panose="020B0604020202020204" pitchFamily="34" charset="0"/>
        <a:buChar char="–"/>
        <a:defRPr sz="4400" kern="1200">
          <a:solidFill>
            <a:schemeClr val="tx1"/>
          </a:solidFill>
          <a:latin typeface="+mn-lt"/>
          <a:ea typeface="+mn-ea"/>
          <a:cs typeface="+mn-cs"/>
        </a:defRPr>
      </a:lvl4pPr>
      <a:lvl5pPr marL="4523400" indent="-502600" algn="l" defTabSz="2010400" rtl="0" eaLnBrk="1" latinLnBrk="0" hangingPunct="1">
        <a:spcBef>
          <a:spcPct val="20000"/>
        </a:spcBef>
        <a:buFont typeface="Arial" panose="020B0604020202020204" pitchFamily="34" charset="0"/>
        <a:buChar char="»"/>
        <a:defRPr sz="4400" kern="1200">
          <a:solidFill>
            <a:schemeClr val="tx1"/>
          </a:solidFill>
          <a:latin typeface="+mn-lt"/>
          <a:ea typeface="+mn-ea"/>
          <a:cs typeface="+mn-cs"/>
        </a:defRPr>
      </a:lvl5pPr>
      <a:lvl6pPr marL="5528600" indent="-502600" algn="l" defTabSz="2010400" rtl="0" eaLnBrk="1" latinLnBrk="0" hangingPunct="1">
        <a:spcBef>
          <a:spcPct val="20000"/>
        </a:spcBef>
        <a:buFont typeface="Arial" panose="020B0604020202020204" pitchFamily="34" charset="0"/>
        <a:buChar char="•"/>
        <a:defRPr sz="4400" kern="1200">
          <a:solidFill>
            <a:schemeClr val="tx1"/>
          </a:solidFill>
          <a:latin typeface="+mn-lt"/>
          <a:ea typeface="+mn-ea"/>
          <a:cs typeface="+mn-cs"/>
        </a:defRPr>
      </a:lvl6pPr>
      <a:lvl7pPr marL="6533799" indent="-502600" algn="l" defTabSz="2010400" rtl="0" eaLnBrk="1" latinLnBrk="0" hangingPunct="1">
        <a:spcBef>
          <a:spcPct val="20000"/>
        </a:spcBef>
        <a:buFont typeface="Arial" panose="020B0604020202020204" pitchFamily="34" charset="0"/>
        <a:buChar char="•"/>
        <a:defRPr sz="4400" kern="1200">
          <a:solidFill>
            <a:schemeClr val="tx1"/>
          </a:solidFill>
          <a:latin typeface="+mn-lt"/>
          <a:ea typeface="+mn-ea"/>
          <a:cs typeface="+mn-cs"/>
        </a:defRPr>
      </a:lvl7pPr>
      <a:lvl8pPr marL="7538999" indent="-502600" algn="l" defTabSz="2010400" rtl="0" eaLnBrk="1" latinLnBrk="0" hangingPunct="1">
        <a:spcBef>
          <a:spcPct val="20000"/>
        </a:spcBef>
        <a:buFont typeface="Arial" panose="020B0604020202020204" pitchFamily="34" charset="0"/>
        <a:buChar char="•"/>
        <a:defRPr sz="4400" kern="1200">
          <a:solidFill>
            <a:schemeClr val="tx1"/>
          </a:solidFill>
          <a:latin typeface="+mn-lt"/>
          <a:ea typeface="+mn-ea"/>
          <a:cs typeface="+mn-cs"/>
        </a:defRPr>
      </a:lvl8pPr>
      <a:lvl9pPr marL="8544199" indent="-502600" algn="l" defTabSz="2010400" rtl="0" eaLnBrk="1" latinLnBrk="0" hangingPunct="1">
        <a:spcBef>
          <a:spcPct val="20000"/>
        </a:spcBef>
        <a:buFont typeface="Arial" panose="020B0604020202020204" pitchFamily="34" charset="0"/>
        <a:buChar char="•"/>
        <a:defRPr sz="4400" kern="1200">
          <a:solidFill>
            <a:schemeClr val="tx1"/>
          </a:solidFill>
          <a:latin typeface="+mn-lt"/>
          <a:ea typeface="+mn-ea"/>
          <a:cs typeface="+mn-cs"/>
        </a:defRPr>
      </a:lvl9pPr>
    </p:bodyStyle>
    <p:otherStyle>
      <a:defPPr>
        <a:defRPr lang="ru-RU"/>
      </a:defPPr>
      <a:lvl1pPr marL="0" algn="l" defTabSz="2010400" rtl="0" eaLnBrk="1" latinLnBrk="0" hangingPunct="1">
        <a:defRPr sz="4000" kern="1200">
          <a:solidFill>
            <a:schemeClr val="tx1"/>
          </a:solidFill>
          <a:latin typeface="+mn-lt"/>
          <a:ea typeface="+mn-ea"/>
          <a:cs typeface="+mn-cs"/>
        </a:defRPr>
      </a:lvl1pPr>
      <a:lvl2pPr marL="1005200" algn="l" defTabSz="2010400" rtl="0" eaLnBrk="1" latinLnBrk="0" hangingPunct="1">
        <a:defRPr sz="4000" kern="1200">
          <a:solidFill>
            <a:schemeClr val="tx1"/>
          </a:solidFill>
          <a:latin typeface="+mn-lt"/>
          <a:ea typeface="+mn-ea"/>
          <a:cs typeface="+mn-cs"/>
        </a:defRPr>
      </a:lvl2pPr>
      <a:lvl3pPr marL="2010400" algn="l" defTabSz="2010400" rtl="0" eaLnBrk="1" latinLnBrk="0" hangingPunct="1">
        <a:defRPr sz="4000" kern="1200">
          <a:solidFill>
            <a:schemeClr val="tx1"/>
          </a:solidFill>
          <a:latin typeface="+mn-lt"/>
          <a:ea typeface="+mn-ea"/>
          <a:cs typeface="+mn-cs"/>
        </a:defRPr>
      </a:lvl3pPr>
      <a:lvl4pPr marL="3015600" algn="l" defTabSz="2010400" rtl="0" eaLnBrk="1" latinLnBrk="0" hangingPunct="1">
        <a:defRPr sz="4000" kern="1200">
          <a:solidFill>
            <a:schemeClr val="tx1"/>
          </a:solidFill>
          <a:latin typeface="+mn-lt"/>
          <a:ea typeface="+mn-ea"/>
          <a:cs typeface="+mn-cs"/>
        </a:defRPr>
      </a:lvl4pPr>
      <a:lvl5pPr marL="4020800" algn="l" defTabSz="2010400" rtl="0" eaLnBrk="1" latinLnBrk="0" hangingPunct="1">
        <a:defRPr sz="4000" kern="1200">
          <a:solidFill>
            <a:schemeClr val="tx1"/>
          </a:solidFill>
          <a:latin typeface="+mn-lt"/>
          <a:ea typeface="+mn-ea"/>
          <a:cs typeface="+mn-cs"/>
        </a:defRPr>
      </a:lvl5pPr>
      <a:lvl6pPr marL="5026000" algn="l" defTabSz="2010400" rtl="0" eaLnBrk="1" latinLnBrk="0" hangingPunct="1">
        <a:defRPr sz="4000" kern="1200">
          <a:solidFill>
            <a:schemeClr val="tx1"/>
          </a:solidFill>
          <a:latin typeface="+mn-lt"/>
          <a:ea typeface="+mn-ea"/>
          <a:cs typeface="+mn-cs"/>
        </a:defRPr>
      </a:lvl6pPr>
      <a:lvl7pPr marL="6031200" algn="l" defTabSz="2010400" rtl="0" eaLnBrk="1" latinLnBrk="0" hangingPunct="1">
        <a:defRPr sz="4000" kern="1200">
          <a:solidFill>
            <a:schemeClr val="tx1"/>
          </a:solidFill>
          <a:latin typeface="+mn-lt"/>
          <a:ea typeface="+mn-ea"/>
          <a:cs typeface="+mn-cs"/>
        </a:defRPr>
      </a:lvl7pPr>
      <a:lvl8pPr marL="7036399" algn="l" defTabSz="2010400" rtl="0" eaLnBrk="1" latinLnBrk="0" hangingPunct="1">
        <a:defRPr sz="4000" kern="1200">
          <a:solidFill>
            <a:schemeClr val="tx1"/>
          </a:solidFill>
          <a:latin typeface="+mn-lt"/>
          <a:ea typeface="+mn-ea"/>
          <a:cs typeface="+mn-cs"/>
        </a:defRPr>
      </a:lvl8pPr>
      <a:lvl9pPr marL="8041599" algn="l" defTabSz="2010400" rtl="0" eaLnBrk="1" latinLnBrk="0" hangingPunct="1">
        <a:defRPr sz="4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jpe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jpeg"/><Relationship Id="rId7" Type="http://schemas.openxmlformats.org/officeDocument/2006/relationships/image" Target="../media/image8.png"/><Relationship Id="rId12"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18.png"/><Relationship Id="rId5" Type="http://schemas.openxmlformats.org/officeDocument/2006/relationships/image" Target="../media/image13.png"/><Relationship Id="rId10"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2864"/>
            <a:ext cx="20108820" cy="11306485"/>
          </a:xfrm>
          <a:prstGeom prst="rect">
            <a:avLst/>
          </a:prstGeom>
        </p:spPr>
      </p:pic>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07532" y="855359"/>
            <a:ext cx="3225925" cy="2084430"/>
          </a:xfrm>
          <a:prstGeom prst="rect">
            <a:avLst/>
          </a:prstGeom>
        </p:spPr>
      </p:pic>
      <p:pic>
        <p:nvPicPr>
          <p:cNvPr id="11" name="Рисунок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6360" y="6855337"/>
            <a:ext cx="19631381" cy="3854036"/>
          </a:xfrm>
          <a:prstGeom prst="rect">
            <a:avLst/>
          </a:prstGeom>
        </p:spPr>
      </p:pic>
      <p:sp>
        <p:nvSpPr>
          <p:cNvPr id="22" name="Овал 21"/>
          <p:cNvSpPr/>
          <p:nvPr/>
        </p:nvSpPr>
        <p:spPr>
          <a:xfrm>
            <a:off x="-1" y="10048547"/>
            <a:ext cx="3236112" cy="1128428"/>
          </a:xfrm>
          <a:prstGeom prst="ellipse">
            <a:avLst/>
          </a:prstGeom>
          <a:solidFill>
            <a:srgbClr val="0B1B2F"/>
          </a:solidFill>
          <a:ln>
            <a:noFill/>
          </a:ln>
          <a:effectLst>
            <a:softEdge rad="127000"/>
          </a:effectLst>
        </p:spPr>
        <p:style>
          <a:lnRef idx="2">
            <a:schemeClr val="accent1">
              <a:shade val="50000"/>
            </a:schemeClr>
          </a:lnRef>
          <a:fillRef idx="1001">
            <a:schemeClr val="dk2"/>
          </a:fillRef>
          <a:effectRef idx="0">
            <a:schemeClr val="accent1"/>
          </a:effectRef>
          <a:fontRef idx="minor">
            <a:schemeClr val="lt1"/>
          </a:fontRef>
        </p:style>
        <p:txBody>
          <a:bodyPr lIns="201040" tIns="100520" rIns="201040" bIns="100520" rtlCol="0" anchor="ctr"/>
          <a:lstStyle/>
          <a:p>
            <a:pPr algn="ctr"/>
            <a:endParaRPr lang="ru-RU"/>
          </a:p>
        </p:txBody>
      </p:sp>
      <p:sp>
        <p:nvSpPr>
          <p:cNvPr id="16" name="Овал 15"/>
          <p:cNvSpPr/>
          <p:nvPr/>
        </p:nvSpPr>
        <p:spPr>
          <a:xfrm>
            <a:off x="2219748" y="10204495"/>
            <a:ext cx="3799624" cy="959937"/>
          </a:xfrm>
          <a:prstGeom prst="ellipse">
            <a:avLst/>
          </a:prstGeom>
          <a:solidFill>
            <a:srgbClr val="0B1B2F"/>
          </a:solidFill>
          <a:ln>
            <a:noFill/>
          </a:ln>
          <a:effectLst>
            <a:softEdge rad="127000"/>
          </a:effectLst>
        </p:spPr>
        <p:style>
          <a:lnRef idx="2">
            <a:schemeClr val="accent1">
              <a:shade val="50000"/>
            </a:schemeClr>
          </a:lnRef>
          <a:fillRef idx="1001">
            <a:schemeClr val="dk2"/>
          </a:fillRef>
          <a:effectRef idx="0">
            <a:schemeClr val="accent1"/>
          </a:effectRef>
          <a:fontRef idx="minor">
            <a:schemeClr val="lt1"/>
          </a:fontRef>
        </p:style>
        <p:txBody>
          <a:bodyPr lIns="201040" tIns="100520" rIns="201040" bIns="100520" rtlCol="0" anchor="ctr"/>
          <a:lstStyle/>
          <a:p>
            <a:pPr algn="ctr"/>
            <a:endParaRPr lang="ru-RU"/>
          </a:p>
        </p:txBody>
      </p:sp>
      <p:pic>
        <p:nvPicPr>
          <p:cNvPr id="24" name="Рисунок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19590" y="72291"/>
            <a:ext cx="600313" cy="490998"/>
          </a:xfrm>
          <a:prstGeom prst="rect">
            <a:avLst/>
          </a:prstGeom>
        </p:spPr>
      </p:pic>
      <p:pic>
        <p:nvPicPr>
          <p:cNvPr id="25" name="Рисунок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8363" y="241706"/>
            <a:ext cx="1278380" cy="1045592"/>
          </a:xfrm>
          <a:prstGeom prst="rect">
            <a:avLst/>
          </a:prstGeom>
        </p:spPr>
      </p:pic>
      <p:sp>
        <p:nvSpPr>
          <p:cNvPr id="2" name="Заголовок 1"/>
          <p:cNvSpPr>
            <a:spLocks noGrp="1"/>
          </p:cNvSpPr>
          <p:nvPr>
            <p:ph type="ctrTitle"/>
          </p:nvPr>
        </p:nvSpPr>
        <p:spPr>
          <a:xfrm>
            <a:off x="1510164" y="4731199"/>
            <a:ext cx="17088485" cy="2424181"/>
          </a:xfrm>
          <a:scene3d>
            <a:camera prst="orthographicFront"/>
            <a:lightRig rig="threePt" dir="t"/>
          </a:scene3d>
          <a:sp3d>
            <a:bevelT w="165100" prst="coolSlant"/>
          </a:sp3d>
        </p:spPr>
        <p:txBody>
          <a:bodyPr>
            <a:normAutofit/>
          </a:bodyPr>
          <a:lstStyle/>
          <a:p>
            <a:r>
              <a:rPr lang="ru-RU" sz="7000" b="1" dirty="0" smtClean="0">
                <a:solidFill>
                  <a:srgbClr val="CAEAFF"/>
                </a:solidFill>
                <a:latin typeface="HelveticaNeueCyr" panose="02000503040000020004" pitchFamily="2" charset="-52"/>
              </a:rPr>
              <a:t>ВОПРОСЫ С </a:t>
            </a:r>
            <a:br>
              <a:rPr lang="ru-RU" sz="7000" b="1" dirty="0" smtClean="0">
                <a:solidFill>
                  <a:srgbClr val="CAEAFF"/>
                </a:solidFill>
                <a:latin typeface="HelveticaNeueCyr" panose="02000503040000020004" pitchFamily="2" charset="-52"/>
              </a:rPr>
            </a:br>
            <a:r>
              <a:rPr lang="ru-RU" sz="7000" b="1" dirty="0" smtClean="0">
                <a:solidFill>
                  <a:srgbClr val="CAEAFF"/>
                </a:solidFill>
                <a:latin typeface="HelveticaNeueCyr" panose="02000503040000020004" pitchFamily="2" charset="-52"/>
              </a:rPr>
              <a:t>ОТВЕТАМИ</a:t>
            </a:r>
            <a:endParaRPr lang="ru-RU" sz="7000" b="1" dirty="0">
              <a:solidFill>
                <a:srgbClr val="CAEAFF"/>
              </a:solidFill>
              <a:latin typeface="HelveticaNeueCyr" panose="02000503040000020004" pitchFamily="2" charset="-52"/>
            </a:endParaRPr>
          </a:p>
        </p:txBody>
      </p:sp>
      <p:pic>
        <p:nvPicPr>
          <p:cNvPr id="6" name="Рисунок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181984" y="609235"/>
            <a:ext cx="1052488" cy="860832"/>
          </a:xfrm>
          <a:prstGeom prst="rect">
            <a:avLst/>
          </a:prstGeom>
        </p:spPr>
      </p:pic>
      <p:sp>
        <p:nvSpPr>
          <p:cNvPr id="17" name="Овал 16"/>
          <p:cNvSpPr/>
          <p:nvPr/>
        </p:nvSpPr>
        <p:spPr>
          <a:xfrm>
            <a:off x="13181479" y="10151915"/>
            <a:ext cx="3238262" cy="966670"/>
          </a:xfrm>
          <a:prstGeom prst="ellipse">
            <a:avLst/>
          </a:prstGeom>
          <a:solidFill>
            <a:srgbClr val="0B1B2F"/>
          </a:solidFill>
          <a:ln>
            <a:noFill/>
          </a:ln>
          <a:effectLst>
            <a:softEdge rad="127000"/>
          </a:effectLst>
        </p:spPr>
        <p:style>
          <a:lnRef idx="2">
            <a:schemeClr val="accent1">
              <a:shade val="50000"/>
            </a:schemeClr>
          </a:lnRef>
          <a:fillRef idx="1001">
            <a:schemeClr val="dk2"/>
          </a:fillRef>
          <a:effectRef idx="0">
            <a:schemeClr val="accent1"/>
          </a:effectRef>
          <a:fontRef idx="minor">
            <a:schemeClr val="lt1"/>
          </a:fontRef>
        </p:style>
        <p:txBody>
          <a:bodyPr lIns="201040" tIns="100520" rIns="201040" bIns="100520" rtlCol="0" anchor="ctr"/>
          <a:lstStyle/>
          <a:p>
            <a:pPr algn="ctr"/>
            <a:endParaRPr lang="ru-RU"/>
          </a:p>
        </p:txBody>
      </p:sp>
      <p:sp>
        <p:nvSpPr>
          <p:cNvPr id="20" name="Овал 19"/>
          <p:cNvSpPr/>
          <p:nvPr/>
        </p:nvSpPr>
        <p:spPr>
          <a:xfrm>
            <a:off x="15429487" y="10068406"/>
            <a:ext cx="3897287" cy="1108301"/>
          </a:xfrm>
          <a:prstGeom prst="ellipse">
            <a:avLst/>
          </a:prstGeom>
          <a:solidFill>
            <a:srgbClr val="0B1B2F"/>
          </a:solidFill>
          <a:ln>
            <a:noFill/>
          </a:ln>
          <a:effectLst>
            <a:softEdge rad="127000"/>
          </a:effectLst>
        </p:spPr>
        <p:style>
          <a:lnRef idx="2">
            <a:schemeClr val="accent1">
              <a:shade val="50000"/>
            </a:schemeClr>
          </a:lnRef>
          <a:fillRef idx="1001">
            <a:schemeClr val="dk2"/>
          </a:fillRef>
          <a:effectRef idx="0">
            <a:schemeClr val="accent1"/>
          </a:effectRef>
          <a:fontRef idx="minor">
            <a:schemeClr val="lt1"/>
          </a:fontRef>
        </p:style>
        <p:txBody>
          <a:bodyPr lIns="201040" tIns="100520" rIns="201040" bIns="100520" rtlCol="0" anchor="ctr"/>
          <a:lstStyle/>
          <a:p>
            <a:pPr algn="ctr"/>
            <a:endParaRPr lang="ru-RU"/>
          </a:p>
        </p:txBody>
      </p:sp>
      <p:pic>
        <p:nvPicPr>
          <p:cNvPr id="18" name="Рисунок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614888" y="8814122"/>
            <a:ext cx="1897876" cy="2001587"/>
          </a:xfrm>
          <a:prstGeom prst="rect">
            <a:avLst/>
          </a:prstGeom>
        </p:spPr>
      </p:pic>
      <p:pic>
        <p:nvPicPr>
          <p:cNvPr id="4" name="Рисунок 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019857">
            <a:off x="3869594" y="-35611"/>
            <a:ext cx="12220859" cy="5748404"/>
          </a:xfrm>
          <a:prstGeom prst="rect">
            <a:avLst/>
          </a:prstGeom>
        </p:spPr>
      </p:pic>
      <p:pic>
        <p:nvPicPr>
          <p:cNvPr id="26" name="Рисунок 2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4098952" y="1380324"/>
            <a:ext cx="6130405" cy="9449109"/>
          </a:xfrm>
          <a:prstGeom prst="rect">
            <a:avLst/>
          </a:prstGeom>
        </p:spPr>
      </p:pic>
      <p:pic>
        <p:nvPicPr>
          <p:cNvPr id="27" name="Рисунок 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flipH="1">
            <a:off x="236359" y="121303"/>
            <a:ext cx="4903897" cy="10833183"/>
          </a:xfrm>
          <a:prstGeom prst="rect">
            <a:avLst/>
          </a:prstGeom>
        </p:spPr>
      </p:pic>
      <p:pic>
        <p:nvPicPr>
          <p:cNvPr id="19" name="Рисунок 1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355896" y="2513168"/>
            <a:ext cx="4479079" cy="8257088"/>
          </a:xfrm>
          <a:prstGeom prst="rect">
            <a:avLst/>
          </a:prstGeom>
        </p:spPr>
      </p:pic>
      <p:sp>
        <p:nvSpPr>
          <p:cNvPr id="23" name="object 61"/>
          <p:cNvSpPr txBox="1"/>
          <p:nvPr/>
        </p:nvSpPr>
        <p:spPr>
          <a:xfrm>
            <a:off x="5265704" y="9655203"/>
            <a:ext cx="8929750" cy="956927"/>
          </a:xfrm>
          <a:prstGeom prst="rect">
            <a:avLst/>
          </a:prstGeom>
        </p:spPr>
        <p:txBody>
          <a:bodyPr vert="horz" wrap="square" lIns="0" tIns="11428" rIns="0" bIns="0" rtlCol="0">
            <a:spAutoFit/>
          </a:bodyPr>
          <a:lstStyle/>
          <a:p>
            <a:pPr marL="137149" marR="5079" indent="-125085" algn="ctr">
              <a:lnSpc>
                <a:spcPct val="100699"/>
              </a:lnSpc>
              <a:spcBef>
                <a:spcPts val="90"/>
              </a:spcBef>
            </a:pPr>
            <a:r>
              <a:rPr lang="ru-RU" sz="3200" b="1" dirty="0" smtClean="0">
                <a:solidFill>
                  <a:srgbClr val="CAEAFF"/>
                </a:solidFill>
                <a:latin typeface="HelveticaNeueCyr" panose="02000503040000020004" pitchFamily="2" charset="-52"/>
                <a:ea typeface="+mj-ea"/>
                <a:cs typeface="+mj-cs"/>
              </a:rPr>
              <a:t>Олимпиада по  </a:t>
            </a:r>
            <a:r>
              <a:rPr lang="ru-RU" sz="2800" b="1" dirty="0" smtClean="0">
                <a:solidFill>
                  <a:srgbClr val="CAEAFF"/>
                </a:solidFill>
                <a:latin typeface="HelveticaNeueCyr" panose="02000503040000020004" pitchFamily="2" charset="-52"/>
                <a:ea typeface="+mj-ea"/>
                <a:cs typeface="+mj-cs"/>
              </a:rPr>
              <a:t>финансовой</a:t>
            </a:r>
            <a:r>
              <a:rPr lang="ru-RU" sz="3200" b="1" dirty="0" smtClean="0">
                <a:solidFill>
                  <a:srgbClr val="CAEAFF"/>
                </a:solidFill>
                <a:latin typeface="HelveticaNeueCyr" panose="02000503040000020004" pitchFamily="2" charset="-52"/>
                <a:ea typeface="+mj-ea"/>
                <a:cs typeface="+mj-cs"/>
              </a:rPr>
              <a:t> грамотности</a:t>
            </a:r>
            <a:endParaRPr lang="en-US" sz="3200" b="1" dirty="0" smtClean="0">
              <a:solidFill>
                <a:srgbClr val="CAEAFF"/>
              </a:solidFill>
              <a:latin typeface="HelveticaNeueCyr" panose="02000503040000020004" pitchFamily="2" charset="-52"/>
              <a:ea typeface="+mj-ea"/>
              <a:cs typeface="+mj-cs"/>
            </a:endParaRPr>
          </a:p>
          <a:p>
            <a:pPr marL="137149" marR="5079" indent="-125085" algn="ctr">
              <a:lnSpc>
                <a:spcPct val="100699"/>
              </a:lnSpc>
              <a:spcBef>
                <a:spcPts val="90"/>
              </a:spcBef>
            </a:pPr>
            <a:r>
              <a:rPr lang="en-US" sz="2800" b="1" dirty="0">
                <a:solidFill>
                  <a:srgbClr val="CAEAFF"/>
                </a:solidFill>
                <a:latin typeface="HelveticaNeueCyr" panose="02000503040000020004" pitchFamily="2" charset="-52"/>
                <a:ea typeface="+mj-ea"/>
                <a:cs typeface="+mj-cs"/>
              </a:rPr>
              <a:t>10 </a:t>
            </a:r>
            <a:r>
              <a:rPr lang="ru-RU" sz="2800" b="1" dirty="0">
                <a:solidFill>
                  <a:srgbClr val="CAEAFF"/>
                </a:solidFill>
                <a:latin typeface="HelveticaNeueCyr" panose="02000503040000020004" pitchFamily="2" charset="-52"/>
                <a:ea typeface="+mj-ea"/>
                <a:cs typeface="+mj-cs"/>
              </a:rPr>
              <a:t> </a:t>
            </a:r>
            <a:r>
              <a:rPr lang="ru-RU" sz="2800" b="1" dirty="0" smtClean="0">
                <a:solidFill>
                  <a:srgbClr val="CAEAFF"/>
                </a:solidFill>
                <a:latin typeface="HelveticaNeueCyr" panose="02000503040000020004" pitchFamily="2" charset="-52"/>
                <a:ea typeface="+mj-ea"/>
                <a:cs typeface="+mj-cs"/>
              </a:rPr>
              <a:t>декабря </a:t>
            </a:r>
            <a:r>
              <a:rPr lang="ru-RU" sz="2800" b="1" dirty="0">
                <a:solidFill>
                  <a:srgbClr val="CAEAFF"/>
                </a:solidFill>
                <a:latin typeface="HelveticaNeueCyr" panose="02000503040000020004" pitchFamily="2" charset="-52"/>
                <a:ea typeface="+mj-ea"/>
                <a:cs typeface="+mj-cs"/>
              </a:rPr>
              <a:t>2021 г.</a:t>
            </a:r>
          </a:p>
        </p:txBody>
      </p:sp>
      <p:sp>
        <p:nvSpPr>
          <p:cNvPr id="21" name="object 61"/>
          <p:cNvSpPr txBox="1"/>
          <p:nvPr/>
        </p:nvSpPr>
        <p:spPr>
          <a:xfrm>
            <a:off x="6194398" y="9940955"/>
            <a:ext cx="6929486" cy="337976"/>
          </a:xfrm>
          <a:prstGeom prst="rect">
            <a:avLst/>
          </a:prstGeom>
        </p:spPr>
        <p:txBody>
          <a:bodyPr vert="horz" wrap="square" lIns="0" tIns="11428" rIns="0" bIns="0" rtlCol="0">
            <a:spAutoFit/>
          </a:bodyPr>
          <a:lstStyle/>
          <a:p>
            <a:pPr marL="137149" marR="5079" indent="-125085" algn="ctr">
              <a:lnSpc>
                <a:spcPct val="100699"/>
              </a:lnSpc>
              <a:spcBef>
                <a:spcPts val="90"/>
              </a:spcBef>
            </a:pPr>
            <a:endParaRPr lang="ru-RU" sz="2800" b="1" dirty="0" smtClean="0">
              <a:solidFill>
                <a:srgbClr val="CAEAFF"/>
              </a:solidFill>
              <a:latin typeface="HelveticaNeueCyr" panose="02000503040000020004" pitchFamily="2" charset="-52"/>
              <a:ea typeface="+mj-ea"/>
              <a:cs typeface="+mj-cs"/>
            </a:endParaRPr>
          </a:p>
        </p:txBody>
      </p:sp>
    </p:spTree>
    <p:extLst>
      <p:ext uri="{BB962C8B-B14F-4D97-AF65-F5344CB8AC3E}">
        <p14:creationId xmlns:p14="http://schemas.microsoft.com/office/powerpoint/2010/main" val="12444110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Прямоугольник 6"/>
          <p:cNvSpPr/>
          <p:nvPr/>
        </p:nvSpPr>
        <p:spPr>
          <a:xfrm>
            <a:off x="5011490" y="1637777"/>
            <a:ext cx="7858179" cy="1118758"/>
          </a:xfrm>
          <a:prstGeom prst="rect">
            <a:avLst/>
          </a:prstGeom>
        </p:spPr>
        <p:txBody>
          <a:bodyPr wrap="square" lIns="91433" tIns="45715" rIns="91433" bIns="45715">
            <a:spAutoFit/>
          </a:bodyPr>
          <a:lstStyle/>
          <a:p>
            <a:pPr indent="450181" algn="ctr">
              <a:lnSpc>
                <a:spcPct val="115000"/>
              </a:lnSpc>
            </a:pPr>
            <a:r>
              <a:rPr lang="ru-RU" sz="2900" b="1" i="1"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Тема 1. Личные финансы.</a:t>
            </a:r>
            <a:endParaRPr lang="ru-RU" sz="2900" b="1" dirty="0">
              <a:solidFill>
                <a:schemeClr val="tx2"/>
              </a:solidFill>
              <a:latin typeface="Calibri" panose="020F0502020204030204" pitchFamily="34" charset="0"/>
              <a:ea typeface="Calibri" panose="020F0502020204030204" pitchFamily="34" charset="0"/>
              <a:cs typeface="Times New Roman" panose="02020603050405020304" pitchFamily="18" charset="0"/>
            </a:endParaRPr>
          </a:p>
          <a:p>
            <a:pPr indent="450181" algn="ctr">
              <a:lnSpc>
                <a:spcPct val="115000"/>
              </a:lnSpc>
            </a:pPr>
            <a:r>
              <a:rPr lang="ru-RU" sz="2900" b="1" dirty="0">
                <a:latin typeface="Times New Roman" panose="02020603050405020304" pitchFamily="18" charset="0"/>
                <a:ea typeface="Calibri" panose="020F0502020204030204" pitchFamily="34" charset="0"/>
                <a:cs typeface="Times New Roman" panose="02020603050405020304" pitchFamily="18" charset="0"/>
              </a:rPr>
              <a:t> </a:t>
            </a:r>
            <a:endParaRPr lang="ru-RU" sz="29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25" name="Блок-схема: альтернативный процесс 24"/>
          <p:cNvSpPr/>
          <p:nvPr/>
        </p:nvSpPr>
        <p:spPr>
          <a:xfrm>
            <a:off x="2414772" y="7238851"/>
            <a:ext cx="13931650" cy="2595115"/>
          </a:xfrm>
          <a:prstGeom prst="flowChartAlternateProcess">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indent="449546">
              <a:lnSpc>
                <a:spcPct val="115000"/>
              </a:lnSpc>
            </a:pPr>
            <a:endParaRPr lang="ru-RU" sz="2000" b="1" dirty="0" smtClean="0">
              <a:solidFill>
                <a:schemeClr val="tx1"/>
              </a:solidFill>
              <a:latin typeface="Corbel" panose="020B0503020204020204" pitchFamily="34" charset="0"/>
              <a:ea typeface="Calibri" panose="020F0502020204030204" pitchFamily="34" charset="0"/>
              <a:cs typeface="Times New Roman" panose="02020603050405020304" pitchFamily="18" charset="0"/>
            </a:endParaRPr>
          </a:p>
          <a:p>
            <a:pPr indent="449546">
              <a:lnSpc>
                <a:spcPct val="115000"/>
              </a:lnSpc>
            </a:pPr>
            <a:endParaRPr lang="ru-RU" sz="2000" b="1" dirty="0" smtClean="0">
              <a:solidFill>
                <a:schemeClr val="tx1"/>
              </a:solidFill>
              <a:latin typeface="Corbel" panose="020B0503020204020204" pitchFamily="34" charset="0"/>
              <a:ea typeface="Calibri" panose="020F0502020204030204" pitchFamily="34" charset="0"/>
              <a:cs typeface="Times New Roman" panose="02020603050405020304" pitchFamily="18" charset="0"/>
            </a:endParaRPr>
          </a:p>
          <a:p>
            <a:pPr indent="449546">
              <a:lnSpc>
                <a:spcPct val="115000"/>
              </a:lnSpc>
            </a:pPr>
            <a:r>
              <a:rPr lang="ru-RU" sz="2400" b="1" dirty="0" smtClean="0">
                <a:solidFill>
                  <a:schemeClr val="tx1"/>
                </a:solidFill>
                <a:latin typeface="Corbel" panose="020B0503020204020204" pitchFamily="34" charset="0"/>
                <a:ea typeface="Calibri" panose="020F0502020204030204" pitchFamily="34" charset="0"/>
                <a:cs typeface="Times New Roman" panose="02020603050405020304" pitchFamily="18" charset="0"/>
              </a:rPr>
              <a:t>Ответ номер 2. </a:t>
            </a:r>
            <a:r>
              <a:rPr lang="ru-RU" sz="2400" dirty="0">
                <a:solidFill>
                  <a:schemeClr val="tx1"/>
                </a:solidFill>
                <a:latin typeface="Corbel" panose="020B0503020204020204" pitchFamily="34" charset="0"/>
                <a:ea typeface="Calibri" panose="020F0502020204030204" pitchFamily="34" charset="0"/>
                <a:cs typeface="Times New Roman" panose="02020603050405020304" pitchFamily="18" charset="0"/>
              </a:rPr>
              <a:t>75*7=525 ватт обычная лампа потребляет в сутки, тогда в месяц 525*30 = 15750 ватт.</a:t>
            </a:r>
          </a:p>
          <a:p>
            <a:pPr indent="449546">
              <a:lnSpc>
                <a:spcPct val="115000"/>
              </a:lnSpc>
            </a:pPr>
            <a:r>
              <a:rPr lang="ru-RU" sz="2400" dirty="0">
                <a:solidFill>
                  <a:schemeClr val="tx1"/>
                </a:solidFill>
                <a:latin typeface="Corbel" panose="020B0503020204020204" pitchFamily="34" charset="0"/>
                <a:ea typeface="Calibri" panose="020F0502020204030204" pitchFamily="34" charset="0"/>
                <a:cs typeface="Times New Roman" panose="02020603050405020304" pitchFamily="18" charset="0"/>
              </a:rPr>
              <a:t>9*7 = 63 ватта светодиодная лампа потребляет в сутки, тогда в месяц 63*30 = 1890 ватта.</a:t>
            </a:r>
          </a:p>
          <a:p>
            <a:pPr indent="449546">
              <a:lnSpc>
                <a:spcPct val="115000"/>
              </a:lnSpc>
            </a:pPr>
            <a:r>
              <a:rPr lang="ru-RU" sz="2400" dirty="0">
                <a:solidFill>
                  <a:schemeClr val="tx1"/>
                </a:solidFill>
                <a:latin typeface="Corbel" panose="020B0503020204020204" pitchFamily="34" charset="0"/>
                <a:ea typeface="Calibri" panose="020F0502020204030204" pitchFamily="34" charset="0"/>
                <a:cs typeface="Times New Roman" panose="02020603050405020304" pitchFamily="18" charset="0"/>
              </a:rPr>
              <a:t>(15750 – 1890) * 24 = 332640 кВт экономия за месяц по всем лампочкам.</a:t>
            </a:r>
          </a:p>
          <a:p>
            <a:pPr indent="449546">
              <a:lnSpc>
                <a:spcPct val="115000"/>
              </a:lnSpc>
            </a:pPr>
            <a:r>
              <a:rPr lang="ru-RU" sz="2400" dirty="0">
                <a:solidFill>
                  <a:schemeClr val="tx1"/>
                </a:solidFill>
                <a:latin typeface="Corbel" panose="020B0503020204020204" pitchFamily="34" charset="0"/>
                <a:ea typeface="Calibri" panose="020F0502020204030204" pitchFamily="34" charset="0"/>
                <a:cs typeface="Times New Roman" panose="02020603050405020304" pitchFamily="18" charset="0"/>
              </a:rPr>
              <a:t>332640 * 0,2/1000 = 66,53 рубля.</a:t>
            </a:r>
          </a:p>
          <a:p>
            <a:pPr indent="449546">
              <a:lnSpc>
                <a:spcPct val="115000"/>
              </a:lnSpc>
            </a:pPr>
            <a:r>
              <a:rPr lang="ru-RU" sz="20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rPr>
              <a:t>.</a:t>
            </a:r>
          </a:p>
          <a:p>
            <a:pPr indent="449546">
              <a:lnSpc>
                <a:spcPct val="115000"/>
              </a:lnSpc>
            </a:pPr>
            <a:endParaRPr lang="ru-RU" sz="2000" b="1" dirty="0" smtClean="0">
              <a:solidFill>
                <a:schemeClr val="tx1"/>
              </a:solidFill>
              <a:latin typeface="Corbel" panose="020B0503020204020204" pitchFamily="34" charset="0"/>
              <a:ea typeface="Calibri" panose="020F0502020204030204" pitchFamily="34" charset="0"/>
              <a:cs typeface="Times New Roman" panose="02020603050405020304" pitchFamily="18" charset="0"/>
            </a:endParaRPr>
          </a:p>
        </p:txBody>
      </p:sp>
      <p:sp>
        <p:nvSpPr>
          <p:cNvPr id="29" name="Прямоугольник 28"/>
          <p:cNvSpPr/>
          <p:nvPr/>
        </p:nvSpPr>
        <p:spPr>
          <a:xfrm>
            <a:off x="2884782" y="2723311"/>
            <a:ext cx="13358904" cy="2308314"/>
          </a:xfrm>
          <a:prstGeom prst="rect">
            <a:avLst/>
          </a:prstGeom>
        </p:spPr>
        <p:txBody>
          <a:bodyPr wrap="square" lIns="91433" tIns="45715" rIns="91433" bIns="45715">
            <a:spAutoFit/>
          </a:bodyPr>
          <a:lstStyle/>
          <a:p>
            <a:r>
              <a:rPr lang="ru-RU" sz="2400" b="1" dirty="0">
                <a:latin typeface="Corbel" pitchFamily="34" charset="0"/>
              </a:rPr>
              <a:t>В трехкомнатной квартире с осветительными приборами, использующими 24 лампы, применяются лампы накаливания мощностью 75Вт. При этом эквивалентная по силе света мощность светодиодной лампы составляет 9Вт. Если заменить все лампы накаливания на светодиодные, какую сумму за ноябрь можно будет сэкономить на потребляемой электроэнергии (при работе осветительных приборов по 7 часов в день и тарифе на электроэнергию в размере 0,2 руб. за 1 кВт*ч)?</a:t>
            </a:r>
          </a:p>
        </p:txBody>
      </p:sp>
      <p:sp>
        <p:nvSpPr>
          <p:cNvPr id="35" name="Прямоугольник 34"/>
          <p:cNvSpPr/>
          <p:nvPr/>
        </p:nvSpPr>
        <p:spPr>
          <a:xfrm>
            <a:off x="3859362" y="5151544"/>
            <a:ext cx="4166872" cy="1200318"/>
          </a:xfrm>
          <a:prstGeom prst="rect">
            <a:avLst/>
          </a:prstGeom>
        </p:spPr>
        <p:txBody>
          <a:bodyPr wrap="square" lIns="91433" tIns="45715" rIns="91433" bIns="45715">
            <a:spAutoFit/>
          </a:bodyPr>
          <a:lstStyle/>
          <a:p>
            <a:pPr lvl="0" indent="-342874">
              <a:buAutoNum type="arabicPeriod"/>
            </a:pPr>
            <a:r>
              <a:rPr lang="en-US" sz="2400" dirty="0">
                <a:latin typeface="Corbel" pitchFamily="34" charset="0"/>
              </a:rPr>
              <a:t>6,</a:t>
            </a:r>
            <a:r>
              <a:rPr lang="ru-RU" sz="2400" dirty="0">
                <a:latin typeface="Corbel" pitchFamily="34" charset="0"/>
              </a:rPr>
              <a:t>65 рубля.</a:t>
            </a:r>
          </a:p>
          <a:p>
            <a:pPr lvl="0" indent="-342874">
              <a:buAutoNum type="arabicPeriod"/>
            </a:pPr>
            <a:r>
              <a:rPr lang="ru-RU" sz="2400" u="sng" dirty="0">
                <a:latin typeface="Corbel" pitchFamily="34" charset="0"/>
              </a:rPr>
              <a:t>66,53 рубля.</a:t>
            </a:r>
          </a:p>
          <a:p>
            <a:pPr lvl="0" indent="-342874">
              <a:buAutoNum type="arabicPeriod"/>
            </a:pPr>
            <a:r>
              <a:rPr lang="ru-RU" sz="2400" dirty="0">
                <a:latin typeface="Corbel" pitchFamily="34" charset="0"/>
              </a:rPr>
              <a:t>92,40 рубля.</a:t>
            </a:r>
          </a:p>
        </p:txBody>
      </p:sp>
      <p:sp>
        <p:nvSpPr>
          <p:cNvPr id="36" name="Скругленный прямоугольник 35"/>
          <p:cNvSpPr/>
          <p:nvPr/>
        </p:nvSpPr>
        <p:spPr>
          <a:xfrm>
            <a:off x="2419202" y="2484234"/>
            <a:ext cx="13931650" cy="4034539"/>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38" name="Группа 9"/>
          <p:cNvGrpSpPr/>
          <p:nvPr/>
        </p:nvGrpSpPr>
        <p:grpSpPr>
          <a:xfrm>
            <a:off x="2419202" y="297706"/>
            <a:ext cx="13931650" cy="1213945"/>
            <a:chOff x="182470" y="0"/>
            <a:chExt cx="9506607" cy="1213945"/>
          </a:xfrm>
        </p:grpSpPr>
        <p:sp>
          <p:nvSpPr>
            <p:cNvPr id="39" name="Скругленный прямоугольник 38"/>
            <p:cNvSpPr/>
            <p:nvPr/>
          </p:nvSpPr>
          <p:spPr>
            <a:xfrm>
              <a:off x="182470" y="0"/>
              <a:ext cx="9506607"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1 (4 балла)</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48862" y="131676"/>
              <a:ext cx="1229031" cy="95059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Блок-схема: альтернативный процесс 24"/>
          <p:cNvSpPr/>
          <p:nvPr/>
        </p:nvSpPr>
        <p:spPr>
          <a:xfrm>
            <a:off x="2479622" y="7238851"/>
            <a:ext cx="14359038" cy="2854669"/>
          </a:xfrm>
          <a:prstGeom prst="flowChartAlternateProcess">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71995" tIns="35998" rIns="71995" bIns="35998" rtlCol="0" anchor="ctr"/>
          <a:lstStyle/>
          <a:p>
            <a:pPr indent="449546">
              <a:lnSpc>
                <a:spcPct val="115000"/>
              </a:lnSpc>
            </a:pPr>
            <a:r>
              <a:rPr lang="ru-RU" sz="2400" b="1" dirty="0" smtClean="0">
                <a:solidFill>
                  <a:schemeClr val="tx1"/>
                </a:solidFill>
                <a:latin typeface="Corbel" panose="020B0503020204020204" pitchFamily="34" charset="0"/>
                <a:ea typeface="Calibri" panose="020F0502020204030204" pitchFamily="34" charset="0"/>
                <a:cs typeface="Times New Roman" panose="02020603050405020304" pitchFamily="18" charset="0"/>
              </a:rPr>
              <a:t>Ответ номер </a:t>
            </a:r>
            <a:r>
              <a:rPr lang="en-US" sz="2400" b="1" dirty="0" smtClean="0">
                <a:solidFill>
                  <a:schemeClr val="tx1"/>
                </a:solidFill>
                <a:latin typeface="Corbel" panose="020B0503020204020204" pitchFamily="34" charset="0"/>
                <a:ea typeface="Calibri" panose="020F0502020204030204" pitchFamily="34" charset="0"/>
                <a:cs typeface="Times New Roman" panose="02020603050405020304" pitchFamily="18" charset="0"/>
              </a:rPr>
              <a:t>2</a:t>
            </a:r>
            <a:r>
              <a:rPr lang="ru-RU" sz="2400" b="1" dirty="0" smtClean="0">
                <a:solidFill>
                  <a:schemeClr val="tx1"/>
                </a:solidFill>
                <a:latin typeface="Corbel" panose="020B0503020204020204" pitchFamily="34" charset="0"/>
                <a:ea typeface="Calibri" panose="020F0502020204030204" pitchFamily="34" charset="0"/>
                <a:cs typeface="Times New Roman" panose="02020603050405020304" pitchFamily="18" charset="0"/>
              </a:rPr>
              <a:t>. </a:t>
            </a:r>
            <a:r>
              <a:rPr lang="ru-RU" sz="24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rPr>
              <a:t>30% дохода Петра Ивановича это 600 рублей. За год Петр Иванович соберет 600*12 = 7200 рублей. Через год он сможет откладывать на 20% больше 7200 + (7200*20/100) = 8640 рублей. За три года эта сумма составит 8640*3 = 25920 рублей. 25920 + 7200 + 6000 = 39120 рублей. Полученная сумма денег позволит Петру Ивановичу приобрести домик за городом даже раньше намеченного срока.</a:t>
            </a:r>
            <a:endParaRPr lang="en-US" sz="24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endParaRPr>
          </a:p>
          <a:p>
            <a:pPr indent="449546">
              <a:lnSpc>
                <a:spcPct val="115000"/>
              </a:lnSpc>
            </a:pPr>
            <a:endParaRPr lang="ru-RU" sz="24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endParaRPr>
          </a:p>
        </p:txBody>
      </p:sp>
      <p:sp>
        <p:nvSpPr>
          <p:cNvPr id="29" name="Прямоугольник 28"/>
          <p:cNvSpPr/>
          <p:nvPr/>
        </p:nvSpPr>
        <p:spPr>
          <a:xfrm>
            <a:off x="3051126" y="1835055"/>
            <a:ext cx="13216030" cy="2554535"/>
          </a:xfrm>
          <a:prstGeom prst="rect">
            <a:avLst/>
          </a:prstGeom>
        </p:spPr>
        <p:txBody>
          <a:bodyPr wrap="square" lIns="91433" tIns="45715" rIns="91433" bIns="45715">
            <a:spAutoFit/>
          </a:bodyPr>
          <a:lstStyle/>
          <a:p>
            <a:endParaRPr lang="en-US" sz="2000" b="1" dirty="0" smtClean="0">
              <a:latin typeface="Corbel" pitchFamily="34" charset="0"/>
            </a:endParaRPr>
          </a:p>
          <a:p>
            <a:r>
              <a:rPr lang="ru-RU" sz="2000" b="1" dirty="0" smtClean="0">
                <a:latin typeface="Corbel" pitchFamily="34" charset="0"/>
              </a:rPr>
              <a:t>    </a:t>
            </a:r>
            <a:endParaRPr lang="en-US" sz="2000" b="1" dirty="0" smtClean="0">
              <a:latin typeface="Corbel" pitchFamily="34" charset="0"/>
            </a:endParaRPr>
          </a:p>
          <a:p>
            <a:r>
              <a:rPr lang="ru-RU" sz="2400" b="1" dirty="0" smtClean="0">
                <a:latin typeface="Corbel" pitchFamily="34" charset="0"/>
              </a:rPr>
              <a:t>Ежемесячный </a:t>
            </a:r>
            <a:r>
              <a:rPr lang="ru-RU" sz="2400" b="1" dirty="0">
                <a:latin typeface="Corbel" pitchFamily="34" charset="0"/>
              </a:rPr>
              <a:t>доход Петра Ивановича 2000 рублей. Его цель – приобретение через четыре года домика за городом, который стоит 36000 рублей. Начальные накопления Петра Ивановича составят 6000 рублей, и он планирует ежемесячно откладывать 30% своего дохода на эту цель. По контракту, через год мужчине увеличат заработную плату на 20%.</a:t>
            </a:r>
          </a:p>
          <a:p>
            <a:r>
              <a:rPr lang="ru-RU" sz="2400" b="1" dirty="0">
                <a:latin typeface="Corbel" pitchFamily="34" charset="0"/>
              </a:rPr>
              <a:t>Сможет ли Петр Иванович осуществить поставленную им цель в намеченный срок?</a:t>
            </a:r>
          </a:p>
        </p:txBody>
      </p:sp>
      <p:sp>
        <p:nvSpPr>
          <p:cNvPr id="35" name="Прямоугольник 34"/>
          <p:cNvSpPr/>
          <p:nvPr/>
        </p:nvSpPr>
        <p:spPr>
          <a:xfrm>
            <a:off x="4003378" y="4645530"/>
            <a:ext cx="10409241" cy="1200318"/>
          </a:xfrm>
          <a:prstGeom prst="rect">
            <a:avLst/>
          </a:prstGeom>
        </p:spPr>
        <p:txBody>
          <a:bodyPr wrap="square" lIns="91433" tIns="45715" rIns="91433" bIns="45715">
            <a:spAutoFit/>
          </a:bodyPr>
          <a:lstStyle/>
          <a:p>
            <a:pPr indent="-342874">
              <a:buAutoNum type="arabicPeriod"/>
            </a:pPr>
            <a:r>
              <a:rPr lang="ru-RU" sz="2400" dirty="0">
                <a:latin typeface="Corbel" pitchFamily="34" charset="0"/>
              </a:rPr>
              <a:t>Да, сможет ровно через четыре года.</a:t>
            </a:r>
          </a:p>
          <a:p>
            <a:pPr indent="-342874">
              <a:buAutoNum type="arabicPeriod"/>
            </a:pPr>
            <a:r>
              <a:rPr lang="ru-RU" sz="2400" u="sng" dirty="0">
                <a:latin typeface="Corbel" pitchFamily="34" charset="0"/>
              </a:rPr>
              <a:t>Да, сможет, даже раньше намеченного срока.</a:t>
            </a:r>
          </a:p>
          <a:p>
            <a:pPr indent="-342874">
              <a:buAutoNum type="arabicPeriod"/>
            </a:pPr>
            <a:r>
              <a:rPr lang="ru-RU" sz="2400" dirty="0">
                <a:latin typeface="Corbel" pitchFamily="34" charset="0"/>
              </a:rPr>
              <a:t>Нет, не сможет.</a:t>
            </a:r>
          </a:p>
        </p:txBody>
      </p:sp>
      <p:sp>
        <p:nvSpPr>
          <p:cNvPr id="36" name="Скругленный прямоугольник 35"/>
          <p:cNvSpPr/>
          <p:nvPr/>
        </p:nvSpPr>
        <p:spPr>
          <a:xfrm>
            <a:off x="2479622" y="2269259"/>
            <a:ext cx="14287600" cy="3786214"/>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2" name="Группа 9"/>
          <p:cNvGrpSpPr/>
          <p:nvPr/>
        </p:nvGrpSpPr>
        <p:grpSpPr>
          <a:xfrm>
            <a:off x="2479622" y="439701"/>
            <a:ext cx="14287601" cy="1368394"/>
            <a:chOff x="182470" y="0"/>
            <a:chExt cx="9506607" cy="1213945"/>
          </a:xfrm>
        </p:grpSpPr>
        <p:sp>
          <p:nvSpPr>
            <p:cNvPr id="39" name="Скругленный прямоугольник 38"/>
            <p:cNvSpPr/>
            <p:nvPr/>
          </p:nvSpPr>
          <p:spPr>
            <a:xfrm>
              <a:off x="182470" y="0"/>
              <a:ext cx="9506607"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2 (3 балла)</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88315" y="143635"/>
              <a:ext cx="1265640" cy="95059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Блок-схема: альтернативный процесс 24"/>
          <p:cNvSpPr/>
          <p:nvPr/>
        </p:nvSpPr>
        <p:spPr>
          <a:xfrm>
            <a:off x="2203178" y="7598891"/>
            <a:ext cx="14349730" cy="1982594"/>
          </a:xfrm>
          <a:prstGeom prst="flowChartAlternateProcess">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indent="449546">
              <a:lnSpc>
                <a:spcPct val="115000"/>
              </a:lnSpc>
            </a:pPr>
            <a:r>
              <a:rPr lang="ru-RU" sz="2400" b="1" dirty="0" smtClean="0">
                <a:solidFill>
                  <a:schemeClr val="tx1"/>
                </a:solidFill>
                <a:latin typeface="Corbel" panose="020B0503020204020204" pitchFamily="34" charset="0"/>
                <a:ea typeface="Calibri" panose="020F0502020204030204" pitchFamily="34" charset="0"/>
                <a:cs typeface="Times New Roman" panose="02020603050405020304" pitchFamily="18" charset="0"/>
              </a:rPr>
              <a:t>Ответ номер 2</a:t>
            </a:r>
            <a:r>
              <a:rPr lang="ru-RU" sz="24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rPr>
              <a:t>. 18*2+(9*2) + 4,5 = 58,5 рублей семья Петровых заплатит за билеты на поезд.</a:t>
            </a:r>
          </a:p>
          <a:p>
            <a:pPr indent="449546">
              <a:lnSpc>
                <a:spcPct val="115000"/>
              </a:lnSpc>
            </a:pPr>
            <a:r>
              <a:rPr lang="ru-RU" sz="24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rPr>
              <a:t>450*8/100*1,94 = 69,84 рубля семья Петровых заплатит за поездку на автомобиле. Следовательно, поездка на автомобиле обойдется семье дороже, чем на поезде.</a:t>
            </a:r>
          </a:p>
        </p:txBody>
      </p:sp>
      <p:sp>
        <p:nvSpPr>
          <p:cNvPr id="29" name="Прямоугольник 28"/>
          <p:cNvSpPr/>
          <p:nvPr/>
        </p:nvSpPr>
        <p:spPr>
          <a:xfrm>
            <a:off x="2586779" y="2294706"/>
            <a:ext cx="13358905" cy="3046978"/>
          </a:xfrm>
          <a:prstGeom prst="rect">
            <a:avLst/>
          </a:prstGeom>
        </p:spPr>
        <p:txBody>
          <a:bodyPr wrap="square" lIns="91433" tIns="45715" rIns="91433" bIns="45715">
            <a:spAutoFit/>
          </a:bodyPr>
          <a:lstStyle/>
          <a:p>
            <a:r>
              <a:rPr lang="ru-RU" sz="2400" b="1" dirty="0">
                <a:latin typeface="Corbel" pitchFamily="34" charset="0"/>
              </a:rPr>
              <a:t>Семья Петровых, состоящая из двух родителей, двух школьников и одного трехлетнего малыша, собирается отдохнуть в санатории. Добраться туда можно поездом, а можно – на своей машине.</a:t>
            </a:r>
          </a:p>
          <a:p>
            <a:r>
              <a:rPr lang="ru-RU" sz="2400" b="1" dirty="0">
                <a:latin typeface="Corbel" pitchFamily="34" charset="0"/>
              </a:rPr>
              <a:t>Билет на поезд на одного человека стоит для взрослого 18 рублей, для школьника – половину стоимости билета для взрослого, а для дошкольника – четверть стоимости билета для взрослого. Автомобиль расходует 8 литров бензина на 100 километров пути, расстояние по шоссе равно 450 км, а цена бензина равна 1,94 рубля за литр. Сколько рублей придется заплатить всей семье за наиболее дешевую поездку в одну сторону?</a:t>
            </a:r>
          </a:p>
        </p:txBody>
      </p:sp>
      <p:sp>
        <p:nvSpPr>
          <p:cNvPr id="35" name="Прямоугольник 34"/>
          <p:cNvSpPr/>
          <p:nvPr/>
        </p:nvSpPr>
        <p:spPr>
          <a:xfrm>
            <a:off x="3715346" y="5514732"/>
            <a:ext cx="10409241" cy="1508095"/>
          </a:xfrm>
          <a:prstGeom prst="rect">
            <a:avLst/>
          </a:prstGeom>
        </p:spPr>
        <p:txBody>
          <a:bodyPr wrap="square" lIns="91433" tIns="45715" rIns="91433" bIns="45715">
            <a:spAutoFit/>
          </a:bodyPr>
          <a:lstStyle/>
          <a:p>
            <a:pPr indent="-342874">
              <a:buAutoNum type="arabicPeriod"/>
            </a:pPr>
            <a:r>
              <a:rPr lang="ru-RU" sz="2400" dirty="0">
                <a:latin typeface="Corbel" pitchFamily="34" charset="0"/>
              </a:rPr>
              <a:t>72 рубля.</a:t>
            </a:r>
          </a:p>
          <a:p>
            <a:pPr indent="-342874">
              <a:buAutoNum type="arabicPeriod"/>
            </a:pPr>
            <a:r>
              <a:rPr lang="ru-RU" sz="2400" u="sng" dirty="0">
                <a:latin typeface="Corbel" pitchFamily="34" charset="0"/>
              </a:rPr>
              <a:t>58,5 рублей</a:t>
            </a:r>
            <a:r>
              <a:rPr lang="en-US" sz="2400" u="sng" dirty="0">
                <a:latin typeface="Corbel" pitchFamily="34" charset="0"/>
              </a:rPr>
              <a:t>.</a:t>
            </a:r>
            <a:endParaRPr lang="ru-RU" sz="2400" u="sng" dirty="0">
              <a:latin typeface="Corbel" pitchFamily="34" charset="0"/>
            </a:endParaRPr>
          </a:p>
          <a:p>
            <a:pPr indent="-342874">
              <a:buAutoNum type="arabicPeriod"/>
            </a:pPr>
            <a:r>
              <a:rPr lang="ru-RU" sz="2400" dirty="0">
                <a:latin typeface="Corbel" pitchFamily="34" charset="0"/>
              </a:rPr>
              <a:t>55,8 рублей.</a:t>
            </a:r>
          </a:p>
          <a:p>
            <a:pPr lvl="0"/>
            <a:endParaRPr lang="ru-RU" sz="2000" dirty="0">
              <a:latin typeface="Сorbel"/>
            </a:endParaRPr>
          </a:p>
        </p:txBody>
      </p:sp>
      <p:sp>
        <p:nvSpPr>
          <p:cNvPr id="36" name="Скругленный прямоугольник 35"/>
          <p:cNvSpPr/>
          <p:nvPr/>
        </p:nvSpPr>
        <p:spPr>
          <a:xfrm>
            <a:off x="2203178" y="2082774"/>
            <a:ext cx="14349730" cy="4940053"/>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2" name="Группа 9"/>
          <p:cNvGrpSpPr/>
          <p:nvPr/>
        </p:nvGrpSpPr>
        <p:grpSpPr>
          <a:xfrm>
            <a:off x="2203178" y="296826"/>
            <a:ext cx="14349730" cy="1214445"/>
            <a:chOff x="182470" y="0"/>
            <a:chExt cx="9506607" cy="1213945"/>
          </a:xfrm>
        </p:grpSpPr>
        <p:sp>
          <p:nvSpPr>
            <p:cNvPr id="39" name="Скругленный прямоугольник 38"/>
            <p:cNvSpPr/>
            <p:nvPr/>
          </p:nvSpPr>
          <p:spPr>
            <a:xfrm>
              <a:off x="182470" y="0"/>
              <a:ext cx="9506607"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3 (3 балла)</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88315" y="143635"/>
              <a:ext cx="1219553" cy="95059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Блок-схема: альтернативный процесс 24"/>
          <p:cNvSpPr/>
          <p:nvPr/>
        </p:nvSpPr>
        <p:spPr>
          <a:xfrm>
            <a:off x="2611684" y="6369055"/>
            <a:ext cx="13858972" cy="3822123"/>
          </a:xfrm>
          <a:prstGeom prst="flowChartAlternateProcess">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indent="449546">
              <a:lnSpc>
                <a:spcPct val="115000"/>
              </a:lnSpc>
            </a:pPr>
            <a:endParaRPr lang="ru-RU" sz="24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endParaRPr>
          </a:p>
          <a:p>
            <a:pPr indent="449546">
              <a:lnSpc>
                <a:spcPct val="115000"/>
              </a:lnSpc>
            </a:pPr>
            <a:r>
              <a:rPr lang="ru-RU" sz="2400" b="1" dirty="0" smtClean="0">
                <a:solidFill>
                  <a:schemeClr val="tx1"/>
                </a:solidFill>
                <a:latin typeface="Corbel" panose="020B0503020204020204" pitchFamily="34" charset="0"/>
                <a:ea typeface="Calibri" panose="020F0502020204030204" pitchFamily="34" charset="0"/>
                <a:cs typeface="Times New Roman" panose="02020603050405020304" pitchFamily="18" charset="0"/>
              </a:rPr>
              <a:t>Ответ номер 3. </a:t>
            </a:r>
            <a:r>
              <a:rPr lang="ru-RU" sz="24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rPr>
              <a:t>На находящихся в обращении банкнотах образца 2009 года выпуска слева от основного изображения на незапечатанном поле на просвет виден водяной знак, который повторяет фрагмент основного изображения лицевой стороны банкноты. На находящихся в обращении банкнотах образца 2019 и 2020 годов выпуска на водяном знаке изображены фрагмент основного изображения лицевой стороны банкноты и цифровое обозначение ее номинала.</a:t>
            </a:r>
          </a:p>
          <a:p>
            <a:pPr indent="449546">
              <a:lnSpc>
                <a:spcPct val="115000"/>
              </a:lnSpc>
            </a:pPr>
            <a:r>
              <a:rPr lang="ru-RU" sz="24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rPr>
              <a:t>Официальный сайт Национального банка Республики Беларусь http://www.nbrb.by/coinsbanknotes/banknotes.</a:t>
            </a:r>
          </a:p>
          <a:p>
            <a:pPr indent="449546">
              <a:lnSpc>
                <a:spcPct val="115000"/>
              </a:lnSpc>
            </a:pPr>
            <a:endParaRPr lang="ru-RU" sz="20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endParaRPr>
          </a:p>
          <a:p>
            <a:pPr indent="449546">
              <a:lnSpc>
                <a:spcPct val="115000"/>
              </a:lnSpc>
            </a:pPr>
            <a:endParaRPr lang="ru-RU" sz="2200" dirty="0" smtClean="0">
              <a:solidFill>
                <a:schemeClr val="tx1"/>
              </a:solidFill>
              <a:latin typeface="Corbel" pitchFamily="34" charset="0"/>
            </a:endParaRPr>
          </a:p>
        </p:txBody>
      </p:sp>
      <p:sp>
        <p:nvSpPr>
          <p:cNvPr id="29" name="Прямоугольник 28"/>
          <p:cNvSpPr/>
          <p:nvPr/>
        </p:nvSpPr>
        <p:spPr>
          <a:xfrm>
            <a:off x="3067274" y="2658523"/>
            <a:ext cx="13216029" cy="1138763"/>
          </a:xfrm>
          <a:prstGeom prst="rect">
            <a:avLst/>
          </a:prstGeom>
        </p:spPr>
        <p:txBody>
          <a:bodyPr wrap="square" lIns="91433" tIns="45715" rIns="91433" bIns="45715">
            <a:spAutoFit/>
          </a:bodyPr>
          <a:lstStyle/>
          <a:p>
            <a:endParaRPr lang="en-US" sz="2000" b="1" dirty="0" smtClean="0">
              <a:latin typeface="Corbel" pitchFamily="34" charset="0"/>
            </a:endParaRPr>
          </a:p>
          <a:p>
            <a:r>
              <a:rPr lang="ru-RU" sz="2400" b="1" dirty="0">
                <a:latin typeface="Corbel" pitchFamily="34" charset="0"/>
              </a:rPr>
              <a:t>На белорусских банкнотах имеется ряд элементов защиты. Что изображено на водяных знаках находящихся в обращении банкнот?</a:t>
            </a:r>
          </a:p>
        </p:txBody>
      </p:sp>
      <p:sp>
        <p:nvSpPr>
          <p:cNvPr id="35" name="Прямоугольник 34"/>
          <p:cNvSpPr/>
          <p:nvPr/>
        </p:nvSpPr>
        <p:spPr>
          <a:xfrm>
            <a:off x="3643338" y="4154477"/>
            <a:ext cx="10409241" cy="1200318"/>
          </a:xfrm>
          <a:prstGeom prst="rect">
            <a:avLst/>
          </a:prstGeom>
        </p:spPr>
        <p:txBody>
          <a:bodyPr wrap="square" lIns="91433" tIns="45715" rIns="91433" bIns="45715">
            <a:spAutoFit/>
          </a:bodyPr>
          <a:lstStyle/>
          <a:p>
            <a:pPr indent="-342874">
              <a:buAutoNum type="arabicPeriod"/>
            </a:pPr>
            <a:r>
              <a:rPr lang="ru-RU" sz="2400" dirty="0">
                <a:latin typeface="Corbel" pitchFamily="34" charset="0"/>
              </a:rPr>
              <a:t>Серийный номер банкноты.</a:t>
            </a:r>
            <a:endParaRPr lang="en-US" sz="2400" dirty="0">
              <a:latin typeface="Corbel" pitchFamily="34" charset="0"/>
            </a:endParaRPr>
          </a:p>
          <a:p>
            <a:pPr indent="-342874">
              <a:buAutoNum type="arabicPeriod"/>
            </a:pPr>
            <a:r>
              <a:rPr lang="ru-RU" sz="2400" dirty="0">
                <a:latin typeface="Corbel" pitchFamily="34" charset="0"/>
              </a:rPr>
              <a:t>Здание Национального банка</a:t>
            </a:r>
            <a:endParaRPr lang="en-US" sz="2400" dirty="0">
              <a:latin typeface="Corbel" pitchFamily="34" charset="0"/>
            </a:endParaRPr>
          </a:p>
          <a:p>
            <a:pPr indent="-342874">
              <a:buAutoNum type="arabicPeriod"/>
            </a:pPr>
            <a:r>
              <a:rPr lang="ru-RU" sz="2400" u="sng" dirty="0">
                <a:latin typeface="Corbel" pitchFamily="34" charset="0"/>
              </a:rPr>
              <a:t>Фрагмент основного изображения лицевой стороны банкноты.</a:t>
            </a:r>
          </a:p>
        </p:txBody>
      </p:sp>
      <p:sp>
        <p:nvSpPr>
          <p:cNvPr id="36" name="Скругленный прямоугольник 35"/>
          <p:cNvSpPr/>
          <p:nvPr/>
        </p:nvSpPr>
        <p:spPr>
          <a:xfrm>
            <a:off x="2611684" y="2654279"/>
            <a:ext cx="13858972" cy="3000396"/>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2" name="Группа 9"/>
          <p:cNvGrpSpPr/>
          <p:nvPr/>
        </p:nvGrpSpPr>
        <p:grpSpPr>
          <a:xfrm>
            <a:off x="2611684" y="369087"/>
            <a:ext cx="13858972" cy="1213945"/>
            <a:chOff x="182470" y="0"/>
            <a:chExt cx="9506607" cy="1213945"/>
          </a:xfrm>
        </p:grpSpPr>
        <p:sp>
          <p:nvSpPr>
            <p:cNvPr id="39" name="Скругленный прямоугольник 38"/>
            <p:cNvSpPr/>
            <p:nvPr/>
          </p:nvSpPr>
          <p:spPr>
            <a:xfrm>
              <a:off x="182470" y="0"/>
              <a:ext cx="9506607"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4 (3 балла)</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88315" y="143635"/>
              <a:ext cx="1301246" cy="950591"/>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Прямоугольник 8"/>
          <p:cNvSpPr/>
          <p:nvPr/>
        </p:nvSpPr>
        <p:spPr>
          <a:xfrm>
            <a:off x="5221970" y="1727267"/>
            <a:ext cx="7858179" cy="1118758"/>
          </a:xfrm>
          <a:prstGeom prst="rect">
            <a:avLst/>
          </a:prstGeom>
        </p:spPr>
        <p:txBody>
          <a:bodyPr wrap="square" lIns="91433" tIns="45715" rIns="91433" bIns="45715">
            <a:spAutoFit/>
          </a:bodyPr>
          <a:lstStyle/>
          <a:p>
            <a:pPr indent="450181" algn="ctr">
              <a:lnSpc>
                <a:spcPct val="115000"/>
              </a:lnSpc>
            </a:pPr>
            <a:r>
              <a:rPr lang="ru-RU" sz="2900" b="1" i="1"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Тема </a:t>
            </a:r>
            <a:r>
              <a:rPr lang="ru-RU" sz="2900" b="1" i="1" dirty="0" smtClean="0">
                <a:solidFill>
                  <a:schemeClr val="tx2"/>
                </a:solidFill>
                <a:latin typeface="Times New Roman" panose="02020603050405020304" pitchFamily="18" charset="0"/>
                <a:ea typeface="Calibri" panose="020F0502020204030204" pitchFamily="34" charset="0"/>
                <a:cs typeface="Times New Roman" panose="02020603050405020304" pitchFamily="18" charset="0"/>
              </a:rPr>
              <a:t>2. Наличные деньги.</a:t>
            </a:r>
            <a:endParaRPr lang="ru-RU" sz="2900" b="1" dirty="0">
              <a:solidFill>
                <a:schemeClr val="tx2"/>
              </a:solidFill>
              <a:latin typeface="Calibri" panose="020F0502020204030204" pitchFamily="34" charset="0"/>
              <a:ea typeface="Calibri" panose="020F0502020204030204" pitchFamily="34" charset="0"/>
              <a:cs typeface="Times New Roman" panose="02020603050405020304" pitchFamily="18" charset="0"/>
            </a:endParaRPr>
          </a:p>
          <a:p>
            <a:pPr indent="450181" algn="ctr">
              <a:lnSpc>
                <a:spcPct val="115000"/>
              </a:lnSpc>
            </a:pPr>
            <a:r>
              <a:rPr lang="ru-RU" sz="2900" b="1" dirty="0">
                <a:latin typeface="Times New Roman" panose="02020603050405020304" pitchFamily="18" charset="0"/>
                <a:ea typeface="Calibri" panose="020F0502020204030204" pitchFamily="34" charset="0"/>
                <a:cs typeface="Times New Roman" panose="02020603050405020304" pitchFamily="18" charset="0"/>
              </a:rPr>
              <a:t> </a:t>
            </a:r>
            <a:endParaRPr lang="ru-RU" sz="29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Блок-схема: альтернативный процесс 24"/>
          <p:cNvSpPr/>
          <p:nvPr/>
        </p:nvSpPr>
        <p:spPr>
          <a:xfrm>
            <a:off x="2707235" y="6649323"/>
            <a:ext cx="14041560" cy="3829887"/>
          </a:xfrm>
          <a:prstGeom prst="flowChartAlternateProcess">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indent="449546">
              <a:lnSpc>
                <a:spcPct val="115000"/>
              </a:lnSpc>
            </a:pPr>
            <a:endParaRPr lang="en-US" sz="2400" b="1" dirty="0" smtClean="0">
              <a:solidFill>
                <a:schemeClr val="tx1"/>
              </a:solidFill>
              <a:latin typeface="Corbel" pitchFamily="34" charset="0"/>
            </a:endParaRPr>
          </a:p>
          <a:p>
            <a:pPr indent="449546">
              <a:lnSpc>
                <a:spcPct val="115000"/>
              </a:lnSpc>
            </a:pPr>
            <a:endParaRPr lang="en-US" sz="2400" b="1" dirty="0">
              <a:solidFill>
                <a:schemeClr val="tx1"/>
              </a:solidFill>
              <a:latin typeface="Corbel" pitchFamily="34" charset="0"/>
            </a:endParaRPr>
          </a:p>
          <a:p>
            <a:pPr indent="449546">
              <a:lnSpc>
                <a:spcPct val="115000"/>
              </a:lnSpc>
            </a:pPr>
            <a:r>
              <a:rPr lang="ru-RU" sz="2400" b="1" dirty="0" smtClean="0">
                <a:solidFill>
                  <a:schemeClr val="tx1"/>
                </a:solidFill>
                <a:latin typeface="Corbel" pitchFamily="34" charset="0"/>
              </a:rPr>
              <a:t>Ответ номер 1. </a:t>
            </a:r>
            <a:r>
              <a:rPr lang="ru-RU" sz="2400" dirty="0">
                <a:solidFill>
                  <a:schemeClr val="tx1"/>
                </a:solidFill>
                <a:latin typeface="Corbel" panose="020B0503020204020204" pitchFamily="34" charset="0"/>
                <a:ea typeface="Calibri" panose="020F0502020204030204" pitchFamily="34" charset="0"/>
                <a:cs typeface="Times New Roman" panose="02020603050405020304" pitchFamily="18" charset="0"/>
              </a:rPr>
              <a:t>Гурт монет номиналом 1, 2 и 5 копеек – ровный. Гурт монет номиналом 10, 20 и 50 копеек имеет насечки с сегментами.</a:t>
            </a:r>
          </a:p>
          <a:p>
            <a:pPr indent="449546">
              <a:lnSpc>
                <a:spcPct val="115000"/>
              </a:lnSpc>
            </a:pPr>
            <a:r>
              <a:rPr lang="ru-RU" sz="2400" dirty="0">
                <a:solidFill>
                  <a:schemeClr val="tx1"/>
                </a:solidFill>
                <a:latin typeface="Corbel" panose="020B0503020204020204" pitchFamily="34" charset="0"/>
                <a:ea typeface="Calibri" panose="020F0502020204030204" pitchFamily="34" charset="0"/>
                <a:cs typeface="Times New Roman" panose="02020603050405020304" pitchFamily="18" charset="0"/>
              </a:rPr>
              <a:t>Монета номиналом 1 рубль выполнена из стали и покрыта медью и никелем, ее цвет – серебристый.</a:t>
            </a:r>
          </a:p>
          <a:p>
            <a:pPr indent="449546">
              <a:lnSpc>
                <a:spcPct val="115000"/>
              </a:lnSpc>
            </a:pPr>
            <a:r>
              <a:rPr lang="ru-RU" sz="2400" dirty="0">
                <a:solidFill>
                  <a:schemeClr val="tx1"/>
                </a:solidFill>
                <a:latin typeface="Corbel" panose="020B0503020204020204" pitchFamily="34" charset="0"/>
                <a:ea typeface="Calibri" panose="020F0502020204030204" pitchFamily="34" charset="0"/>
                <a:cs typeface="Times New Roman" panose="02020603050405020304" pitchFamily="18" charset="0"/>
              </a:rPr>
              <a:t>Гурт монеты номиналом 2 рубля – это повторяющиеся надпись БЕЛАРУСЬ и элементы национального орнамента.</a:t>
            </a:r>
          </a:p>
          <a:p>
            <a:pPr indent="449546">
              <a:lnSpc>
                <a:spcPct val="115000"/>
              </a:lnSpc>
            </a:pPr>
            <a:r>
              <a:rPr lang="ru-RU" sz="2400" dirty="0">
                <a:solidFill>
                  <a:schemeClr val="tx1"/>
                </a:solidFill>
                <a:latin typeface="Corbel" panose="020B0503020204020204" pitchFamily="34" charset="0"/>
                <a:ea typeface="Calibri" panose="020F0502020204030204" pitchFamily="34" charset="0"/>
                <a:cs typeface="Times New Roman" panose="02020603050405020304" pitchFamily="18" charset="0"/>
              </a:rPr>
              <a:t>Единый интернет-портал финансовой грамотности населения http://fingramota.by/ru/guide/money/coins</a:t>
            </a:r>
          </a:p>
          <a:p>
            <a:pPr indent="449546">
              <a:lnSpc>
                <a:spcPct val="115000"/>
              </a:lnSpc>
            </a:pPr>
            <a:endParaRPr lang="ru-RU" sz="20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endParaRPr>
          </a:p>
          <a:p>
            <a:pPr indent="449546">
              <a:lnSpc>
                <a:spcPct val="115000"/>
              </a:lnSpc>
            </a:pPr>
            <a:endParaRPr lang="ru-RU" sz="2200" dirty="0" smtClean="0">
              <a:solidFill>
                <a:schemeClr val="tx1"/>
              </a:solidFill>
              <a:latin typeface="Corbel" pitchFamily="34" charset="0"/>
            </a:endParaRPr>
          </a:p>
        </p:txBody>
      </p:sp>
      <p:sp>
        <p:nvSpPr>
          <p:cNvPr id="29" name="Прямоугольник 28"/>
          <p:cNvSpPr/>
          <p:nvPr/>
        </p:nvSpPr>
        <p:spPr>
          <a:xfrm>
            <a:off x="3171578" y="2365791"/>
            <a:ext cx="13216029" cy="1200318"/>
          </a:xfrm>
          <a:prstGeom prst="rect">
            <a:avLst/>
          </a:prstGeom>
        </p:spPr>
        <p:txBody>
          <a:bodyPr wrap="square" lIns="91433" tIns="45715" rIns="91433" bIns="45715">
            <a:spAutoFit/>
          </a:bodyPr>
          <a:lstStyle/>
          <a:p>
            <a:endParaRPr lang="en-US" sz="2400" b="1" dirty="0">
              <a:latin typeface="Corbel" pitchFamily="34" charset="0"/>
            </a:endParaRPr>
          </a:p>
          <a:p>
            <a:r>
              <a:rPr lang="ru-RU" sz="2400" b="1" dirty="0">
                <a:latin typeface="Corbel" pitchFamily="34" charset="0"/>
              </a:rPr>
              <a:t>Укажите неверное утверждение в отношении циркуляционных монет, находящихся в настоящее время в обращении:</a:t>
            </a:r>
          </a:p>
        </p:txBody>
      </p:sp>
      <p:sp>
        <p:nvSpPr>
          <p:cNvPr id="35" name="Прямоугольник 34"/>
          <p:cNvSpPr/>
          <p:nvPr/>
        </p:nvSpPr>
        <p:spPr>
          <a:xfrm>
            <a:off x="3862383" y="3701810"/>
            <a:ext cx="12385377" cy="1938982"/>
          </a:xfrm>
          <a:prstGeom prst="rect">
            <a:avLst/>
          </a:prstGeom>
        </p:spPr>
        <p:txBody>
          <a:bodyPr wrap="square" lIns="91433" tIns="45715" rIns="91433" bIns="45715">
            <a:spAutoFit/>
          </a:bodyPr>
          <a:lstStyle/>
          <a:p>
            <a:pPr lvl="0"/>
            <a:r>
              <a:rPr lang="ru-RU" sz="2400" dirty="0">
                <a:latin typeface="Corbel" pitchFamily="34" charset="0"/>
              </a:rPr>
              <a:t>1. </a:t>
            </a:r>
            <a:r>
              <a:rPr lang="ru-RU" sz="2400" u="sng" dirty="0" smtClean="0">
                <a:latin typeface="Corbel" pitchFamily="34" charset="0"/>
              </a:rPr>
              <a:t>Гурт монет номиналом 1, 2, 5 копеек имеет насечки с сегментами, а гурт монет номиналом 10, 20 и 50 копеек – ровный.</a:t>
            </a:r>
          </a:p>
          <a:p>
            <a:pPr lvl="0"/>
            <a:r>
              <a:rPr lang="ru-RU" sz="2400" dirty="0" smtClean="0">
                <a:latin typeface="Corbel" pitchFamily="34" charset="0"/>
              </a:rPr>
              <a:t>2</a:t>
            </a:r>
            <a:r>
              <a:rPr lang="en-US" sz="2400" dirty="0">
                <a:latin typeface="Corbel" pitchFamily="34" charset="0"/>
              </a:rPr>
              <a:t>. </a:t>
            </a:r>
            <a:r>
              <a:rPr lang="ru-RU" sz="2400" dirty="0">
                <a:latin typeface="Corbel" pitchFamily="34" charset="0"/>
              </a:rPr>
              <a:t>М</a:t>
            </a:r>
            <a:r>
              <a:rPr lang="ru-RU" sz="2400" dirty="0" smtClean="0">
                <a:latin typeface="Corbel" pitchFamily="34" charset="0"/>
              </a:rPr>
              <a:t>онета номиналом 1 рубль выполнена из стали и покрыта медью и никелем.</a:t>
            </a:r>
          </a:p>
          <a:p>
            <a:pPr lvl="0"/>
            <a:r>
              <a:rPr lang="ru-RU" sz="2400" dirty="0" smtClean="0">
                <a:latin typeface="Corbel" pitchFamily="34" charset="0"/>
              </a:rPr>
              <a:t>3. На гурте </a:t>
            </a:r>
            <a:r>
              <a:rPr lang="ru-RU" sz="2400" dirty="0">
                <a:latin typeface="Corbel" pitchFamily="34" charset="0"/>
              </a:rPr>
              <a:t>монеты</a:t>
            </a:r>
            <a:r>
              <a:rPr lang="ru-RU" sz="2400" dirty="0" smtClean="0">
                <a:latin typeface="Corbel" pitchFamily="34" charset="0"/>
              </a:rPr>
              <a:t> номиналом 2 рубля размещены повторяющиеся надпись БЕЛАРУСЬ и элементы национального орнамента.</a:t>
            </a:r>
            <a:endParaRPr lang="ru-RU" sz="2400" dirty="0">
              <a:latin typeface="Corbel" pitchFamily="34" charset="0"/>
            </a:endParaRPr>
          </a:p>
        </p:txBody>
      </p:sp>
      <p:sp>
        <p:nvSpPr>
          <p:cNvPr id="36" name="Скругленный прямоугольник 35"/>
          <p:cNvSpPr/>
          <p:nvPr/>
        </p:nvSpPr>
        <p:spPr>
          <a:xfrm>
            <a:off x="2712720" y="2481974"/>
            <a:ext cx="14036075" cy="3388725"/>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2" name="Группа 9"/>
          <p:cNvGrpSpPr/>
          <p:nvPr/>
        </p:nvGrpSpPr>
        <p:grpSpPr>
          <a:xfrm>
            <a:off x="2707235" y="273381"/>
            <a:ext cx="14041560" cy="1213945"/>
            <a:chOff x="182470" y="0"/>
            <a:chExt cx="9506607" cy="1213945"/>
          </a:xfrm>
        </p:grpSpPr>
        <p:sp>
          <p:nvSpPr>
            <p:cNvPr id="39" name="Скругленный прямоугольник 38"/>
            <p:cNvSpPr/>
            <p:nvPr/>
          </p:nvSpPr>
          <p:spPr>
            <a:xfrm>
              <a:off x="182470" y="0"/>
              <a:ext cx="9506607"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5 (</a:t>
              </a:r>
              <a:r>
                <a:rPr lang="en-US" altLang="ru-RU" sz="3300" b="1" kern="0" dirty="0" smtClean="0">
                  <a:solidFill>
                    <a:srgbClr val="953735"/>
                  </a:solidFill>
                  <a:latin typeface="Book Antiqua" pitchFamily="18" charset="0"/>
                  <a:ea typeface="Arial"/>
                  <a:cs typeface="Arial" charset="0"/>
                  <a:sym typeface="Arial" charset="0"/>
                </a:rPr>
                <a:t>3</a:t>
              </a:r>
              <a:r>
                <a:rPr lang="ru-RU" altLang="ru-RU" sz="3300" b="1" kern="0" dirty="0" smtClean="0">
                  <a:solidFill>
                    <a:srgbClr val="953735"/>
                  </a:solidFill>
                  <a:latin typeface="Book Antiqua" pitchFamily="18" charset="0"/>
                  <a:ea typeface="Arial"/>
                  <a:cs typeface="Arial" charset="0"/>
                  <a:sym typeface="Arial" charset="0"/>
                </a:rPr>
                <a:t> балла)</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88315" y="143635"/>
              <a:ext cx="1315740" cy="95059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Блок-схема: альтернативный процесс 24"/>
          <p:cNvSpPr/>
          <p:nvPr/>
        </p:nvSpPr>
        <p:spPr>
          <a:xfrm>
            <a:off x="2633932" y="6940558"/>
            <a:ext cx="13860266" cy="3370127"/>
          </a:xfrm>
          <a:prstGeom prst="flowChartAlternateProcess">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indent="449546">
              <a:lnSpc>
                <a:spcPct val="115000"/>
              </a:lnSpc>
            </a:pPr>
            <a:endParaRPr lang="en-US" sz="2400" b="1" dirty="0" smtClean="0">
              <a:solidFill>
                <a:schemeClr val="tx1"/>
              </a:solidFill>
              <a:latin typeface="Corbel" pitchFamily="34" charset="0"/>
            </a:endParaRPr>
          </a:p>
          <a:p>
            <a:pPr indent="449546">
              <a:lnSpc>
                <a:spcPct val="115000"/>
              </a:lnSpc>
            </a:pPr>
            <a:r>
              <a:rPr lang="ru-RU" sz="2400" b="1" dirty="0" smtClean="0">
                <a:solidFill>
                  <a:schemeClr val="tx1"/>
                </a:solidFill>
                <a:latin typeface="Corbel" pitchFamily="34" charset="0"/>
              </a:rPr>
              <a:t>Ответ номер </a:t>
            </a:r>
            <a:r>
              <a:rPr lang="en-US" sz="2400" b="1" dirty="0" smtClean="0">
                <a:solidFill>
                  <a:schemeClr val="tx1"/>
                </a:solidFill>
                <a:latin typeface="Corbel" pitchFamily="34" charset="0"/>
              </a:rPr>
              <a:t>3</a:t>
            </a:r>
            <a:r>
              <a:rPr lang="ru-RU" sz="2400" b="1" dirty="0" smtClean="0">
                <a:solidFill>
                  <a:schemeClr val="tx1"/>
                </a:solidFill>
                <a:latin typeface="Corbel" pitchFamily="34" charset="0"/>
              </a:rPr>
              <a:t>. </a:t>
            </a:r>
            <a:r>
              <a:rPr lang="ru-RU" sz="2400" dirty="0">
                <a:solidFill>
                  <a:schemeClr val="tx1"/>
                </a:solidFill>
                <a:latin typeface="Corbel" panose="020B0503020204020204" pitchFamily="34" charset="0"/>
                <a:ea typeface="Calibri" panose="020F0502020204030204" pitchFamily="34" charset="0"/>
                <a:cs typeface="Times New Roman" panose="02020603050405020304" pitchFamily="18" charset="0"/>
              </a:rPr>
              <a:t>Дворец Румянцевых и Паскевичей в г. Гомеле изображен на лицевой стороне 20 рублей</a:t>
            </a:r>
            <a:r>
              <a:rPr lang="ru-RU" sz="24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rPr>
              <a:t>. </a:t>
            </a:r>
            <a:r>
              <a:rPr lang="ru-RU" sz="2400" dirty="0">
                <a:solidFill>
                  <a:schemeClr val="tx1"/>
                </a:solidFill>
                <a:latin typeface="Corbel" panose="020B0503020204020204" pitchFamily="34" charset="0"/>
                <a:ea typeface="Calibri" panose="020F0502020204030204" pitchFamily="34" charset="0"/>
                <a:cs typeface="Times New Roman" panose="02020603050405020304" pitchFamily="18" charset="0"/>
              </a:rPr>
              <a:t>А </a:t>
            </a:r>
            <a:r>
              <a:rPr lang="ru-RU" sz="2400" dirty="0" err="1">
                <a:solidFill>
                  <a:schemeClr val="tx1"/>
                </a:solidFill>
                <a:latin typeface="Corbel" panose="020B0503020204020204" pitchFamily="34" charset="0"/>
                <a:ea typeface="Calibri" panose="020F0502020204030204" pitchFamily="34" charset="0"/>
                <a:cs typeface="Times New Roman" panose="02020603050405020304" pitchFamily="18" charset="0"/>
              </a:rPr>
              <a:t>Спасо</a:t>
            </a:r>
            <a:r>
              <a:rPr lang="ru-RU" sz="2400" dirty="0">
                <a:solidFill>
                  <a:schemeClr val="tx1"/>
                </a:solidFill>
                <a:latin typeface="Corbel" panose="020B0503020204020204" pitchFamily="34" charset="0"/>
                <a:ea typeface="Calibri" panose="020F0502020204030204" pitchFamily="34" charset="0"/>
                <a:cs typeface="Times New Roman" panose="02020603050405020304" pitchFamily="18" charset="0"/>
              </a:rPr>
              <a:t>-Преображенская церковь, расположенная в г. Полоцке Витебской области изображена на 10 рублях. Значит Слава одолжил Кате 20*5=100 рублей. А Катя отдала Славе 10*7=70 рублей. То есть, ей следует вернуть еще 30 рублей. Так как одной банкноты достоинством 30 рублей нет, остаток долга она может вернуть только несколькими банкнотами или монетами.</a:t>
            </a:r>
          </a:p>
          <a:p>
            <a:pPr indent="449546">
              <a:lnSpc>
                <a:spcPct val="115000"/>
              </a:lnSpc>
            </a:pPr>
            <a:r>
              <a:rPr lang="ru-RU" sz="2400" dirty="0">
                <a:solidFill>
                  <a:schemeClr val="tx1"/>
                </a:solidFill>
                <a:latin typeface="Corbel" panose="020B0503020204020204" pitchFamily="34" charset="0"/>
                <a:ea typeface="Calibri" panose="020F0502020204030204" pitchFamily="34" charset="0"/>
                <a:cs typeface="Times New Roman" panose="02020603050405020304" pitchFamily="18" charset="0"/>
              </a:rPr>
              <a:t>Официальный сайт Национального банка Республики Беларусь https://</a:t>
            </a:r>
            <a:r>
              <a:rPr lang="ru-RU" sz="24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rPr>
              <a:t>www.nbrb.by/coinsbanknotes</a:t>
            </a:r>
          </a:p>
          <a:p>
            <a:pPr indent="449546">
              <a:lnSpc>
                <a:spcPct val="115000"/>
              </a:lnSpc>
            </a:pPr>
            <a:endParaRPr lang="ru-RU" sz="2200" dirty="0" smtClean="0">
              <a:solidFill>
                <a:schemeClr val="tx1"/>
              </a:solidFill>
              <a:latin typeface="Corbel" pitchFamily="34" charset="0"/>
            </a:endParaRPr>
          </a:p>
        </p:txBody>
      </p:sp>
      <p:sp>
        <p:nvSpPr>
          <p:cNvPr id="29" name="Прямоугольник 28"/>
          <p:cNvSpPr/>
          <p:nvPr/>
        </p:nvSpPr>
        <p:spPr>
          <a:xfrm>
            <a:off x="2995267" y="2332296"/>
            <a:ext cx="13498932" cy="1938982"/>
          </a:xfrm>
          <a:prstGeom prst="rect">
            <a:avLst/>
          </a:prstGeom>
        </p:spPr>
        <p:txBody>
          <a:bodyPr wrap="square" lIns="91433" tIns="45715" rIns="91433" bIns="45715">
            <a:spAutoFit/>
          </a:bodyPr>
          <a:lstStyle/>
          <a:p>
            <a:r>
              <a:rPr lang="ru-RU" sz="2400" b="1" dirty="0">
                <a:latin typeface="Corbel" pitchFamily="34" charset="0"/>
              </a:rPr>
              <a:t>Слава одолжил Кате пять банкнот с изображением на лицевой стороне дворца Румянцевых и Паскевичей </a:t>
            </a:r>
            <a:r>
              <a:rPr lang="ru-RU" sz="2400" b="1" dirty="0" smtClean="0">
                <a:latin typeface="Corbel" pitchFamily="34" charset="0"/>
              </a:rPr>
              <a:t>в</a:t>
            </a:r>
            <a:r>
              <a:rPr lang="en-US" sz="2400" b="1" dirty="0" smtClean="0">
                <a:latin typeface="Corbel" pitchFamily="34" charset="0"/>
              </a:rPr>
              <a:t> </a:t>
            </a:r>
            <a:r>
              <a:rPr lang="ru-RU" sz="2400" b="1" dirty="0" smtClean="0">
                <a:latin typeface="Corbel" pitchFamily="34" charset="0"/>
              </a:rPr>
              <a:t>г</a:t>
            </a:r>
            <a:r>
              <a:rPr lang="ru-RU" sz="2400" b="1" dirty="0">
                <a:latin typeface="Corbel" pitchFamily="34" charset="0"/>
              </a:rPr>
              <a:t>. Гомеле. Спустя некоторое время Катя вернула Славе семь банкнот с изображением на лицевой стороне </a:t>
            </a:r>
            <a:r>
              <a:rPr lang="ru-RU" sz="2400" b="1" dirty="0" err="1">
                <a:latin typeface="Corbel" pitchFamily="34" charset="0"/>
              </a:rPr>
              <a:t>Спасо</a:t>
            </a:r>
            <a:r>
              <a:rPr lang="ru-RU" sz="2400" b="1" dirty="0">
                <a:latin typeface="Corbel" pitchFamily="34" charset="0"/>
              </a:rPr>
              <a:t>-Преображенской церкви, расположенной в г. Полоцке Витебской области. Отдала ли Катя Славе весь долг? Если нет, то может ли она вернуть оставшуюся задолженность одной банкнотой?</a:t>
            </a:r>
          </a:p>
        </p:txBody>
      </p:sp>
      <p:sp>
        <p:nvSpPr>
          <p:cNvPr id="35" name="Прямоугольник 34"/>
          <p:cNvSpPr/>
          <p:nvPr/>
        </p:nvSpPr>
        <p:spPr>
          <a:xfrm>
            <a:off x="3499322" y="4447158"/>
            <a:ext cx="12771613" cy="1877427"/>
          </a:xfrm>
          <a:prstGeom prst="rect">
            <a:avLst/>
          </a:prstGeom>
        </p:spPr>
        <p:txBody>
          <a:bodyPr wrap="square" lIns="91433" tIns="45715" rIns="91433" bIns="45715">
            <a:spAutoFit/>
          </a:bodyPr>
          <a:lstStyle/>
          <a:p>
            <a:pPr lvl="0"/>
            <a:r>
              <a:rPr lang="ru-RU" sz="2400" dirty="0" smtClean="0">
                <a:latin typeface="Corbel" pitchFamily="34" charset="0"/>
              </a:rPr>
              <a:t>1. </a:t>
            </a:r>
            <a:r>
              <a:rPr lang="ru-RU" sz="2400" dirty="0">
                <a:latin typeface="Corbel" pitchFamily="34" charset="0"/>
              </a:rPr>
              <a:t>Да, Катя отдала весь долг</a:t>
            </a:r>
            <a:r>
              <a:rPr lang="ru-RU" sz="2400" dirty="0" smtClean="0">
                <a:latin typeface="Corbel" pitchFamily="34" charset="0"/>
              </a:rPr>
              <a:t>.</a:t>
            </a:r>
            <a:endParaRPr lang="ru-RU" sz="2400" dirty="0">
              <a:latin typeface="Corbel" pitchFamily="34" charset="0"/>
            </a:endParaRPr>
          </a:p>
          <a:p>
            <a:pPr lvl="0"/>
            <a:r>
              <a:rPr lang="ru-RU" sz="2400" dirty="0" smtClean="0">
                <a:latin typeface="Corbel" pitchFamily="34" charset="0"/>
              </a:rPr>
              <a:t>2. </a:t>
            </a:r>
            <a:r>
              <a:rPr lang="ru-RU" sz="2400" dirty="0">
                <a:latin typeface="Corbel" pitchFamily="34" charset="0"/>
              </a:rPr>
              <a:t>Нет, Катя весь долг не вернула. Вполне может быть, что она отдаст деньги одной банкнотой.</a:t>
            </a:r>
            <a:endParaRPr lang="en-US" sz="2400" dirty="0">
              <a:latin typeface="Corbel" pitchFamily="34" charset="0"/>
            </a:endParaRPr>
          </a:p>
          <a:p>
            <a:pPr lvl="0"/>
            <a:r>
              <a:rPr lang="ru-RU" sz="2400" dirty="0" smtClean="0">
                <a:latin typeface="Corbel" pitchFamily="34" charset="0"/>
              </a:rPr>
              <a:t>3</a:t>
            </a:r>
            <a:r>
              <a:rPr lang="ru-RU" sz="2400" u="sng" dirty="0">
                <a:latin typeface="Corbel" pitchFamily="34" charset="0"/>
              </a:rPr>
              <a:t>. Нет, Катя весь долг не вернула. Она может отдать причитающуюся задолженность только несколькими банкнотами или монетами</a:t>
            </a:r>
            <a:r>
              <a:rPr lang="ru-RU" sz="2400" u="sng" dirty="0" smtClean="0">
                <a:latin typeface="Corbel" pitchFamily="34" charset="0"/>
              </a:rPr>
              <a:t>.</a:t>
            </a:r>
          </a:p>
          <a:p>
            <a:pPr lvl="0"/>
            <a:endParaRPr lang="ru-RU" sz="2000" dirty="0" smtClean="0"/>
          </a:p>
        </p:txBody>
      </p:sp>
      <p:sp>
        <p:nvSpPr>
          <p:cNvPr id="36" name="Скругленный прямоугольник 35"/>
          <p:cNvSpPr/>
          <p:nvPr/>
        </p:nvSpPr>
        <p:spPr>
          <a:xfrm>
            <a:off x="2633932" y="2156416"/>
            <a:ext cx="13860266" cy="4286278"/>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2" name="Группа 9"/>
          <p:cNvGrpSpPr/>
          <p:nvPr/>
        </p:nvGrpSpPr>
        <p:grpSpPr>
          <a:xfrm>
            <a:off x="2635226" y="306983"/>
            <a:ext cx="13858972" cy="1213945"/>
            <a:chOff x="182470" y="0"/>
            <a:chExt cx="9506607" cy="1213945"/>
          </a:xfrm>
        </p:grpSpPr>
        <p:sp>
          <p:nvSpPr>
            <p:cNvPr id="39" name="Скругленный прямоугольник 38"/>
            <p:cNvSpPr/>
            <p:nvPr/>
          </p:nvSpPr>
          <p:spPr>
            <a:xfrm>
              <a:off x="182470" y="0"/>
              <a:ext cx="9506607"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6 (</a:t>
              </a:r>
              <a:r>
                <a:rPr lang="en-US" altLang="ru-RU" sz="3300" b="1" kern="0" dirty="0" smtClean="0">
                  <a:solidFill>
                    <a:srgbClr val="953735"/>
                  </a:solidFill>
                  <a:latin typeface="Book Antiqua" pitchFamily="18" charset="0"/>
                  <a:ea typeface="Arial"/>
                  <a:cs typeface="Arial" charset="0"/>
                  <a:sym typeface="Arial" charset="0"/>
                </a:rPr>
                <a:t>4</a:t>
              </a:r>
              <a:r>
                <a:rPr lang="ru-RU" altLang="ru-RU" sz="3300" b="1" kern="0" dirty="0" smtClean="0">
                  <a:solidFill>
                    <a:srgbClr val="953735"/>
                  </a:solidFill>
                  <a:latin typeface="Book Antiqua" pitchFamily="18" charset="0"/>
                  <a:ea typeface="Arial"/>
                  <a:cs typeface="Arial" charset="0"/>
                  <a:sym typeface="Arial" charset="0"/>
                </a:rPr>
                <a:t> балла)</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88315" y="143635"/>
              <a:ext cx="1235703" cy="95059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Блок-схема: альтернативный процесс 24"/>
          <p:cNvSpPr/>
          <p:nvPr/>
        </p:nvSpPr>
        <p:spPr>
          <a:xfrm>
            <a:off x="2635226" y="7526883"/>
            <a:ext cx="13753528" cy="2269486"/>
          </a:xfrm>
          <a:prstGeom prst="flowChartAlternateProcess">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indent="449546">
              <a:lnSpc>
                <a:spcPct val="115000"/>
              </a:lnSpc>
            </a:pPr>
            <a:r>
              <a:rPr lang="ru-RU" sz="2400" b="1" dirty="0" smtClean="0">
                <a:solidFill>
                  <a:schemeClr val="tx1"/>
                </a:solidFill>
                <a:latin typeface="Corbel" pitchFamily="34" charset="0"/>
              </a:rPr>
              <a:t>Ответ номер </a:t>
            </a:r>
            <a:r>
              <a:rPr lang="en-US" sz="2400" b="1" dirty="0" smtClean="0">
                <a:solidFill>
                  <a:schemeClr val="tx1"/>
                </a:solidFill>
                <a:latin typeface="Corbel" pitchFamily="34" charset="0"/>
              </a:rPr>
              <a:t>3</a:t>
            </a:r>
            <a:r>
              <a:rPr lang="ru-RU" sz="2400" b="1" dirty="0" smtClean="0">
                <a:solidFill>
                  <a:schemeClr val="tx1"/>
                </a:solidFill>
                <a:latin typeface="Corbel" pitchFamily="34" charset="0"/>
              </a:rPr>
              <a:t>. </a:t>
            </a:r>
            <a:r>
              <a:rPr lang="ru-RU" sz="2400" dirty="0">
                <a:solidFill>
                  <a:schemeClr val="tx1"/>
                </a:solidFill>
                <a:latin typeface="Corbel" panose="020B0503020204020204" pitchFamily="34" charset="0"/>
                <a:ea typeface="Calibri" panose="020F0502020204030204" pitchFamily="34" charset="0"/>
                <a:cs typeface="Times New Roman" panose="02020603050405020304" pitchFamily="18" charset="0"/>
              </a:rPr>
              <a:t>Вычислим, на сколько возрос вклад в банке А: 1888*100/1600 – 100 = 18%. Вычислим, на сколько возрос вклад в банке Б: 2006*100/1700 – 100 = 18%. Значит, в обоих банках процентная ставка была 18</a:t>
            </a:r>
            <a:r>
              <a:rPr lang="ru-RU" sz="24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rPr>
              <a:t>%.</a:t>
            </a:r>
          </a:p>
          <a:p>
            <a:pPr indent="449546">
              <a:lnSpc>
                <a:spcPct val="115000"/>
              </a:lnSpc>
            </a:pPr>
            <a:endParaRPr lang="ru-RU" sz="2200" dirty="0" smtClean="0">
              <a:solidFill>
                <a:schemeClr val="tx1"/>
              </a:solidFill>
              <a:latin typeface="Corbel" pitchFamily="34" charset="0"/>
            </a:endParaRPr>
          </a:p>
        </p:txBody>
      </p:sp>
      <p:sp>
        <p:nvSpPr>
          <p:cNvPr id="29" name="Прямоугольник 28"/>
          <p:cNvSpPr/>
          <p:nvPr/>
        </p:nvSpPr>
        <p:spPr>
          <a:xfrm>
            <a:off x="2821727" y="2708329"/>
            <a:ext cx="13374771" cy="1938982"/>
          </a:xfrm>
          <a:prstGeom prst="rect">
            <a:avLst/>
          </a:prstGeom>
        </p:spPr>
        <p:txBody>
          <a:bodyPr wrap="square" lIns="91433" tIns="45715" rIns="91433" bIns="45715">
            <a:spAutoFit/>
          </a:bodyPr>
          <a:lstStyle/>
          <a:p>
            <a:r>
              <a:rPr lang="ru-RU" sz="2400" b="1" dirty="0">
                <a:latin typeface="Corbel" pitchFamily="34" charset="0"/>
              </a:rPr>
              <a:t>Виктор разместил временно свободные накопления в размере 1600 рублей под простой процент в банке А, через год общая сумма дохода по банковскому вкладу составила 288 рублей. А его коллега Сергей положил деньги в размере 1700 рублей под простой процент в банк Б, и через год сумма дохода по банковскому вкладу составила 306 рублей. В каком банке процентная ставка была больше?</a:t>
            </a:r>
          </a:p>
        </p:txBody>
      </p:sp>
      <p:sp>
        <p:nvSpPr>
          <p:cNvPr id="35" name="Прямоугольник 34"/>
          <p:cNvSpPr/>
          <p:nvPr/>
        </p:nvSpPr>
        <p:spPr>
          <a:xfrm>
            <a:off x="3643338" y="4832277"/>
            <a:ext cx="8286808" cy="1508095"/>
          </a:xfrm>
          <a:prstGeom prst="rect">
            <a:avLst/>
          </a:prstGeom>
        </p:spPr>
        <p:txBody>
          <a:bodyPr wrap="square" lIns="91433" tIns="45715" rIns="91433" bIns="45715">
            <a:spAutoFit/>
          </a:bodyPr>
          <a:lstStyle/>
          <a:p>
            <a:pPr lvl="0"/>
            <a:r>
              <a:rPr lang="ru-RU" sz="2400" dirty="0">
                <a:latin typeface="Corbel" pitchFamily="34" charset="0"/>
              </a:rPr>
              <a:t>1. В банке А.</a:t>
            </a:r>
          </a:p>
          <a:p>
            <a:pPr lvl="0"/>
            <a:r>
              <a:rPr lang="ru-RU" sz="2400" dirty="0">
                <a:latin typeface="Corbel" pitchFamily="34" charset="0"/>
              </a:rPr>
              <a:t>2</a:t>
            </a:r>
            <a:r>
              <a:rPr lang="en-US" sz="2400" dirty="0">
                <a:latin typeface="Corbel" pitchFamily="34" charset="0"/>
              </a:rPr>
              <a:t>.</a:t>
            </a:r>
            <a:r>
              <a:rPr lang="ru-RU" sz="2400" dirty="0">
                <a:latin typeface="Corbel" pitchFamily="34" charset="0"/>
              </a:rPr>
              <a:t> В банке Б </a:t>
            </a:r>
            <a:r>
              <a:rPr lang="en-US" sz="2400" dirty="0">
                <a:latin typeface="Corbel" pitchFamily="34" charset="0"/>
              </a:rPr>
              <a:t>.</a:t>
            </a:r>
          </a:p>
          <a:p>
            <a:pPr lvl="0"/>
            <a:r>
              <a:rPr lang="ru-RU" sz="2400" dirty="0">
                <a:latin typeface="Corbel" pitchFamily="34" charset="0"/>
              </a:rPr>
              <a:t>3. </a:t>
            </a:r>
            <a:r>
              <a:rPr lang="ru-RU" sz="2400" u="sng" dirty="0">
                <a:latin typeface="Corbel" pitchFamily="34" charset="0"/>
              </a:rPr>
              <a:t>Процентная ставка в обоих банках была одинаковая.</a:t>
            </a:r>
          </a:p>
          <a:p>
            <a:pPr lvl="0"/>
            <a:endParaRPr lang="ru-RU" sz="2000" dirty="0">
              <a:latin typeface="Сorbel"/>
            </a:endParaRPr>
          </a:p>
        </p:txBody>
      </p:sp>
      <p:sp>
        <p:nvSpPr>
          <p:cNvPr id="36" name="Скругленный прямоугольник 35"/>
          <p:cNvSpPr/>
          <p:nvPr/>
        </p:nvSpPr>
        <p:spPr>
          <a:xfrm>
            <a:off x="2616509" y="2559062"/>
            <a:ext cx="13753528" cy="3857650"/>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2" name="Группа 9"/>
          <p:cNvGrpSpPr/>
          <p:nvPr/>
        </p:nvGrpSpPr>
        <p:grpSpPr>
          <a:xfrm>
            <a:off x="2635226" y="266685"/>
            <a:ext cx="13753528" cy="1213945"/>
            <a:chOff x="182470" y="0"/>
            <a:chExt cx="9506607" cy="1213945"/>
          </a:xfrm>
        </p:grpSpPr>
        <p:sp>
          <p:nvSpPr>
            <p:cNvPr id="39" name="Скругленный прямоугольник 38"/>
            <p:cNvSpPr/>
            <p:nvPr/>
          </p:nvSpPr>
          <p:spPr>
            <a:xfrm>
              <a:off x="182470" y="0"/>
              <a:ext cx="9506607"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7 (</a:t>
              </a:r>
              <a:r>
                <a:rPr lang="en-US" altLang="ru-RU" sz="3300" b="1" kern="0" dirty="0" smtClean="0">
                  <a:solidFill>
                    <a:srgbClr val="953735"/>
                  </a:solidFill>
                  <a:latin typeface="Book Antiqua" pitchFamily="18" charset="0"/>
                  <a:ea typeface="Arial"/>
                  <a:cs typeface="Arial" charset="0"/>
                  <a:sym typeface="Arial" charset="0"/>
                </a:rPr>
                <a:t>4</a:t>
              </a:r>
              <a:r>
                <a:rPr lang="ru-RU" altLang="ru-RU" sz="3300" b="1" kern="0" dirty="0" smtClean="0">
                  <a:solidFill>
                    <a:srgbClr val="953735"/>
                  </a:solidFill>
                  <a:latin typeface="Book Antiqua" pitchFamily="18" charset="0"/>
                  <a:ea typeface="Arial"/>
                  <a:cs typeface="Arial" charset="0"/>
                  <a:sym typeface="Arial" charset="0"/>
                </a:rPr>
                <a:t> балла)</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88315" y="143635"/>
              <a:ext cx="1303488" cy="950591"/>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Прямоугольник 9"/>
          <p:cNvSpPr/>
          <p:nvPr/>
        </p:nvSpPr>
        <p:spPr>
          <a:xfrm>
            <a:off x="5564183" y="1697437"/>
            <a:ext cx="7858179" cy="1118758"/>
          </a:xfrm>
          <a:prstGeom prst="rect">
            <a:avLst/>
          </a:prstGeom>
        </p:spPr>
        <p:txBody>
          <a:bodyPr wrap="square" lIns="91433" tIns="45715" rIns="91433" bIns="45715">
            <a:spAutoFit/>
          </a:bodyPr>
          <a:lstStyle/>
          <a:p>
            <a:pPr indent="450181" algn="ctr">
              <a:lnSpc>
                <a:spcPct val="115000"/>
              </a:lnSpc>
            </a:pPr>
            <a:r>
              <a:rPr lang="ru-RU" sz="2900" b="1" i="1"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Тема </a:t>
            </a:r>
            <a:r>
              <a:rPr lang="ru-RU" sz="2900" b="1" i="1" dirty="0" smtClean="0">
                <a:solidFill>
                  <a:schemeClr val="tx2"/>
                </a:solidFill>
                <a:latin typeface="Times New Roman" panose="02020603050405020304" pitchFamily="18" charset="0"/>
                <a:ea typeface="Calibri" panose="020F0502020204030204" pitchFamily="34" charset="0"/>
                <a:cs typeface="Times New Roman" panose="02020603050405020304" pitchFamily="18" charset="0"/>
              </a:rPr>
              <a:t>3. Сбережения, вклады (депозиты)</a:t>
            </a:r>
            <a:endParaRPr lang="ru-RU" sz="2900" b="1" dirty="0">
              <a:solidFill>
                <a:schemeClr val="tx2"/>
              </a:solidFill>
              <a:latin typeface="Calibri" panose="020F0502020204030204" pitchFamily="34" charset="0"/>
              <a:ea typeface="Calibri" panose="020F0502020204030204" pitchFamily="34" charset="0"/>
              <a:cs typeface="Times New Roman" panose="02020603050405020304" pitchFamily="18" charset="0"/>
            </a:endParaRPr>
          </a:p>
          <a:p>
            <a:pPr indent="450181" algn="ctr">
              <a:lnSpc>
                <a:spcPct val="115000"/>
              </a:lnSpc>
            </a:pPr>
            <a:r>
              <a:rPr lang="ru-RU" sz="2900" b="1" dirty="0">
                <a:latin typeface="Times New Roman" panose="02020603050405020304" pitchFamily="18" charset="0"/>
                <a:ea typeface="Calibri" panose="020F0502020204030204" pitchFamily="34" charset="0"/>
                <a:cs typeface="Times New Roman" panose="02020603050405020304" pitchFamily="18" charset="0"/>
              </a:rPr>
              <a:t> </a:t>
            </a:r>
            <a:endParaRPr lang="ru-RU" sz="29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Блок-схема: альтернативный процесс 24"/>
          <p:cNvSpPr/>
          <p:nvPr/>
        </p:nvSpPr>
        <p:spPr>
          <a:xfrm>
            <a:off x="2622497" y="6734795"/>
            <a:ext cx="13930411" cy="3420474"/>
          </a:xfrm>
          <a:prstGeom prst="flowChartAlternateProcess">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indent="449546">
              <a:lnSpc>
                <a:spcPct val="115000"/>
              </a:lnSpc>
            </a:pPr>
            <a:endParaRPr lang="en-US" sz="2400" b="1" dirty="0" smtClean="0">
              <a:solidFill>
                <a:schemeClr val="tx1"/>
              </a:solidFill>
              <a:latin typeface="Corbel" pitchFamily="34" charset="0"/>
            </a:endParaRPr>
          </a:p>
          <a:p>
            <a:pPr indent="449546">
              <a:lnSpc>
                <a:spcPct val="115000"/>
              </a:lnSpc>
            </a:pPr>
            <a:endParaRPr lang="en-US" sz="2400" b="1" dirty="0" smtClean="0">
              <a:solidFill>
                <a:schemeClr val="tx1"/>
              </a:solidFill>
              <a:latin typeface="Corbel" pitchFamily="34" charset="0"/>
            </a:endParaRPr>
          </a:p>
          <a:p>
            <a:pPr indent="449546">
              <a:lnSpc>
                <a:spcPct val="115000"/>
              </a:lnSpc>
            </a:pPr>
            <a:r>
              <a:rPr lang="ru-RU" sz="2400" b="1" dirty="0" smtClean="0">
                <a:solidFill>
                  <a:schemeClr val="tx1"/>
                </a:solidFill>
                <a:latin typeface="Corbel" pitchFamily="34" charset="0"/>
              </a:rPr>
              <a:t>Ответ номер </a:t>
            </a:r>
            <a:r>
              <a:rPr lang="en-US" sz="2400" b="1" dirty="0" smtClean="0">
                <a:solidFill>
                  <a:schemeClr val="tx1"/>
                </a:solidFill>
                <a:latin typeface="Corbel" pitchFamily="34" charset="0"/>
              </a:rPr>
              <a:t>2</a:t>
            </a:r>
            <a:r>
              <a:rPr lang="ru-RU" sz="2400" b="1" dirty="0" smtClean="0">
                <a:solidFill>
                  <a:schemeClr val="tx1"/>
                </a:solidFill>
                <a:latin typeface="Corbel" pitchFamily="34" charset="0"/>
              </a:rPr>
              <a:t>. </a:t>
            </a:r>
            <a:r>
              <a:rPr lang="ru-RU" sz="2400" dirty="0">
                <a:solidFill>
                  <a:schemeClr val="tx1"/>
                </a:solidFill>
                <a:latin typeface="Corbel" panose="020B0503020204020204" pitchFamily="34" charset="0"/>
                <a:ea typeface="Calibri" panose="020F0502020204030204" pitchFamily="34" charset="0"/>
                <a:cs typeface="Times New Roman" panose="02020603050405020304" pitchFamily="18" charset="0"/>
              </a:rPr>
              <a:t>Пусть х – сумма сбережений Вячеслава в белорусских рублях. Тогда в долларах США на сегодняшний день – это х/2,47. Если Вячеслав будет хранить сбережения на рублевом вкладе, то через год у него будет 1,18х. Если он будет хранить деньги на долларовом вкладе, то у него будет х/2,47*1,03. Если доллар США (по ожиданиям Вячеслава) подорожает, то х/2,47*1,03*2,77 = 1,16х.</a:t>
            </a:r>
          </a:p>
          <a:p>
            <a:pPr indent="449546">
              <a:lnSpc>
                <a:spcPct val="115000"/>
              </a:lnSpc>
            </a:pPr>
            <a:r>
              <a:rPr lang="ru-RU" sz="2400" dirty="0">
                <a:solidFill>
                  <a:schemeClr val="tx1"/>
                </a:solidFill>
                <a:latin typeface="Corbel" panose="020B0503020204020204" pitchFamily="34" charset="0"/>
                <a:ea typeface="Calibri" panose="020F0502020204030204" pitchFamily="34" charset="0"/>
                <a:cs typeface="Times New Roman" panose="02020603050405020304" pitchFamily="18" charset="0"/>
              </a:rPr>
              <a:t>Так как 1,16х &lt; 1,18х, то Вячеславу выгоднее хранить свои сбережения на банковском вкладе в белорусских рублях.</a:t>
            </a:r>
          </a:p>
          <a:p>
            <a:pPr indent="449546">
              <a:lnSpc>
                <a:spcPct val="115000"/>
              </a:lnSpc>
            </a:pPr>
            <a:endParaRPr lang="ru-RU" sz="20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endParaRPr>
          </a:p>
          <a:p>
            <a:pPr indent="449546">
              <a:lnSpc>
                <a:spcPct val="115000"/>
              </a:lnSpc>
            </a:pPr>
            <a:endParaRPr lang="ru-RU" sz="2200" dirty="0" smtClean="0">
              <a:solidFill>
                <a:schemeClr val="tx1"/>
              </a:solidFill>
              <a:latin typeface="Corbel" pitchFamily="34" charset="0"/>
            </a:endParaRPr>
          </a:p>
        </p:txBody>
      </p:sp>
      <p:sp>
        <p:nvSpPr>
          <p:cNvPr id="29" name="Прямоугольник 28"/>
          <p:cNvSpPr/>
          <p:nvPr/>
        </p:nvSpPr>
        <p:spPr>
          <a:xfrm>
            <a:off x="3079098" y="2618894"/>
            <a:ext cx="13017207" cy="1569650"/>
          </a:xfrm>
          <a:prstGeom prst="rect">
            <a:avLst/>
          </a:prstGeom>
        </p:spPr>
        <p:txBody>
          <a:bodyPr wrap="square" lIns="91433" tIns="45715" rIns="91433" bIns="45715">
            <a:spAutoFit/>
          </a:bodyPr>
          <a:lstStyle/>
          <a:p>
            <a:r>
              <a:rPr lang="ru-RU" sz="2400" b="1" dirty="0">
                <a:latin typeface="Corbel" pitchFamily="34" charset="0"/>
              </a:rPr>
              <a:t>Процентная ставка по рублевому вкладу (депозиту) в банке – 18% годовых, по долларовому – 3%. Сегодня один доллар США стоит 2,</a:t>
            </a:r>
            <a:r>
              <a:rPr lang="be-BY" sz="2400" b="1" dirty="0">
                <a:latin typeface="Corbel" pitchFamily="34" charset="0"/>
              </a:rPr>
              <a:t>4</a:t>
            </a:r>
            <a:r>
              <a:rPr lang="ru-RU" sz="2400" b="1" dirty="0">
                <a:latin typeface="Corbel" pitchFamily="34" charset="0"/>
              </a:rPr>
              <a:t>7 белорусского рубля. Вячеслав предполагает, что через год доллар США будет стоить 2,77 белорусского рубля. В чем выгоднее, учитывая свои ожидания (при прочих равных условиях), В</a:t>
            </a:r>
            <a:r>
              <a:rPr lang="be-BY" sz="2400" b="1" dirty="0">
                <a:latin typeface="Corbel" pitchFamily="34" charset="0"/>
              </a:rPr>
              <a:t>ячеславу </a:t>
            </a:r>
            <a:r>
              <a:rPr lang="ru-RU" sz="2400" b="1" dirty="0">
                <a:latin typeface="Corbel" pitchFamily="34" charset="0"/>
              </a:rPr>
              <a:t>хранить сбережения?</a:t>
            </a:r>
          </a:p>
        </p:txBody>
      </p:sp>
      <p:sp>
        <p:nvSpPr>
          <p:cNvPr id="35" name="Прямоугольник 34"/>
          <p:cNvSpPr/>
          <p:nvPr/>
        </p:nvSpPr>
        <p:spPr>
          <a:xfrm>
            <a:off x="3715346" y="4485302"/>
            <a:ext cx="10409241" cy="1569650"/>
          </a:xfrm>
          <a:prstGeom prst="rect">
            <a:avLst/>
          </a:prstGeom>
        </p:spPr>
        <p:txBody>
          <a:bodyPr wrap="square" lIns="91433" tIns="45715" rIns="91433" bIns="45715">
            <a:spAutoFit/>
          </a:bodyPr>
          <a:lstStyle/>
          <a:p>
            <a:pPr marL="342874" indent="-342874">
              <a:buAutoNum type="arabicPeriod"/>
            </a:pPr>
            <a:r>
              <a:rPr lang="ru-RU" sz="2400" dirty="0" smtClean="0">
                <a:latin typeface="Corbel" pitchFamily="34" charset="0"/>
              </a:rPr>
              <a:t>На </a:t>
            </a:r>
            <a:r>
              <a:rPr lang="ru-RU" sz="2400" dirty="0">
                <a:latin typeface="Corbel" pitchFamily="34" charset="0"/>
              </a:rPr>
              <a:t>банковском вкладе в долларах США.</a:t>
            </a:r>
          </a:p>
          <a:p>
            <a:pPr marL="342874" indent="-342874">
              <a:buAutoNum type="arabicPeriod"/>
            </a:pPr>
            <a:r>
              <a:rPr lang="ru-RU" sz="2400" u="sng" dirty="0" smtClean="0">
                <a:latin typeface="Corbel" pitchFamily="34" charset="0"/>
              </a:rPr>
              <a:t>На </a:t>
            </a:r>
            <a:r>
              <a:rPr lang="ru-RU" sz="2400" u="sng" dirty="0">
                <a:latin typeface="Corbel" pitchFamily="34" charset="0"/>
              </a:rPr>
              <a:t>банковском вкладе в белорусских рублях.</a:t>
            </a:r>
          </a:p>
          <a:p>
            <a:pPr marL="342874" indent="-342874">
              <a:buAutoNum type="arabicPeriod"/>
            </a:pPr>
            <a:r>
              <a:rPr lang="ru-RU" sz="2400" dirty="0" smtClean="0">
                <a:latin typeface="Corbel" pitchFamily="34" charset="0"/>
              </a:rPr>
              <a:t>Выгода </a:t>
            </a:r>
            <a:r>
              <a:rPr lang="ru-RU" sz="2400" dirty="0">
                <a:latin typeface="Corbel" pitchFamily="34" charset="0"/>
              </a:rPr>
              <a:t>будет одинаковой.</a:t>
            </a:r>
          </a:p>
          <a:p>
            <a:pPr marL="342874" indent="-342874">
              <a:buAutoNum type="arabicPeriod"/>
            </a:pPr>
            <a:endParaRPr lang="ru-RU" sz="2400" dirty="0">
              <a:latin typeface="Corbel" pitchFamily="34" charset="0"/>
            </a:endParaRPr>
          </a:p>
        </p:txBody>
      </p:sp>
      <p:sp>
        <p:nvSpPr>
          <p:cNvPr id="36" name="Скругленный прямоугольник 35"/>
          <p:cNvSpPr/>
          <p:nvPr/>
        </p:nvSpPr>
        <p:spPr>
          <a:xfrm>
            <a:off x="2622498" y="2511405"/>
            <a:ext cx="13930411" cy="3500463"/>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2" name="Группа 9"/>
          <p:cNvGrpSpPr/>
          <p:nvPr/>
        </p:nvGrpSpPr>
        <p:grpSpPr>
          <a:xfrm>
            <a:off x="2622497" y="254075"/>
            <a:ext cx="13930411" cy="1213945"/>
            <a:chOff x="182470" y="0"/>
            <a:chExt cx="9506607" cy="1213945"/>
          </a:xfrm>
        </p:grpSpPr>
        <p:sp>
          <p:nvSpPr>
            <p:cNvPr id="39" name="Скругленный прямоугольник 38"/>
            <p:cNvSpPr/>
            <p:nvPr/>
          </p:nvSpPr>
          <p:spPr>
            <a:xfrm>
              <a:off x="182470" y="0"/>
              <a:ext cx="9506607"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8 (</a:t>
              </a:r>
              <a:r>
                <a:rPr lang="en-US" altLang="ru-RU" sz="3300" b="1" kern="0" dirty="0" smtClean="0">
                  <a:solidFill>
                    <a:srgbClr val="953735"/>
                  </a:solidFill>
                  <a:latin typeface="Book Antiqua" pitchFamily="18" charset="0"/>
                  <a:ea typeface="Arial"/>
                  <a:cs typeface="Arial" charset="0"/>
                  <a:sym typeface="Arial" charset="0"/>
                </a:rPr>
                <a:t>4</a:t>
              </a:r>
              <a:r>
                <a:rPr lang="ru-RU" altLang="ru-RU" sz="3300" b="1" kern="0" dirty="0" smtClean="0">
                  <a:solidFill>
                    <a:srgbClr val="953735"/>
                  </a:solidFill>
                  <a:latin typeface="Book Antiqua" pitchFamily="18" charset="0"/>
                  <a:ea typeface="Arial"/>
                  <a:cs typeface="Arial" charset="0"/>
                  <a:sym typeface="Arial" charset="0"/>
                </a:rPr>
                <a:t> балла)</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88316" y="143635"/>
              <a:ext cx="1248188" cy="95059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Блок-схема: альтернативный процесс 24"/>
          <p:cNvSpPr/>
          <p:nvPr/>
        </p:nvSpPr>
        <p:spPr>
          <a:xfrm>
            <a:off x="2568780" y="8757993"/>
            <a:ext cx="14108006" cy="1571636"/>
          </a:xfrm>
          <a:prstGeom prst="flowChartAlternateProcess">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indent="449546">
              <a:lnSpc>
                <a:spcPct val="115000"/>
              </a:lnSpc>
            </a:pPr>
            <a:endParaRPr lang="en-US" sz="2200" b="1" dirty="0" smtClean="0">
              <a:solidFill>
                <a:schemeClr val="tx1"/>
              </a:solidFill>
              <a:latin typeface="Corbel" pitchFamily="34" charset="0"/>
            </a:endParaRPr>
          </a:p>
          <a:p>
            <a:pPr indent="449546">
              <a:lnSpc>
                <a:spcPct val="115000"/>
              </a:lnSpc>
            </a:pPr>
            <a:r>
              <a:rPr lang="ru-RU" sz="2400" b="1" dirty="0" smtClean="0">
                <a:solidFill>
                  <a:schemeClr val="tx1"/>
                </a:solidFill>
                <a:latin typeface="Corbel" pitchFamily="34" charset="0"/>
              </a:rPr>
              <a:t>Ответ номер 2. </a:t>
            </a:r>
            <a:r>
              <a:rPr lang="ru-RU" sz="2400" dirty="0">
                <a:solidFill>
                  <a:schemeClr val="tx1"/>
                </a:solidFill>
                <a:latin typeface="Corbel" panose="020B0503020204020204" pitchFamily="34" charset="0"/>
                <a:ea typeface="Calibri" panose="020F0502020204030204" pitchFamily="34" charset="0"/>
                <a:cs typeface="Times New Roman" panose="02020603050405020304" pitchFamily="18" charset="0"/>
              </a:rPr>
              <a:t>Ивану Ивановичу надо выбрать вклад с возможностью досрочного снятия денег и меньшей вероятностью потери процентов.</a:t>
            </a:r>
            <a:endParaRPr lang="ru-RU" sz="24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endParaRPr>
          </a:p>
          <a:p>
            <a:pPr indent="449546">
              <a:lnSpc>
                <a:spcPct val="115000"/>
              </a:lnSpc>
            </a:pPr>
            <a:endParaRPr lang="ru-RU" sz="20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endParaRPr>
          </a:p>
          <a:p>
            <a:pPr indent="449546">
              <a:lnSpc>
                <a:spcPct val="115000"/>
              </a:lnSpc>
            </a:pPr>
            <a:endParaRPr lang="ru-RU" sz="2200" dirty="0" smtClean="0">
              <a:solidFill>
                <a:schemeClr val="tx1"/>
              </a:solidFill>
              <a:latin typeface="Corbel" pitchFamily="34" charset="0"/>
            </a:endParaRPr>
          </a:p>
        </p:txBody>
      </p:sp>
      <p:sp>
        <p:nvSpPr>
          <p:cNvPr id="29" name="Прямоугольник 28"/>
          <p:cNvSpPr/>
          <p:nvPr/>
        </p:nvSpPr>
        <p:spPr>
          <a:xfrm>
            <a:off x="3154863" y="2247990"/>
            <a:ext cx="12930278" cy="2431425"/>
          </a:xfrm>
          <a:prstGeom prst="rect">
            <a:avLst/>
          </a:prstGeom>
        </p:spPr>
        <p:txBody>
          <a:bodyPr wrap="square" lIns="91433" tIns="45715" rIns="91433" bIns="45715">
            <a:spAutoFit/>
          </a:bodyPr>
          <a:lstStyle/>
          <a:p>
            <a:r>
              <a:rPr lang="ru-RU" sz="2400" b="1" dirty="0">
                <a:latin typeface="Corbel" pitchFamily="34" charset="0"/>
              </a:rPr>
              <a:t>Иван Иванович накопил 1500 рублей на случай непредвиденных расходов. Пока деньги не нужны, он хочет положить их на банковский вклад (депозит). Какой вклад из представленных в таблице будет наиболее подходящим для Ивана Ивановича</a:t>
            </a:r>
            <a:r>
              <a:rPr lang="ru-RU" sz="2400" b="1" dirty="0" smtClean="0">
                <a:latin typeface="Corbel" pitchFamily="34" charset="0"/>
              </a:rPr>
              <a:t>?</a:t>
            </a:r>
          </a:p>
          <a:p>
            <a:endParaRPr lang="ru-RU" sz="2000" b="1" dirty="0" smtClean="0">
              <a:latin typeface="Corbel" pitchFamily="34" charset="0"/>
            </a:endParaRPr>
          </a:p>
          <a:p>
            <a:endParaRPr lang="ru-RU" sz="2000" b="1" dirty="0">
              <a:latin typeface="Corbel" pitchFamily="34" charset="0"/>
            </a:endParaRPr>
          </a:p>
          <a:p>
            <a:endParaRPr lang="ru-RU" sz="2000" b="1" dirty="0" smtClean="0">
              <a:latin typeface="Corbel" pitchFamily="34" charset="0"/>
            </a:endParaRPr>
          </a:p>
          <a:p>
            <a:endParaRPr lang="ru-RU" sz="2000" b="1" dirty="0">
              <a:latin typeface="Corbel" pitchFamily="34" charset="0"/>
            </a:endParaRPr>
          </a:p>
        </p:txBody>
      </p:sp>
      <p:sp>
        <p:nvSpPr>
          <p:cNvPr id="35" name="Прямоугольник 34"/>
          <p:cNvSpPr/>
          <p:nvPr/>
        </p:nvSpPr>
        <p:spPr>
          <a:xfrm>
            <a:off x="3452964" y="4326304"/>
            <a:ext cx="3214710" cy="1200318"/>
          </a:xfrm>
          <a:prstGeom prst="rect">
            <a:avLst/>
          </a:prstGeom>
        </p:spPr>
        <p:txBody>
          <a:bodyPr wrap="square" lIns="91433" tIns="45715" rIns="91433" bIns="45715">
            <a:spAutoFit/>
          </a:bodyPr>
          <a:lstStyle/>
          <a:p>
            <a:pPr marL="342874" indent="-342874">
              <a:buAutoNum type="arabicPeriod"/>
            </a:pPr>
            <a:r>
              <a:rPr lang="ru-RU" sz="2400" dirty="0">
                <a:latin typeface="Corbel" pitchFamily="34" charset="0"/>
              </a:rPr>
              <a:t>Вклад А</a:t>
            </a:r>
            <a:r>
              <a:rPr lang="en-US" sz="2400" dirty="0">
                <a:latin typeface="Corbel" pitchFamily="34" charset="0"/>
              </a:rPr>
              <a:t>. </a:t>
            </a:r>
            <a:endParaRPr lang="ru-RU" sz="2400" dirty="0">
              <a:latin typeface="Corbel" pitchFamily="34" charset="0"/>
            </a:endParaRPr>
          </a:p>
          <a:p>
            <a:pPr marL="342874" indent="-342874">
              <a:buAutoNum type="arabicPeriod"/>
            </a:pPr>
            <a:r>
              <a:rPr lang="ru-RU" sz="2400" u="sng" dirty="0">
                <a:latin typeface="Corbel" pitchFamily="34" charset="0"/>
              </a:rPr>
              <a:t>Вклад Б</a:t>
            </a:r>
            <a:r>
              <a:rPr lang="en-US" sz="2400" u="sng" dirty="0">
                <a:latin typeface="Corbel" pitchFamily="34" charset="0"/>
              </a:rPr>
              <a:t>. </a:t>
            </a:r>
            <a:endParaRPr lang="ru-RU" sz="2400" u="sng" dirty="0">
              <a:latin typeface="Corbel" pitchFamily="34" charset="0"/>
            </a:endParaRPr>
          </a:p>
          <a:p>
            <a:pPr marL="342874" indent="-342874">
              <a:buAutoNum type="arabicPeriod"/>
            </a:pPr>
            <a:r>
              <a:rPr lang="ru-RU" sz="2400" dirty="0">
                <a:latin typeface="Corbel" pitchFamily="34" charset="0"/>
              </a:rPr>
              <a:t>Вклад В.</a:t>
            </a:r>
          </a:p>
        </p:txBody>
      </p:sp>
      <p:sp>
        <p:nvSpPr>
          <p:cNvPr id="36" name="Скругленный прямоугольник 35"/>
          <p:cNvSpPr/>
          <p:nvPr/>
        </p:nvSpPr>
        <p:spPr>
          <a:xfrm>
            <a:off x="2563218" y="2082775"/>
            <a:ext cx="14113568" cy="6143668"/>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2" name="Группа 9"/>
          <p:cNvGrpSpPr/>
          <p:nvPr/>
        </p:nvGrpSpPr>
        <p:grpSpPr>
          <a:xfrm>
            <a:off x="2563218" y="372941"/>
            <a:ext cx="14113568" cy="1213945"/>
            <a:chOff x="182470" y="0"/>
            <a:chExt cx="9506607" cy="1213945"/>
          </a:xfrm>
        </p:grpSpPr>
        <p:sp>
          <p:nvSpPr>
            <p:cNvPr id="39" name="Скругленный прямоугольник 38"/>
            <p:cNvSpPr/>
            <p:nvPr/>
          </p:nvSpPr>
          <p:spPr>
            <a:xfrm>
              <a:off x="182470" y="0"/>
              <a:ext cx="9506607"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9 (2 баллов)</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88315" y="143635"/>
              <a:ext cx="1221719" cy="950591"/>
            </a:xfrm>
            <a:prstGeom prst="rect">
              <a:avLst/>
            </a:prstGeom>
            <a:noFill/>
            <a:extLst>
              <a:ext uri="{909E8E84-426E-40DD-AFC4-6F175D3DCCD1}">
                <a14:hiddenFill xmlns:a14="http://schemas.microsoft.com/office/drawing/2010/main">
                  <a:solidFill>
                    <a:srgbClr val="FFFFFF"/>
                  </a:solidFill>
                </a14:hiddenFill>
              </a:ext>
            </a:extLst>
          </p:spPr>
        </p:pic>
      </p:grpSp>
      <p:graphicFrame>
        <p:nvGraphicFramePr>
          <p:cNvPr id="3" name="Таблица 2"/>
          <p:cNvGraphicFramePr>
            <a:graphicFrameLocks noGrp="1"/>
          </p:cNvGraphicFramePr>
          <p:nvPr>
            <p:extLst>
              <p:ext uri="{D42A27DB-BD31-4B8C-83A1-F6EECF244321}">
                <p14:modId xmlns:p14="http://schemas.microsoft.com/office/powerpoint/2010/main" val="3856363217"/>
              </p:ext>
            </p:extLst>
          </p:nvPr>
        </p:nvGraphicFramePr>
        <p:xfrm>
          <a:off x="6667674" y="3638451"/>
          <a:ext cx="9215503" cy="4044153"/>
        </p:xfrm>
        <a:graphic>
          <a:graphicData uri="http://schemas.openxmlformats.org/drawingml/2006/table">
            <a:tbl>
              <a:tblPr firstRow="1" firstCol="1" bandRow="1">
                <a:tableStyleId>{5C22544A-7EE6-4342-B048-85BDC9FD1C3A}</a:tableStyleId>
              </a:tblPr>
              <a:tblGrid>
                <a:gridCol w="933970">
                  <a:extLst>
                    <a:ext uri="{9D8B030D-6E8A-4147-A177-3AD203B41FA5}">
                      <a16:colId xmlns:a16="http://schemas.microsoft.com/office/drawing/2014/main" val="1462714473"/>
                    </a:ext>
                  </a:extLst>
                </a:gridCol>
                <a:gridCol w="959007">
                  <a:extLst>
                    <a:ext uri="{9D8B030D-6E8A-4147-A177-3AD203B41FA5}">
                      <a16:colId xmlns:a16="http://schemas.microsoft.com/office/drawing/2014/main" val="3489552299"/>
                    </a:ext>
                  </a:extLst>
                </a:gridCol>
                <a:gridCol w="1350889">
                  <a:extLst>
                    <a:ext uri="{9D8B030D-6E8A-4147-A177-3AD203B41FA5}">
                      <a16:colId xmlns:a16="http://schemas.microsoft.com/office/drawing/2014/main" val="1133469508"/>
                    </a:ext>
                  </a:extLst>
                </a:gridCol>
                <a:gridCol w="1665059">
                  <a:extLst>
                    <a:ext uri="{9D8B030D-6E8A-4147-A177-3AD203B41FA5}">
                      <a16:colId xmlns:a16="http://schemas.microsoft.com/office/drawing/2014/main" val="2938375003"/>
                    </a:ext>
                  </a:extLst>
                </a:gridCol>
                <a:gridCol w="4306578">
                  <a:extLst>
                    <a:ext uri="{9D8B030D-6E8A-4147-A177-3AD203B41FA5}">
                      <a16:colId xmlns:a16="http://schemas.microsoft.com/office/drawing/2014/main" val="3226543650"/>
                    </a:ext>
                  </a:extLst>
                </a:gridCol>
              </a:tblGrid>
              <a:tr h="889473">
                <a:tc>
                  <a:txBody>
                    <a:bodyPr/>
                    <a:lstStyle/>
                    <a:p>
                      <a:pPr algn="ctr">
                        <a:lnSpc>
                          <a:spcPct val="115000"/>
                        </a:lnSpc>
                        <a:spcAft>
                          <a:spcPts val="0"/>
                        </a:spcAft>
                      </a:pPr>
                      <a:r>
                        <a:rPr lang="ru-RU" sz="2000" dirty="0">
                          <a:effectLst/>
                          <a:latin typeface="Corbel" pitchFamily="34" charset="0"/>
                        </a:rPr>
                        <a:t>Вклад</a:t>
                      </a:r>
                      <a:endParaRPr lang="ru-RU" sz="20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gn="ctr">
                        <a:lnSpc>
                          <a:spcPct val="115000"/>
                        </a:lnSpc>
                        <a:spcAft>
                          <a:spcPts val="0"/>
                        </a:spcAft>
                      </a:pPr>
                      <a:r>
                        <a:rPr lang="ru-RU" sz="2000" dirty="0">
                          <a:effectLst/>
                          <a:latin typeface="Corbel" pitchFamily="34" charset="0"/>
                        </a:rPr>
                        <a:t>Ставка</a:t>
                      </a:r>
                      <a:endParaRPr lang="ru-RU" sz="20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gn="ctr">
                        <a:lnSpc>
                          <a:spcPct val="115000"/>
                        </a:lnSpc>
                        <a:spcAft>
                          <a:spcPts val="0"/>
                        </a:spcAft>
                      </a:pPr>
                      <a:r>
                        <a:rPr lang="ru-RU" sz="2000" dirty="0">
                          <a:effectLst/>
                          <a:latin typeface="Corbel" pitchFamily="34" charset="0"/>
                        </a:rPr>
                        <a:t>Срок</a:t>
                      </a:r>
                      <a:endParaRPr lang="ru-RU" sz="20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gn="ctr">
                        <a:lnSpc>
                          <a:spcPct val="115000"/>
                        </a:lnSpc>
                        <a:spcAft>
                          <a:spcPts val="0"/>
                        </a:spcAft>
                      </a:pPr>
                      <a:r>
                        <a:rPr lang="ru-RU" sz="2000" dirty="0">
                          <a:effectLst/>
                          <a:latin typeface="Corbel" pitchFamily="34" charset="0"/>
                        </a:rPr>
                        <a:t>Минимальная сумма</a:t>
                      </a:r>
                      <a:endParaRPr lang="ru-RU" sz="20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gn="ctr">
                        <a:lnSpc>
                          <a:spcPct val="115000"/>
                        </a:lnSpc>
                        <a:spcAft>
                          <a:spcPts val="0"/>
                        </a:spcAft>
                      </a:pPr>
                      <a:r>
                        <a:rPr lang="ru-RU" sz="2000" dirty="0">
                          <a:effectLst/>
                          <a:latin typeface="Corbel" pitchFamily="34" charset="0"/>
                        </a:rPr>
                        <a:t>Другие условия</a:t>
                      </a:r>
                      <a:endParaRPr lang="ru-RU" sz="20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extLst>
                  <a:ext uri="{0D108BD9-81ED-4DB2-BD59-A6C34878D82A}">
                    <a16:rowId xmlns:a16="http://schemas.microsoft.com/office/drawing/2014/main" val="3919576491"/>
                  </a:ext>
                </a:extLst>
              </a:tr>
              <a:tr h="1037018">
                <a:tc>
                  <a:txBody>
                    <a:bodyPr/>
                    <a:lstStyle/>
                    <a:p>
                      <a:pPr>
                        <a:lnSpc>
                          <a:spcPct val="115000"/>
                        </a:lnSpc>
                        <a:spcAft>
                          <a:spcPts val="0"/>
                        </a:spcAft>
                      </a:pPr>
                      <a:r>
                        <a:rPr lang="ru-RU" sz="1800" dirty="0">
                          <a:effectLst/>
                          <a:latin typeface="Corbel" pitchFamily="34" charset="0"/>
                        </a:rPr>
                        <a:t>А</a:t>
                      </a:r>
                      <a:endParaRPr lang="ru-RU" sz="18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nSpc>
                          <a:spcPct val="115000"/>
                        </a:lnSpc>
                        <a:spcAft>
                          <a:spcPts val="0"/>
                        </a:spcAft>
                      </a:pPr>
                      <a:r>
                        <a:rPr lang="ru-RU" sz="2000" dirty="0">
                          <a:effectLst/>
                          <a:latin typeface="Corbel" pitchFamily="34" charset="0"/>
                        </a:rPr>
                        <a:t>15%</a:t>
                      </a:r>
                      <a:endParaRPr lang="ru-RU" sz="20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nSpc>
                          <a:spcPct val="115000"/>
                        </a:lnSpc>
                        <a:spcAft>
                          <a:spcPts val="0"/>
                        </a:spcAft>
                      </a:pPr>
                      <a:r>
                        <a:rPr lang="ru-RU" sz="2000" dirty="0">
                          <a:effectLst/>
                          <a:latin typeface="Corbel" pitchFamily="34" charset="0"/>
                        </a:rPr>
                        <a:t>12 мес.</a:t>
                      </a:r>
                      <a:endParaRPr lang="ru-RU" sz="20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nSpc>
                          <a:spcPct val="115000"/>
                        </a:lnSpc>
                        <a:spcAft>
                          <a:spcPts val="0"/>
                        </a:spcAft>
                      </a:pPr>
                      <a:r>
                        <a:rPr lang="ru-RU" sz="2000" dirty="0">
                          <a:effectLst/>
                          <a:latin typeface="Corbel" pitchFamily="34" charset="0"/>
                        </a:rPr>
                        <a:t>1000 руб.</a:t>
                      </a:r>
                      <a:endParaRPr lang="ru-RU" sz="20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nSpc>
                          <a:spcPct val="115000"/>
                        </a:lnSpc>
                        <a:spcAft>
                          <a:spcPts val="0"/>
                        </a:spcAft>
                      </a:pPr>
                      <a:r>
                        <a:rPr lang="ru-RU" sz="2000" dirty="0" smtClean="0">
                          <a:effectLst/>
                          <a:latin typeface="Corbel" pitchFamily="34" charset="0"/>
                        </a:rPr>
                        <a:t>Отзывной (при досрочном снятии ставка 0,001%), капитализация, возможность пополнения вклада</a:t>
                      </a:r>
                      <a:endParaRPr lang="ru-RU" sz="20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extLst>
                  <a:ext uri="{0D108BD9-81ED-4DB2-BD59-A6C34878D82A}">
                    <a16:rowId xmlns:a16="http://schemas.microsoft.com/office/drawing/2014/main" val="3962286058"/>
                  </a:ext>
                </a:extLst>
              </a:tr>
              <a:tr h="1037018">
                <a:tc>
                  <a:txBody>
                    <a:bodyPr/>
                    <a:lstStyle/>
                    <a:p>
                      <a:pPr>
                        <a:lnSpc>
                          <a:spcPct val="115000"/>
                        </a:lnSpc>
                        <a:spcAft>
                          <a:spcPts val="0"/>
                        </a:spcAft>
                      </a:pPr>
                      <a:r>
                        <a:rPr lang="ru-RU" sz="1800" dirty="0">
                          <a:effectLst/>
                          <a:latin typeface="Corbel" pitchFamily="34" charset="0"/>
                        </a:rPr>
                        <a:t>Б</a:t>
                      </a:r>
                      <a:endParaRPr lang="ru-RU" sz="18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nSpc>
                          <a:spcPct val="115000"/>
                        </a:lnSpc>
                        <a:spcAft>
                          <a:spcPts val="0"/>
                        </a:spcAft>
                      </a:pPr>
                      <a:r>
                        <a:rPr lang="ru-RU" sz="2000">
                          <a:effectLst/>
                          <a:latin typeface="Corbel" pitchFamily="34" charset="0"/>
                        </a:rPr>
                        <a:t>14%</a:t>
                      </a:r>
                      <a:endParaRPr lang="ru-RU" sz="200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nSpc>
                          <a:spcPct val="115000"/>
                        </a:lnSpc>
                        <a:spcAft>
                          <a:spcPts val="0"/>
                        </a:spcAft>
                      </a:pPr>
                      <a:r>
                        <a:rPr lang="ru-RU" sz="2000" dirty="0">
                          <a:effectLst/>
                          <a:latin typeface="Corbel" pitchFamily="34" charset="0"/>
                        </a:rPr>
                        <a:t>3 мес.</a:t>
                      </a:r>
                      <a:endParaRPr lang="ru-RU" sz="20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nSpc>
                          <a:spcPct val="115000"/>
                        </a:lnSpc>
                        <a:spcAft>
                          <a:spcPts val="0"/>
                        </a:spcAft>
                      </a:pPr>
                      <a:r>
                        <a:rPr lang="ru-RU" sz="2000" dirty="0">
                          <a:effectLst/>
                          <a:latin typeface="Corbel" pitchFamily="34" charset="0"/>
                        </a:rPr>
                        <a:t>100 руб.</a:t>
                      </a:r>
                      <a:endParaRPr lang="ru-RU" sz="20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nSpc>
                          <a:spcPct val="115000"/>
                        </a:lnSpc>
                        <a:spcAft>
                          <a:spcPts val="0"/>
                        </a:spcAft>
                      </a:pPr>
                      <a:r>
                        <a:rPr lang="ru-RU" sz="2000" dirty="0">
                          <a:effectLst/>
                          <a:latin typeface="Corbel" pitchFamily="34" charset="0"/>
                        </a:rPr>
                        <a:t>Отзывной (при досрочном снятии ставка 3%), капитализация, пролонгация</a:t>
                      </a:r>
                      <a:endParaRPr lang="ru-RU" sz="20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extLst>
                  <a:ext uri="{0D108BD9-81ED-4DB2-BD59-A6C34878D82A}">
                    <a16:rowId xmlns:a16="http://schemas.microsoft.com/office/drawing/2014/main" val="1563749915"/>
                  </a:ext>
                </a:extLst>
              </a:tr>
              <a:tr h="1037018">
                <a:tc>
                  <a:txBody>
                    <a:bodyPr/>
                    <a:lstStyle/>
                    <a:p>
                      <a:pPr>
                        <a:lnSpc>
                          <a:spcPct val="115000"/>
                        </a:lnSpc>
                        <a:spcAft>
                          <a:spcPts val="0"/>
                        </a:spcAft>
                      </a:pPr>
                      <a:r>
                        <a:rPr lang="ru-RU" sz="1800" dirty="0" smtClean="0">
                          <a:effectLst/>
                          <a:latin typeface="Corbel" pitchFamily="34" charset="0"/>
                        </a:rPr>
                        <a:t>В</a:t>
                      </a:r>
                      <a:endParaRPr lang="en-US" sz="1800" dirty="0" smtClean="0">
                        <a:effectLst/>
                        <a:latin typeface="Corbel" pitchFamily="34" charset="0"/>
                      </a:endParaRPr>
                    </a:p>
                    <a:p>
                      <a:pPr>
                        <a:lnSpc>
                          <a:spcPct val="115000"/>
                        </a:lnSpc>
                        <a:spcAft>
                          <a:spcPts val="0"/>
                        </a:spcAft>
                      </a:pPr>
                      <a:endParaRPr lang="ru-RU" sz="18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nSpc>
                          <a:spcPct val="115000"/>
                        </a:lnSpc>
                        <a:spcAft>
                          <a:spcPts val="0"/>
                        </a:spcAft>
                      </a:pPr>
                      <a:r>
                        <a:rPr lang="ru-RU" sz="2000">
                          <a:effectLst/>
                          <a:latin typeface="Corbel" pitchFamily="34" charset="0"/>
                        </a:rPr>
                        <a:t>18%</a:t>
                      </a:r>
                      <a:endParaRPr lang="ru-RU" sz="200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nSpc>
                          <a:spcPct val="115000"/>
                        </a:lnSpc>
                        <a:spcAft>
                          <a:spcPts val="0"/>
                        </a:spcAft>
                      </a:pPr>
                      <a:r>
                        <a:rPr lang="ru-RU" sz="2000">
                          <a:effectLst/>
                          <a:latin typeface="Corbel" pitchFamily="34" charset="0"/>
                        </a:rPr>
                        <a:t>36 мес.</a:t>
                      </a:r>
                      <a:endParaRPr lang="ru-RU" sz="200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nSpc>
                          <a:spcPct val="115000"/>
                        </a:lnSpc>
                        <a:spcAft>
                          <a:spcPts val="0"/>
                        </a:spcAft>
                      </a:pPr>
                      <a:r>
                        <a:rPr lang="ru-RU" sz="2000" dirty="0">
                          <a:effectLst/>
                          <a:latin typeface="Corbel" pitchFamily="34" charset="0"/>
                        </a:rPr>
                        <a:t>50 руб.</a:t>
                      </a:r>
                      <a:endParaRPr lang="ru-RU" sz="20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nSpc>
                          <a:spcPct val="115000"/>
                        </a:lnSpc>
                        <a:spcAft>
                          <a:spcPts val="0"/>
                        </a:spcAft>
                      </a:pPr>
                      <a:r>
                        <a:rPr lang="ru-RU" sz="2000" dirty="0">
                          <a:effectLst/>
                          <a:latin typeface="Corbel" pitchFamily="34" charset="0"/>
                        </a:rPr>
                        <a:t>Безотзывной, капитализация, пролонгация, возможность пополнения вклада</a:t>
                      </a:r>
                      <a:endParaRPr lang="ru-RU" sz="20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extLst>
                  <a:ext uri="{0D108BD9-81ED-4DB2-BD59-A6C34878D82A}">
                    <a16:rowId xmlns:a16="http://schemas.microsoft.com/office/drawing/2014/main" val="222728946"/>
                  </a:ext>
                </a:extLst>
              </a:tr>
            </a:tbl>
          </a:graphicData>
        </a:graphic>
      </p:graphicFrame>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Блок-схема: альтернативный процесс 24"/>
          <p:cNvSpPr/>
          <p:nvPr/>
        </p:nvSpPr>
        <p:spPr>
          <a:xfrm>
            <a:off x="2635229" y="6918545"/>
            <a:ext cx="13890390" cy="2428891"/>
          </a:xfrm>
          <a:prstGeom prst="flowChartAlternateProcess">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indent="449546">
              <a:lnSpc>
                <a:spcPct val="115000"/>
              </a:lnSpc>
            </a:pPr>
            <a:endParaRPr lang="en-US" sz="2400" b="1" dirty="0" smtClean="0">
              <a:solidFill>
                <a:schemeClr val="tx1"/>
              </a:solidFill>
              <a:latin typeface="Corbel" pitchFamily="34" charset="0"/>
            </a:endParaRPr>
          </a:p>
          <a:p>
            <a:pPr indent="449546">
              <a:lnSpc>
                <a:spcPct val="115000"/>
              </a:lnSpc>
            </a:pPr>
            <a:endParaRPr lang="en-US" sz="2400" b="1" dirty="0" smtClean="0">
              <a:solidFill>
                <a:schemeClr val="tx1"/>
              </a:solidFill>
              <a:latin typeface="Corbel" pitchFamily="34" charset="0"/>
            </a:endParaRPr>
          </a:p>
          <a:p>
            <a:pPr indent="449546">
              <a:lnSpc>
                <a:spcPct val="115000"/>
              </a:lnSpc>
            </a:pPr>
            <a:endParaRPr lang="en-US" sz="2400" b="1" dirty="0" smtClean="0">
              <a:solidFill>
                <a:schemeClr val="tx1"/>
              </a:solidFill>
              <a:latin typeface="Corbel" pitchFamily="34" charset="0"/>
            </a:endParaRPr>
          </a:p>
          <a:p>
            <a:pPr indent="449546">
              <a:lnSpc>
                <a:spcPct val="115000"/>
              </a:lnSpc>
            </a:pPr>
            <a:r>
              <a:rPr lang="ru-RU" sz="2400" b="1" dirty="0" smtClean="0">
                <a:solidFill>
                  <a:schemeClr val="tx1"/>
                </a:solidFill>
                <a:latin typeface="Corbel" pitchFamily="34" charset="0"/>
              </a:rPr>
              <a:t>Ответ номер 1. </a:t>
            </a:r>
            <a:r>
              <a:rPr lang="ru-RU" sz="2400" dirty="0">
                <a:solidFill>
                  <a:schemeClr val="tx1"/>
                </a:solidFill>
                <a:latin typeface="Corbel" panose="020B0503020204020204" pitchFamily="34" charset="0"/>
                <a:ea typeface="Calibri" panose="020F0502020204030204" pitchFamily="34" charset="0"/>
                <a:cs typeface="Times New Roman" panose="02020603050405020304" pitchFamily="18" charset="0"/>
              </a:rPr>
              <a:t>Грейс-период – это указанный в кредитном договоре период, в течение которого проценты за пользование кредитом не начисляются или начисляются в пониженном размере.</a:t>
            </a:r>
          </a:p>
          <a:p>
            <a:pPr indent="449546">
              <a:lnSpc>
                <a:spcPct val="115000"/>
              </a:lnSpc>
            </a:pPr>
            <a:r>
              <a:rPr lang="ru-RU" sz="2400" dirty="0">
                <a:solidFill>
                  <a:schemeClr val="tx1"/>
                </a:solidFill>
                <a:latin typeface="Corbel" panose="020B0503020204020204" pitchFamily="34" charset="0"/>
                <a:ea typeface="Calibri" panose="020F0502020204030204" pitchFamily="34" charset="0"/>
                <a:cs typeface="Times New Roman" panose="02020603050405020304" pitchFamily="18" charset="0"/>
              </a:rPr>
              <a:t>Инструкция о порядке предоставления денежных средств в форме кредита и их возврата (погашения), утвержденная Постановлением Правления НБ РБ № 149 от 29.03.2018.</a:t>
            </a:r>
          </a:p>
          <a:p>
            <a:pPr indent="449546">
              <a:lnSpc>
                <a:spcPct val="115000"/>
              </a:lnSpc>
            </a:pPr>
            <a:endParaRPr lang="ru-RU" sz="20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endParaRPr>
          </a:p>
          <a:p>
            <a:pPr indent="449546">
              <a:lnSpc>
                <a:spcPct val="115000"/>
              </a:lnSpc>
            </a:pPr>
            <a:endParaRPr lang="ru-RU" sz="20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endParaRPr>
          </a:p>
          <a:p>
            <a:pPr indent="449546">
              <a:lnSpc>
                <a:spcPct val="115000"/>
              </a:lnSpc>
            </a:pPr>
            <a:endParaRPr lang="ru-RU" sz="20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endParaRPr>
          </a:p>
          <a:p>
            <a:pPr indent="449546">
              <a:lnSpc>
                <a:spcPct val="115000"/>
              </a:lnSpc>
            </a:pPr>
            <a:endParaRPr lang="ru-RU" sz="2200" dirty="0" smtClean="0">
              <a:solidFill>
                <a:schemeClr val="tx1"/>
              </a:solidFill>
              <a:latin typeface="Corbel" pitchFamily="34" charset="0"/>
            </a:endParaRPr>
          </a:p>
        </p:txBody>
      </p:sp>
      <p:sp>
        <p:nvSpPr>
          <p:cNvPr id="29" name="Прямоугольник 28"/>
          <p:cNvSpPr/>
          <p:nvPr/>
        </p:nvSpPr>
        <p:spPr>
          <a:xfrm>
            <a:off x="3309589" y="2701467"/>
            <a:ext cx="13216029" cy="461655"/>
          </a:xfrm>
          <a:prstGeom prst="rect">
            <a:avLst/>
          </a:prstGeom>
        </p:spPr>
        <p:txBody>
          <a:bodyPr wrap="square" lIns="91433" tIns="45715" rIns="91433" bIns="45715">
            <a:spAutoFit/>
          </a:bodyPr>
          <a:lstStyle/>
          <a:p>
            <a:r>
              <a:rPr lang="ru-RU" sz="2400" b="1" dirty="0">
                <a:latin typeface="Corbel" pitchFamily="34" charset="0"/>
              </a:rPr>
              <a:t>Что такое </a:t>
            </a:r>
            <a:r>
              <a:rPr lang="ru-RU" sz="2400" b="1" dirty="0" err="1">
                <a:latin typeface="Corbel" pitchFamily="34" charset="0"/>
              </a:rPr>
              <a:t>грейс</a:t>
            </a:r>
            <a:r>
              <a:rPr lang="ru-RU" sz="2400" b="1" dirty="0">
                <a:latin typeface="Corbel" pitchFamily="34" charset="0"/>
              </a:rPr>
              <a:t>-период в кредитовании</a:t>
            </a:r>
            <a:r>
              <a:rPr lang="be-BY" sz="2400" b="1" dirty="0">
                <a:latin typeface="Corbel" pitchFamily="34" charset="0"/>
              </a:rPr>
              <a:t>?</a:t>
            </a:r>
            <a:endParaRPr lang="ru-RU" sz="2400" b="1" dirty="0">
              <a:latin typeface="Corbel" pitchFamily="34" charset="0"/>
            </a:endParaRPr>
          </a:p>
        </p:txBody>
      </p:sp>
      <p:sp>
        <p:nvSpPr>
          <p:cNvPr id="35" name="Прямоугольник 34"/>
          <p:cNvSpPr/>
          <p:nvPr/>
        </p:nvSpPr>
        <p:spPr>
          <a:xfrm>
            <a:off x="3067274" y="3471183"/>
            <a:ext cx="12034643" cy="1569650"/>
          </a:xfrm>
          <a:prstGeom prst="rect">
            <a:avLst/>
          </a:prstGeom>
        </p:spPr>
        <p:txBody>
          <a:bodyPr wrap="square" lIns="91433" tIns="45715" rIns="91433" bIns="45715">
            <a:spAutoFit/>
          </a:bodyPr>
          <a:lstStyle/>
          <a:p>
            <a:pPr marL="342874" indent="-342874">
              <a:buAutoNum type="arabicPeriod"/>
            </a:pPr>
            <a:r>
              <a:rPr lang="ru-RU" sz="2400" u="sng" dirty="0" smtClean="0">
                <a:latin typeface="Corbel" pitchFamily="34" charset="0"/>
              </a:rPr>
              <a:t>Указанный </a:t>
            </a:r>
            <a:r>
              <a:rPr lang="ru-RU" sz="2400" u="sng" dirty="0">
                <a:latin typeface="Corbel" pitchFamily="34" charset="0"/>
              </a:rPr>
              <a:t>в кредитном договоре период, в течение которого проценты за пользование кредитом не начисляются или начисляются в пониженном </a:t>
            </a:r>
            <a:r>
              <a:rPr lang="ru-RU" sz="2400" u="sng" dirty="0" smtClean="0">
                <a:latin typeface="Corbel" pitchFamily="34" charset="0"/>
              </a:rPr>
              <a:t>размере.</a:t>
            </a:r>
          </a:p>
          <a:p>
            <a:pPr marL="342874" indent="-342874">
              <a:buAutoNum type="arabicPeriod"/>
            </a:pPr>
            <a:r>
              <a:rPr lang="ru-RU" sz="2400" dirty="0" smtClean="0">
                <a:latin typeface="Corbel" pitchFamily="34" charset="0"/>
              </a:rPr>
              <a:t>Предельно </a:t>
            </a:r>
            <a:r>
              <a:rPr lang="ru-RU" sz="2400" dirty="0">
                <a:latin typeface="Corbel" pitchFamily="34" charset="0"/>
              </a:rPr>
              <a:t>допустимый срок предоставления кредита. </a:t>
            </a:r>
          </a:p>
          <a:p>
            <a:pPr marL="342874" indent="-342874">
              <a:buAutoNum type="arabicPeriod"/>
            </a:pPr>
            <a:r>
              <a:rPr lang="ru-RU" sz="2400" dirty="0" smtClean="0">
                <a:latin typeface="Corbel" pitchFamily="34" charset="0"/>
              </a:rPr>
              <a:t>Указанный </a:t>
            </a:r>
            <a:r>
              <a:rPr lang="ru-RU" sz="2400" dirty="0">
                <a:latin typeface="Corbel" pitchFamily="34" charset="0"/>
              </a:rPr>
              <a:t>в кредитном договоре период для отсрочки платежа по основному долгу.</a:t>
            </a:r>
            <a:endParaRPr lang="ru-RU" sz="2400" dirty="0" smtClean="0">
              <a:latin typeface="Corbel" pitchFamily="34" charset="0"/>
            </a:endParaRPr>
          </a:p>
        </p:txBody>
      </p:sp>
      <p:sp>
        <p:nvSpPr>
          <p:cNvPr id="36" name="Скругленный прямоугольник 35"/>
          <p:cNvSpPr/>
          <p:nvPr/>
        </p:nvSpPr>
        <p:spPr>
          <a:xfrm>
            <a:off x="2635228" y="2538131"/>
            <a:ext cx="13858972" cy="3500463"/>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2" name="Группа 9"/>
          <p:cNvGrpSpPr/>
          <p:nvPr/>
        </p:nvGrpSpPr>
        <p:grpSpPr>
          <a:xfrm>
            <a:off x="2635228" y="261358"/>
            <a:ext cx="13890390" cy="1213945"/>
            <a:chOff x="231222" y="0"/>
            <a:chExt cx="9457855" cy="1213945"/>
          </a:xfrm>
        </p:grpSpPr>
        <p:sp>
          <p:nvSpPr>
            <p:cNvPr id="39" name="Скругленный прямоугольник 38"/>
            <p:cNvSpPr/>
            <p:nvPr/>
          </p:nvSpPr>
          <p:spPr>
            <a:xfrm>
              <a:off x="231222" y="0"/>
              <a:ext cx="9457855"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10 (3 балла)</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79849" y="131676"/>
              <a:ext cx="1170186" cy="950591"/>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Прямоугольник 8"/>
          <p:cNvSpPr/>
          <p:nvPr/>
        </p:nvSpPr>
        <p:spPr>
          <a:xfrm>
            <a:off x="5155505" y="1638639"/>
            <a:ext cx="7858179" cy="1118758"/>
          </a:xfrm>
          <a:prstGeom prst="rect">
            <a:avLst/>
          </a:prstGeom>
        </p:spPr>
        <p:txBody>
          <a:bodyPr wrap="square" lIns="91433" tIns="45715" rIns="91433" bIns="45715">
            <a:spAutoFit/>
          </a:bodyPr>
          <a:lstStyle/>
          <a:p>
            <a:pPr indent="450181" algn="ctr">
              <a:lnSpc>
                <a:spcPct val="115000"/>
              </a:lnSpc>
            </a:pPr>
            <a:r>
              <a:rPr lang="ru-RU" sz="2900" b="1" i="1"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Тема </a:t>
            </a:r>
            <a:r>
              <a:rPr lang="ru-RU" sz="2900" b="1" i="1" dirty="0" smtClean="0">
                <a:solidFill>
                  <a:schemeClr val="tx2"/>
                </a:solidFill>
                <a:latin typeface="Times New Roman" panose="02020603050405020304" pitchFamily="18" charset="0"/>
                <a:ea typeface="Calibri" panose="020F0502020204030204" pitchFamily="34" charset="0"/>
                <a:cs typeface="Times New Roman" panose="02020603050405020304" pitchFamily="18" charset="0"/>
              </a:rPr>
              <a:t>4. Заимствования</a:t>
            </a:r>
            <a:endParaRPr lang="ru-RU" sz="2900" b="1" dirty="0">
              <a:solidFill>
                <a:schemeClr val="tx2"/>
              </a:solidFill>
              <a:latin typeface="Calibri" panose="020F0502020204030204" pitchFamily="34" charset="0"/>
              <a:ea typeface="Calibri" panose="020F0502020204030204" pitchFamily="34" charset="0"/>
              <a:cs typeface="Times New Roman" panose="02020603050405020304" pitchFamily="18" charset="0"/>
            </a:endParaRPr>
          </a:p>
          <a:p>
            <a:pPr indent="450181" algn="ctr">
              <a:lnSpc>
                <a:spcPct val="115000"/>
              </a:lnSpc>
            </a:pPr>
            <a:r>
              <a:rPr lang="ru-RU" sz="2900" b="1" dirty="0">
                <a:latin typeface="Times New Roman" panose="02020603050405020304" pitchFamily="18" charset="0"/>
                <a:ea typeface="Calibri" panose="020F0502020204030204" pitchFamily="34" charset="0"/>
                <a:cs typeface="Times New Roman" panose="02020603050405020304" pitchFamily="18" charset="0"/>
              </a:rPr>
              <a:t> </a:t>
            </a:r>
            <a:endParaRPr lang="ru-RU" sz="29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Блок-схема: альтернативный процесс 24"/>
          <p:cNvSpPr/>
          <p:nvPr/>
        </p:nvSpPr>
        <p:spPr>
          <a:xfrm>
            <a:off x="2779241" y="7382867"/>
            <a:ext cx="13923471" cy="2428892"/>
          </a:xfrm>
          <a:prstGeom prst="flowChartAlternateProcess">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indent="449546">
              <a:lnSpc>
                <a:spcPct val="115000"/>
              </a:lnSpc>
            </a:pPr>
            <a:r>
              <a:rPr lang="ru-RU" sz="2400" b="1" dirty="0" smtClean="0">
                <a:solidFill>
                  <a:schemeClr val="tx1"/>
                </a:solidFill>
                <a:latin typeface="Corbel" pitchFamily="34" charset="0"/>
              </a:rPr>
              <a:t>Ответ номер 3. </a:t>
            </a:r>
            <a:r>
              <a:rPr lang="ru-RU" sz="2400" dirty="0">
                <a:solidFill>
                  <a:schemeClr val="tx1"/>
                </a:solidFill>
                <a:latin typeface="Corbel" panose="020B0503020204020204" pitchFamily="34" charset="0"/>
                <a:ea typeface="Calibri" panose="020F0502020204030204" pitchFamily="34" charset="0"/>
                <a:cs typeface="Times New Roman" panose="02020603050405020304" pitchFamily="18" charset="0"/>
              </a:rPr>
              <a:t>В нормах Гражданского кодекса Республики Беларусь о поручительстве (ст. 341 – 347) не предусмотрена возможность поручителя отказаться от поручительства в одностороннем порядке, по своему желанию</a:t>
            </a:r>
            <a:r>
              <a:rPr lang="ru-RU" sz="24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rPr>
              <a:t>.</a:t>
            </a:r>
          </a:p>
          <a:p>
            <a:pPr indent="449546">
              <a:lnSpc>
                <a:spcPct val="115000"/>
              </a:lnSpc>
            </a:pPr>
            <a:endParaRPr lang="ru-RU" sz="20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endParaRPr>
          </a:p>
          <a:p>
            <a:pPr indent="449546">
              <a:lnSpc>
                <a:spcPct val="115000"/>
              </a:lnSpc>
            </a:pPr>
            <a:endParaRPr lang="ru-RU" sz="2200" dirty="0" smtClean="0">
              <a:solidFill>
                <a:schemeClr val="tx1"/>
              </a:solidFill>
              <a:latin typeface="Corbel" pitchFamily="34" charset="0"/>
            </a:endParaRPr>
          </a:p>
        </p:txBody>
      </p:sp>
      <p:sp>
        <p:nvSpPr>
          <p:cNvPr id="29" name="Прямоугольник 28"/>
          <p:cNvSpPr/>
          <p:nvPr/>
        </p:nvSpPr>
        <p:spPr>
          <a:xfrm>
            <a:off x="3270659" y="2693926"/>
            <a:ext cx="13432053" cy="1938982"/>
          </a:xfrm>
          <a:prstGeom prst="rect">
            <a:avLst/>
          </a:prstGeom>
        </p:spPr>
        <p:txBody>
          <a:bodyPr wrap="square" lIns="91433" tIns="45715" rIns="91433" bIns="45715">
            <a:spAutoFit/>
          </a:bodyPr>
          <a:lstStyle/>
          <a:p>
            <a:r>
              <a:rPr lang="ru-RU" sz="2400" b="1" dirty="0" smtClean="0">
                <a:latin typeface="Corbel" pitchFamily="34" charset="0"/>
              </a:rPr>
              <a:t>Михаил </a:t>
            </a:r>
            <a:r>
              <a:rPr lang="ru-RU" sz="2400" b="1" dirty="0">
                <a:latin typeface="Corbel" pitchFamily="34" charset="0"/>
              </a:rPr>
              <a:t>уже давно является поручителем по кредиту на строительство квартиры у своего друга Марка. Когда Михаил решил строить свое собственное жилье и возникла необходимость обратиться в банк за кредитом, он решил отказаться от поручительства по кредиту Марка. Может ли Михаил по своему желанию в одностороннем порядке отказаться от поручительства по кредиту?</a:t>
            </a:r>
          </a:p>
        </p:txBody>
      </p:sp>
      <p:sp>
        <p:nvSpPr>
          <p:cNvPr id="35" name="Прямоугольник 34"/>
          <p:cNvSpPr/>
          <p:nvPr/>
        </p:nvSpPr>
        <p:spPr>
          <a:xfrm>
            <a:off x="3643338" y="4880006"/>
            <a:ext cx="10409241" cy="1200318"/>
          </a:xfrm>
          <a:prstGeom prst="rect">
            <a:avLst/>
          </a:prstGeom>
        </p:spPr>
        <p:txBody>
          <a:bodyPr wrap="square" lIns="91433" tIns="45715" rIns="91433" bIns="45715">
            <a:spAutoFit/>
          </a:bodyPr>
          <a:lstStyle/>
          <a:p>
            <a:pPr marL="342874" lvl="0" indent="-342874">
              <a:buAutoNum type="arabicPeriod"/>
            </a:pPr>
            <a:r>
              <a:rPr lang="ru-RU" sz="2400" dirty="0" smtClean="0">
                <a:latin typeface="Corbel" pitchFamily="34" charset="0"/>
              </a:rPr>
              <a:t> </a:t>
            </a:r>
            <a:r>
              <a:rPr lang="ru-RU" sz="2400" dirty="0">
                <a:latin typeface="Corbel" pitchFamily="34" charset="0"/>
              </a:rPr>
              <a:t>Может, только следует в письменном виде известить об этом банк.</a:t>
            </a:r>
          </a:p>
          <a:p>
            <a:pPr marL="342874" lvl="0" indent="-342874">
              <a:buAutoNum type="arabicPeriod"/>
            </a:pPr>
            <a:r>
              <a:rPr lang="ru-RU" sz="2400" dirty="0" smtClean="0">
                <a:latin typeface="Corbel" pitchFamily="34" charset="0"/>
              </a:rPr>
              <a:t>Да</a:t>
            </a:r>
            <a:r>
              <a:rPr lang="ru-RU" sz="2400" dirty="0">
                <a:latin typeface="Corbel" pitchFamily="34" charset="0"/>
              </a:rPr>
              <a:t>, но только в случае субсидиарной </a:t>
            </a:r>
            <a:r>
              <a:rPr lang="ru-RU" sz="2400" dirty="0" smtClean="0">
                <a:latin typeface="Corbel" pitchFamily="34" charset="0"/>
              </a:rPr>
              <a:t>ответственности.</a:t>
            </a:r>
            <a:endParaRPr lang="en-US" sz="2400" dirty="0" smtClean="0">
              <a:latin typeface="Corbel" pitchFamily="34" charset="0"/>
            </a:endParaRPr>
          </a:p>
          <a:p>
            <a:pPr marL="342874" lvl="0" indent="-342874">
              <a:buAutoNum type="arabicPeriod"/>
            </a:pPr>
            <a:r>
              <a:rPr lang="ru-RU" sz="2400" u="sng" dirty="0" smtClean="0">
                <a:latin typeface="Corbel" pitchFamily="34" charset="0"/>
              </a:rPr>
              <a:t>Нет</a:t>
            </a:r>
            <a:r>
              <a:rPr lang="ru-RU" sz="2400" u="sng" dirty="0">
                <a:latin typeface="Corbel" pitchFamily="34" charset="0"/>
              </a:rPr>
              <a:t>, в одностороннем порядке отказаться от поручительства нельзя.</a:t>
            </a:r>
          </a:p>
        </p:txBody>
      </p:sp>
      <p:sp>
        <p:nvSpPr>
          <p:cNvPr id="36" name="Скругленный прямоугольник 35"/>
          <p:cNvSpPr/>
          <p:nvPr/>
        </p:nvSpPr>
        <p:spPr>
          <a:xfrm>
            <a:off x="2779242" y="2596926"/>
            <a:ext cx="13923470" cy="4071964"/>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2" name="Группа 9"/>
          <p:cNvGrpSpPr/>
          <p:nvPr/>
        </p:nvGrpSpPr>
        <p:grpSpPr>
          <a:xfrm>
            <a:off x="2779241" y="535724"/>
            <a:ext cx="13923471" cy="1213945"/>
            <a:chOff x="182470" y="0"/>
            <a:chExt cx="9506607" cy="1213945"/>
          </a:xfrm>
        </p:grpSpPr>
        <p:sp>
          <p:nvSpPr>
            <p:cNvPr id="39" name="Скругленный прямоугольник 38"/>
            <p:cNvSpPr/>
            <p:nvPr/>
          </p:nvSpPr>
          <p:spPr>
            <a:xfrm>
              <a:off x="182470" y="0"/>
              <a:ext cx="9506607"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11 (4 балла)</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88315" y="143635"/>
              <a:ext cx="1243911" cy="95059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Блок-схема: альтернативный процесс 24"/>
          <p:cNvSpPr/>
          <p:nvPr/>
        </p:nvSpPr>
        <p:spPr>
          <a:xfrm>
            <a:off x="2667096" y="7286084"/>
            <a:ext cx="13880788" cy="2786082"/>
          </a:xfrm>
          <a:prstGeom prst="flowChartAlternateProcess">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indent="449546">
              <a:lnSpc>
                <a:spcPct val="115000"/>
              </a:lnSpc>
            </a:pPr>
            <a:r>
              <a:rPr lang="ru-RU" sz="2400" b="1" dirty="0" smtClean="0">
                <a:solidFill>
                  <a:schemeClr val="tx1"/>
                </a:solidFill>
                <a:latin typeface="Corbel" pitchFamily="34" charset="0"/>
              </a:rPr>
              <a:t>Ответ номер </a:t>
            </a:r>
            <a:r>
              <a:rPr lang="en-US" sz="2400" b="1" dirty="0" smtClean="0">
                <a:solidFill>
                  <a:schemeClr val="tx1"/>
                </a:solidFill>
                <a:latin typeface="Corbel" pitchFamily="34" charset="0"/>
              </a:rPr>
              <a:t>1</a:t>
            </a:r>
            <a:r>
              <a:rPr lang="ru-RU" sz="2400" b="1" dirty="0" smtClean="0">
                <a:solidFill>
                  <a:schemeClr val="tx1"/>
                </a:solidFill>
                <a:latin typeface="Corbel" pitchFamily="34" charset="0"/>
              </a:rPr>
              <a:t>. </a:t>
            </a:r>
            <a:r>
              <a:rPr lang="ru-RU" sz="2400" dirty="0">
                <a:solidFill>
                  <a:schemeClr val="tx1"/>
                </a:solidFill>
                <a:latin typeface="Corbel" panose="020B0503020204020204" pitchFamily="34" charset="0"/>
                <a:ea typeface="Calibri" panose="020F0502020204030204" pitchFamily="34" charset="0"/>
                <a:cs typeface="Times New Roman" panose="02020603050405020304" pitchFamily="18" charset="0"/>
              </a:rPr>
              <a:t>До того, как долг не будет погашен полностью, товар остается собственностью лизинговой компании, и Денис не может его продать.</a:t>
            </a:r>
          </a:p>
          <a:p>
            <a:pPr indent="449546">
              <a:lnSpc>
                <a:spcPct val="115000"/>
              </a:lnSpc>
            </a:pPr>
            <a:r>
              <a:rPr lang="ru-RU" sz="2400" dirty="0">
                <a:solidFill>
                  <a:schemeClr val="tx1"/>
                </a:solidFill>
                <a:latin typeface="Corbel" panose="020B0503020204020204" pitchFamily="34" charset="0"/>
                <a:ea typeface="Calibri" panose="020F0502020204030204" pitchFamily="34" charset="0"/>
                <a:cs typeface="Times New Roman" panose="02020603050405020304" pitchFamily="18" charset="0"/>
              </a:rPr>
              <a:t>Единый интернет-портал финансовой грамотности населения http://fingramota.by/ru/guide/credits/leasing</a:t>
            </a:r>
            <a:r>
              <a:rPr lang="ru-RU" sz="2000" dirty="0">
                <a:solidFill>
                  <a:schemeClr val="tx1"/>
                </a:solidFill>
                <a:latin typeface="Corbel" panose="020B0503020204020204" pitchFamily="34" charset="0"/>
                <a:ea typeface="Calibri" panose="020F0502020204030204" pitchFamily="34" charset="0"/>
                <a:cs typeface="Times New Roman" panose="02020603050405020304" pitchFamily="18" charset="0"/>
              </a:rPr>
              <a:t>.</a:t>
            </a:r>
          </a:p>
          <a:p>
            <a:pPr indent="449546">
              <a:lnSpc>
                <a:spcPct val="115000"/>
              </a:lnSpc>
            </a:pPr>
            <a:endParaRPr lang="ru-RU" sz="2200" dirty="0" smtClean="0">
              <a:solidFill>
                <a:schemeClr val="tx1"/>
              </a:solidFill>
              <a:latin typeface="Corbel" pitchFamily="34" charset="0"/>
            </a:endParaRPr>
          </a:p>
        </p:txBody>
      </p:sp>
      <p:sp>
        <p:nvSpPr>
          <p:cNvPr id="29" name="Прямоугольник 28"/>
          <p:cNvSpPr/>
          <p:nvPr/>
        </p:nvSpPr>
        <p:spPr>
          <a:xfrm>
            <a:off x="3035623" y="2312796"/>
            <a:ext cx="13216029" cy="1569650"/>
          </a:xfrm>
          <a:prstGeom prst="rect">
            <a:avLst/>
          </a:prstGeom>
        </p:spPr>
        <p:txBody>
          <a:bodyPr wrap="square" lIns="91433" tIns="45715" rIns="91433" bIns="45715">
            <a:spAutoFit/>
          </a:bodyPr>
          <a:lstStyle/>
          <a:p>
            <a:r>
              <a:rPr lang="ru-RU" sz="2400" b="1" dirty="0">
                <a:latin typeface="Corbel" pitchFamily="34" charset="0"/>
              </a:rPr>
              <a:t>Денис заключил договор финансовой аренды (лизинга) с лизинговой компанией на приобретение автомобиля в салоне у официального дилера. Через год Денис решил продать автомобиль. Может ли Денис продать автомобиль, приобретенный в лизинг, до окончания срока договора?</a:t>
            </a:r>
          </a:p>
        </p:txBody>
      </p:sp>
      <p:sp>
        <p:nvSpPr>
          <p:cNvPr id="35" name="Прямоугольник 34"/>
          <p:cNvSpPr/>
          <p:nvPr/>
        </p:nvSpPr>
        <p:spPr>
          <a:xfrm>
            <a:off x="3214217" y="4064747"/>
            <a:ext cx="12858840" cy="2308314"/>
          </a:xfrm>
          <a:prstGeom prst="rect">
            <a:avLst/>
          </a:prstGeom>
        </p:spPr>
        <p:txBody>
          <a:bodyPr wrap="square" lIns="91433" tIns="45715" rIns="91433" bIns="45715">
            <a:spAutoFit/>
          </a:bodyPr>
          <a:lstStyle/>
          <a:p>
            <a:pPr lvl="0"/>
            <a:r>
              <a:rPr lang="ru-RU" sz="2400" dirty="0" smtClean="0">
                <a:latin typeface="Corbel" pitchFamily="34" charset="0"/>
              </a:rPr>
              <a:t>1</a:t>
            </a:r>
            <a:r>
              <a:rPr lang="ru-RU" sz="2400" u="sng" dirty="0" smtClean="0">
                <a:latin typeface="Corbel" pitchFamily="34" charset="0"/>
              </a:rPr>
              <a:t>. Нет</a:t>
            </a:r>
            <a:r>
              <a:rPr lang="ru-RU" sz="2400" u="sng" dirty="0">
                <a:latin typeface="Corbel" pitchFamily="34" charset="0"/>
              </a:rPr>
              <a:t>, так как собственником имущества является лизинговая компания до того момента, пока Денис не погасит долг полностью.</a:t>
            </a:r>
            <a:endParaRPr lang="ru-RU" sz="2400" u="sng" dirty="0" smtClean="0">
              <a:latin typeface="Corbel" pitchFamily="34" charset="0"/>
            </a:endParaRPr>
          </a:p>
          <a:p>
            <a:pPr lvl="0"/>
            <a:r>
              <a:rPr lang="ru-RU" sz="2400" dirty="0" smtClean="0">
                <a:latin typeface="Corbel" pitchFamily="34" charset="0"/>
              </a:rPr>
              <a:t>2. </a:t>
            </a:r>
            <a:r>
              <a:rPr lang="ru-RU" sz="2400" dirty="0">
                <a:latin typeface="Corbel" pitchFamily="34" charset="0"/>
              </a:rPr>
              <a:t>Да, так как компания по поручению Дениса купила автомобиль и передала его Денису в личное пользование.</a:t>
            </a:r>
            <a:endParaRPr lang="ru-RU" sz="2400" dirty="0" smtClean="0">
              <a:latin typeface="Corbel" pitchFamily="34" charset="0"/>
            </a:endParaRPr>
          </a:p>
          <a:p>
            <a:pPr lvl="0"/>
            <a:r>
              <a:rPr lang="ru-RU" sz="2400" dirty="0" smtClean="0">
                <a:latin typeface="Corbel" pitchFamily="34" charset="0"/>
              </a:rPr>
              <a:t>3. Может</a:t>
            </a:r>
            <a:r>
              <a:rPr lang="ru-RU" sz="2400" dirty="0">
                <a:latin typeface="Corbel" pitchFamily="34" charset="0"/>
              </a:rPr>
              <a:t>. В соответствии с законодательством лизинговые платежи автоматически переходят новому владельцу транспортного средства.</a:t>
            </a:r>
            <a:endParaRPr lang="ru-RU" sz="2400" dirty="0" smtClean="0">
              <a:latin typeface="Corbel" pitchFamily="34" charset="0"/>
            </a:endParaRPr>
          </a:p>
        </p:txBody>
      </p:sp>
      <p:sp>
        <p:nvSpPr>
          <p:cNvPr id="36" name="Скругленный прямоугольник 35"/>
          <p:cNvSpPr/>
          <p:nvPr/>
        </p:nvSpPr>
        <p:spPr>
          <a:xfrm>
            <a:off x="2667097" y="2147154"/>
            <a:ext cx="13880788" cy="4500594"/>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2" name="Группа 9"/>
          <p:cNvGrpSpPr/>
          <p:nvPr/>
        </p:nvGrpSpPr>
        <p:grpSpPr>
          <a:xfrm>
            <a:off x="2667096" y="287476"/>
            <a:ext cx="13880789" cy="1213945"/>
            <a:chOff x="182470" y="0"/>
            <a:chExt cx="9506607" cy="1213945"/>
          </a:xfrm>
        </p:grpSpPr>
        <p:sp>
          <p:nvSpPr>
            <p:cNvPr id="39" name="Скругленный прямоугольник 38"/>
            <p:cNvSpPr/>
            <p:nvPr/>
          </p:nvSpPr>
          <p:spPr>
            <a:xfrm>
              <a:off x="182470" y="0"/>
              <a:ext cx="9506607"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12 (3 балла)</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88315" y="143635"/>
              <a:ext cx="1472567" cy="95059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Блок-схема: альтернативный процесс 24"/>
          <p:cNvSpPr/>
          <p:nvPr/>
        </p:nvSpPr>
        <p:spPr>
          <a:xfrm>
            <a:off x="2779242" y="6440493"/>
            <a:ext cx="13858972" cy="4500594"/>
          </a:xfrm>
          <a:prstGeom prst="flowChartAlternateProcess">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indent="449546">
              <a:lnSpc>
                <a:spcPct val="115000"/>
              </a:lnSpc>
            </a:pPr>
            <a:endParaRPr lang="en-US" sz="2200" b="1" dirty="0" smtClean="0">
              <a:solidFill>
                <a:schemeClr val="tx1"/>
              </a:solidFill>
            </a:endParaRPr>
          </a:p>
          <a:p>
            <a:pPr indent="449546">
              <a:lnSpc>
                <a:spcPct val="115000"/>
              </a:lnSpc>
            </a:pPr>
            <a:endParaRPr lang="en-US" sz="2400" b="1" dirty="0" smtClean="0">
              <a:solidFill>
                <a:schemeClr val="tx1"/>
              </a:solidFill>
              <a:latin typeface="Corbel" pitchFamily="34" charset="0"/>
            </a:endParaRPr>
          </a:p>
          <a:p>
            <a:pPr indent="449546">
              <a:lnSpc>
                <a:spcPct val="115000"/>
              </a:lnSpc>
            </a:pPr>
            <a:r>
              <a:rPr lang="ru-RU" sz="2400" b="1" dirty="0" smtClean="0">
                <a:solidFill>
                  <a:schemeClr val="tx1"/>
                </a:solidFill>
                <a:latin typeface="Corbel" pitchFamily="34" charset="0"/>
              </a:rPr>
              <a:t>Ответ номер 3. </a:t>
            </a:r>
            <a:r>
              <a:rPr lang="ru-RU" sz="2400" dirty="0">
                <a:solidFill>
                  <a:schemeClr val="tx1"/>
                </a:solidFill>
                <a:latin typeface="Corbel" pitchFamily="34" charset="0"/>
                <a:ea typeface="Calibri" panose="020F0502020204030204" pitchFamily="34" charset="0"/>
                <a:cs typeface="Times New Roman" panose="02020603050405020304" pitchFamily="18" charset="0"/>
              </a:rPr>
              <a:t>Основным преимуществом дистанционного банковского обслуживания для клиента является экономия времени (не надо ехать в банк, стоять в очереди для осуществления банковской операции). Часто тарифы дистанционного обслуживания ниже тарифов на выполнение тех же операций только непосредственно в банке.</a:t>
            </a:r>
          </a:p>
          <a:p>
            <a:pPr indent="449546">
              <a:lnSpc>
                <a:spcPct val="115000"/>
              </a:lnSpc>
            </a:pPr>
            <a:r>
              <a:rPr lang="ru-RU" sz="2400" dirty="0">
                <a:solidFill>
                  <a:schemeClr val="tx1"/>
                </a:solidFill>
                <a:latin typeface="Corbel" pitchFamily="34" charset="0"/>
                <a:ea typeface="Calibri" panose="020F0502020204030204" pitchFamily="34" charset="0"/>
                <a:cs typeface="Times New Roman" panose="02020603050405020304" pitchFamily="18" charset="0"/>
              </a:rPr>
              <a:t>Такие сервисы дистанционного банковского обслуживания, как SMS-банкинг и USSD-банкинг, могут быть полезны, если клиент банка не имеет оперативного доступа к интернету. Например, если вам срочно потребовалось совершить оплату, узнать баланс счета либо заблокировать карточку, а подключение к интернету отсутствует.</a:t>
            </a:r>
          </a:p>
          <a:p>
            <a:pPr indent="449546">
              <a:lnSpc>
                <a:spcPct val="115000"/>
              </a:lnSpc>
            </a:pPr>
            <a:r>
              <a:rPr lang="ru-RU" sz="2400" dirty="0">
                <a:solidFill>
                  <a:schemeClr val="tx1"/>
                </a:solidFill>
                <a:latin typeface="Corbel" pitchFamily="34" charset="0"/>
                <a:ea typeface="Calibri" panose="020F0502020204030204" pitchFamily="34" charset="0"/>
                <a:cs typeface="Times New Roman" panose="02020603050405020304" pitchFamily="18" charset="0"/>
              </a:rPr>
              <a:t>Единый интернет-портал финансовой грамотности населения http://www.fingramota.by/ru/guide/cashless-payments/sms-banking.</a:t>
            </a:r>
          </a:p>
          <a:p>
            <a:pPr indent="449546">
              <a:lnSpc>
                <a:spcPct val="115000"/>
              </a:lnSpc>
            </a:pPr>
            <a:endParaRPr lang="ru-RU" sz="20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endParaRPr>
          </a:p>
          <a:p>
            <a:pPr indent="449546">
              <a:lnSpc>
                <a:spcPct val="115000"/>
              </a:lnSpc>
            </a:pPr>
            <a:endParaRPr lang="ru-RU" sz="2200" dirty="0" smtClean="0">
              <a:solidFill>
                <a:schemeClr val="tx1"/>
              </a:solidFill>
              <a:latin typeface="Corbel" pitchFamily="34" charset="0"/>
            </a:endParaRPr>
          </a:p>
        </p:txBody>
      </p:sp>
      <p:sp>
        <p:nvSpPr>
          <p:cNvPr id="29" name="Прямоугольник 28"/>
          <p:cNvSpPr/>
          <p:nvPr/>
        </p:nvSpPr>
        <p:spPr>
          <a:xfrm>
            <a:off x="3211290" y="2337457"/>
            <a:ext cx="13216029" cy="769431"/>
          </a:xfrm>
          <a:prstGeom prst="rect">
            <a:avLst/>
          </a:prstGeom>
        </p:spPr>
        <p:txBody>
          <a:bodyPr wrap="square" lIns="91433" tIns="45715" rIns="91433" bIns="45715">
            <a:spAutoFit/>
          </a:bodyPr>
          <a:lstStyle/>
          <a:p>
            <a:endParaRPr lang="ru-RU" sz="2000" b="1" dirty="0" smtClean="0">
              <a:latin typeface="Corbel" pitchFamily="34" charset="0"/>
            </a:endParaRPr>
          </a:p>
          <a:p>
            <a:r>
              <a:rPr lang="ru-RU" sz="2400" b="1" dirty="0" smtClean="0">
                <a:latin typeface="Corbel" pitchFamily="34" charset="0"/>
              </a:rPr>
              <a:t>   </a:t>
            </a:r>
            <a:r>
              <a:rPr lang="ru-RU" sz="2400" b="1" dirty="0">
                <a:latin typeface="Corbel" pitchFamily="34" charset="0"/>
              </a:rPr>
              <a:t>Выберите неверное утверждение в отношении дистанционного банковского обслуживания:</a:t>
            </a:r>
          </a:p>
        </p:txBody>
      </p:sp>
      <p:sp>
        <p:nvSpPr>
          <p:cNvPr id="35" name="Прямоугольник 34"/>
          <p:cNvSpPr/>
          <p:nvPr/>
        </p:nvSpPr>
        <p:spPr>
          <a:xfrm>
            <a:off x="3499322" y="3448407"/>
            <a:ext cx="12034643" cy="2308314"/>
          </a:xfrm>
          <a:prstGeom prst="rect">
            <a:avLst/>
          </a:prstGeom>
        </p:spPr>
        <p:txBody>
          <a:bodyPr wrap="square" lIns="91433" tIns="45715" rIns="91433" bIns="45715">
            <a:spAutoFit/>
          </a:bodyPr>
          <a:lstStyle/>
          <a:p>
            <a:pPr marL="457166" indent="-457166">
              <a:buAutoNum type="arabicPeriod"/>
            </a:pPr>
            <a:r>
              <a:rPr lang="ru-RU" sz="2400" dirty="0">
                <a:latin typeface="Corbel" pitchFamily="34" charset="0"/>
              </a:rPr>
              <a:t>Оплата услуг при помощи систем дистанционного банковского обслуживания экономит время.</a:t>
            </a:r>
            <a:endParaRPr lang="en-US" sz="2400" dirty="0">
              <a:latin typeface="Corbel" pitchFamily="34" charset="0"/>
            </a:endParaRPr>
          </a:p>
          <a:p>
            <a:pPr marL="457166" indent="-457166">
              <a:buAutoNum type="arabicPeriod"/>
            </a:pPr>
            <a:r>
              <a:rPr lang="ru-RU" sz="2400" dirty="0">
                <a:latin typeface="Corbel" pitchFamily="34" charset="0"/>
              </a:rPr>
              <a:t>Часто тарифы дистанционного банковского обслуживания ниже тарифов на выполнение тех же операций непосредственно в банке.</a:t>
            </a:r>
            <a:endParaRPr lang="en-US" sz="2400" dirty="0">
              <a:latin typeface="Corbel" pitchFamily="34" charset="0"/>
            </a:endParaRPr>
          </a:p>
          <a:p>
            <a:pPr marL="457166" indent="-457166">
              <a:buAutoNum type="arabicPeriod"/>
            </a:pPr>
            <a:r>
              <a:rPr lang="ru-RU" sz="2400" u="sng" dirty="0">
                <a:latin typeface="Corbel" pitchFamily="34" charset="0"/>
              </a:rPr>
              <a:t>Для использования сервисов дистанционного банковского обслуживания обязательно нужен гаджет, подключенный к интернету.</a:t>
            </a:r>
          </a:p>
        </p:txBody>
      </p:sp>
      <p:sp>
        <p:nvSpPr>
          <p:cNvPr id="36" name="Скругленный прямоугольник 35"/>
          <p:cNvSpPr/>
          <p:nvPr/>
        </p:nvSpPr>
        <p:spPr>
          <a:xfrm>
            <a:off x="2779242" y="2437961"/>
            <a:ext cx="13858972" cy="3660280"/>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2" name="Группа 9"/>
          <p:cNvGrpSpPr/>
          <p:nvPr/>
        </p:nvGrpSpPr>
        <p:grpSpPr>
          <a:xfrm>
            <a:off x="2779242" y="238559"/>
            <a:ext cx="13858972" cy="1213945"/>
            <a:chOff x="182470" y="0"/>
            <a:chExt cx="9506607" cy="1213945"/>
          </a:xfrm>
        </p:grpSpPr>
        <p:sp>
          <p:nvSpPr>
            <p:cNvPr id="39" name="Скругленный прямоугольник 38"/>
            <p:cNvSpPr/>
            <p:nvPr/>
          </p:nvSpPr>
          <p:spPr>
            <a:xfrm>
              <a:off x="182470" y="0"/>
              <a:ext cx="9506607"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13 (3 балла)</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88315" y="143635"/>
              <a:ext cx="1235703" cy="950591"/>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Прямоугольник 8"/>
          <p:cNvSpPr/>
          <p:nvPr/>
        </p:nvSpPr>
        <p:spPr>
          <a:xfrm>
            <a:off x="5324549" y="1645878"/>
            <a:ext cx="7858179" cy="1118758"/>
          </a:xfrm>
          <a:prstGeom prst="rect">
            <a:avLst/>
          </a:prstGeom>
        </p:spPr>
        <p:txBody>
          <a:bodyPr wrap="square" lIns="91433" tIns="45715" rIns="91433" bIns="45715">
            <a:spAutoFit/>
          </a:bodyPr>
          <a:lstStyle/>
          <a:p>
            <a:pPr indent="450181" algn="ctr">
              <a:lnSpc>
                <a:spcPct val="115000"/>
              </a:lnSpc>
            </a:pPr>
            <a:r>
              <a:rPr lang="ru-RU" sz="2900" b="1" i="1"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Тема </a:t>
            </a:r>
            <a:r>
              <a:rPr lang="ru-RU" sz="2900" b="1" i="1" dirty="0" smtClean="0">
                <a:solidFill>
                  <a:schemeClr val="tx2"/>
                </a:solidFill>
                <a:latin typeface="Times New Roman" panose="02020603050405020304" pitchFamily="18" charset="0"/>
                <a:ea typeface="Calibri" panose="020F0502020204030204" pitchFamily="34" charset="0"/>
                <a:cs typeface="Times New Roman" panose="02020603050405020304" pitchFamily="18" charset="0"/>
              </a:rPr>
              <a:t>5. Цифровой </a:t>
            </a:r>
            <a:r>
              <a:rPr lang="ru-RU" sz="2900" b="1" i="1" dirty="0" err="1" smtClean="0">
                <a:solidFill>
                  <a:schemeClr val="tx2"/>
                </a:solidFill>
                <a:latin typeface="Times New Roman" panose="02020603050405020304" pitchFamily="18" charset="0"/>
                <a:ea typeface="Calibri" panose="020F0502020204030204" pitchFamily="34" charset="0"/>
                <a:cs typeface="Times New Roman" panose="02020603050405020304" pitchFamily="18" charset="0"/>
              </a:rPr>
              <a:t>банкинг</a:t>
            </a:r>
            <a:endParaRPr lang="ru-RU" sz="2900" b="1" dirty="0">
              <a:solidFill>
                <a:schemeClr val="tx2"/>
              </a:solidFill>
              <a:latin typeface="Calibri" panose="020F0502020204030204" pitchFamily="34" charset="0"/>
              <a:ea typeface="Calibri" panose="020F0502020204030204" pitchFamily="34" charset="0"/>
              <a:cs typeface="Times New Roman" panose="02020603050405020304" pitchFamily="18" charset="0"/>
            </a:endParaRPr>
          </a:p>
          <a:p>
            <a:pPr indent="450181" algn="ctr">
              <a:lnSpc>
                <a:spcPct val="115000"/>
              </a:lnSpc>
            </a:pPr>
            <a:r>
              <a:rPr lang="ru-RU" sz="2900" b="1" dirty="0">
                <a:latin typeface="Times New Roman" panose="02020603050405020304" pitchFamily="18" charset="0"/>
                <a:ea typeface="Calibri" panose="020F0502020204030204" pitchFamily="34" charset="0"/>
                <a:cs typeface="Times New Roman" panose="02020603050405020304" pitchFamily="18" charset="0"/>
              </a:rPr>
              <a:t> </a:t>
            </a:r>
            <a:endParaRPr lang="ru-RU" sz="29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Блок-схема: альтернативный процесс 24"/>
          <p:cNvSpPr/>
          <p:nvPr/>
        </p:nvSpPr>
        <p:spPr>
          <a:xfrm>
            <a:off x="2422873" y="9294924"/>
            <a:ext cx="14359040" cy="1399862"/>
          </a:xfrm>
          <a:prstGeom prst="flowChartAlternateProcess">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indent="449546">
              <a:lnSpc>
                <a:spcPct val="115000"/>
              </a:lnSpc>
            </a:pPr>
            <a:r>
              <a:rPr lang="ru-RU" sz="2400" b="1" dirty="0" smtClean="0">
                <a:solidFill>
                  <a:schemeClr val="tx1"/>
                </a:solidFill>
                <a:latin typeface="Corbel" pitchFamily="34" charset="0"/>
              </a:rPr>
              <a:t>Ответ номер </a:t>
            </a:r>
            <a:r>
              <a:rPr lang="ru-RU" sz="2000" dirty="0">
                <a:solidFill>
                  <a:schemeClr val="tx1"/>
                </a:solidFill>
                <a:latin typeface="Сorbel"/>
                <a:ea typeface="Calibri" panose="020F0502020204030204" pitchFamily="34" charset="0"/>
                <a:cs typeface="Times New Roman" panose="02020603050405020304" pitchFamily="18" charset="0"/>
              </a:rPr>
              <a:t>1 Г, 2А, 3Б, 4В</a:t>
            </a:r>
          </a:p>
          <a:p>
            <a:pPr indent="449546">
              <a:lnSpc>
                <a:spcPct val="115000"/>
              </a:lnSpc>
            </a:pPr>
            <a:endParaRPr lang="ru-RU" sz="2200" dirty="0" smtClean="0">
              <a:solidFill>
                <a:schemeClr val="tx1"/>
              </a:solidFill>
              <a:latin typeface="Corbel" pitchFamily="34" charset="0"/>
            </a:endParaRPr>
          </a:p>
        </p:txBody>
      </p:sp>
      <p:sp>
        <p:nvSpPr>
          <p:cNvPr id="29" name="Прямоугольник 28"/>
          <p:cNvSpPr/>
          <p:nvPr/>
        </p:nvSpPr>
        <p:spPr>
          <a:xfrm>
            <a:off x="2995266" y="1729189"/>
            <a:ext cx="14359038" cy="1138763"/>
          </a:xfrm>
          <a:prstGeom prst="rect">
            <a:avLst/>
          </a:prstGeom>
        </p:spPr>
        <p:txBody>
          <a:bodyPr wrap="square" lIns="91433" tIns="45715" rIns="91433" bIns="45715">
            <a:spAutoFit/>
          </a:bodyPr>
          <a:lstStyle/>
          <a:p>
            <a:endParaRPr lang="ru-RU" sz="2000" b="1" dirty="0" smtClean="0">
              <a:latin typeface="Corbel" pitchFamily="34" charset="0"/>
            </a:endParaRPr>
          </a:p>
          <a:p>
            <a:r>
              <a:rPr lang="ru-RU" sz="2400" b="1" dirty="0" smtClean="0">
                <a:latin typeface="Corbel" pitchFamily="34" charset="0"/>
              </a:rPr>
              <a:t>Установите соответствие между видом цифрового финансового мошенничества и его основными признаками: </a:t>
            </a:r>
            <a:endParaRPr lang="ru-RU" sz="2400" b="1" dirty="0">
              <a:latin typeface="Corbel" pitchFamily="34" charset="0"/>
            </a:endParaRPr>
          </a:p>
        </p:txBody>
      </p:sp>
      <p:sp>
        <p:nvSpPr>
          <p:cNvPr id="36" name="Скругленный прямоугольник 35"/>
          <p:cNvSpPr/>
          <p:nvPr/>
        </p:nvSpPr>
        <p:spPr>
          <a:xfrm>
            <a:off x="2422873" y="1836685"/>
            <a:ext cx="14359039" cy="6914334"/>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2" name="Группа 9"/>
          <p:cNvGrpSpPr/>
          <p:nvPr/>
        </p:nvGrpSpPr>
        <p:grpSpPr>
          <a:xfrm>
            <a:off x="2422873" y="297577"/>
            <a:ext cx="14359039" cy="1213945"/>
            <a:chOff x="182470" y="0"/>
            <a:chExt cx="9506607" cy="1213945"/>
          </a:xfrm>
        </p:grpSpPr>
        <p:sp>
          <p:nvSpPr>
            <p:cNvPr id="39" name="Скругленный прямоугольник 38"/>
            <p:cNvSpPr/>
            <p:nvPr/>
          </p:nvSpPr>
          <p:spPr>
            <a:xfrm>
              <a:off x="182470" y="0"/>
              <a:ext cx="9506607"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14 (</a:t>
              </a:r>
              <a:r>
                <a:rPr lang="en-US" altLang="ru-RU" sz="3300" b="1" kern="0" dirty="0" smtClean="0">
                  <a:solidFill>
                    <a:srgbClr val="953735"/>
                  </a:solidFill>
                  <a:latin typeface="Book Antiqua" pitchFamily="18" charset="0"/>
                  <a:ea typeface="Arial"/>
                  <a:cs typeface="Arial" charset="0"/>
                  <a:sym typeface="Arial" charset="0"/>
                </a:rPr>
                <a:t>4</a:t>
              </a:r>
              <a:r>
                <a:rPr lang="ru-RU" altLang="ru-RU" sz="3300" b="1" kern="0" dirty="0" smtClean="0">
                  <a:solidFill>
                    <a:srgbClr val="953735"/>
                  </a:solidFill>
                  <a:latin typeface="Book Antiqua" pitchFamily="18" charset="0"/>
                  <a:ea typeface="Arial"/>
                  <a:cs typeface="Arial" charset="0"/>
                  <a:sym typeface="Arial" charset="0"/>
                </a:rPr>
                <a:t> балла)</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88315" y="143635"/>
              <a:ext cx="1163727" cy="950591"/>
            </a:xfrm>
            <a:prstGeom prst="rect">
              <a:avLst/>
            </a:prstGeom>
            <a:noFill/>
            <a:extLst>
              <a:ext uri="{909E8E84-426E-40DD-AFC4-6F175D3DCCD1}">
                <a14:hiddenFill xmlns:a14="http://schemas.microsoft.com/office/drawing/2010/main">
                  <a:solidFill>
                    <a:srgbClr val="FFFFFF"/>
                  </a:solidFill>
                </a14:hiddenFill>
              </a:ext>
            </a:extLst>
          </p:spPr>
        </p:pic>
      </p:grpSp>
      <p:graphicFrame>
        <p:nvGraphicFramePr>
          <p:cNvPr id="4" name="Таблица 3"/>
          <p:cNvGraphicFramePr>
            <a:graphicFrameLocks noGrp="1"/>
          </p:cNvGraphicFramePr>
          <p:nvPr>
            <p:extLst>
              <p:ext uri="{D42A27DB-BD31-4B8C-83A1-F6EECF244321}">
                <p14:modId xmlns:p14="http://schemas.microsoft.com/office/powerpoint/2010/main" val="1254073391"/>
              </p:ext>
            </p:extLst>
          </p:nvPr>
        </p:nvGraphicFramePr>
        <p:xfrm>
          <a:off x="2853002" y="3472417"/>
          <a:ext cx="13296022" cy="4907280"/>
        </p:xfrm>
        <a:graphic>
          <a:graphicData uri="http://schemas.openxmlformats.org/drawingml/2006/table">
            <a:tbl>
              <a:tblPr firstRow="1" firstCol="1" bandRow="1">
                <a:tableStyleId>{5C22544A-7EE6-4342-B048-85BDC9FD1C3A}</a:tableStyleId>
              </a:tblPr>
              <a:tblGrid>
                <a:gridCol w="10715700">
                  <a:extLst>
                    <a:ext uri="{9D8B030D-6E8A-4147-A177-3AD203B41FA5}">
                      <a16:colId xmlns:a16="http://schemas.microsoft.com/office/drawing/2014/main" val="899111388"/>
                    </a:ext>
                  </a:extLst>
                </a:gridCol>
                <a:gridCol w="2580322">
                  <a:extLst>
                    <a:ext uri="{9D8B030D-6E8A-4147-A177-3AD203B41FA5}">
                      <a16:colId xmlns:a16="http://schemas.microsoft.com/office/drawing/2014/main" val="1594031840"/>
                    </a:ext>
                  </a:extLst>
                </a:gridCol>
              </a:tblGrid>
              <a:tr h="1140317">
                <a:tc>
                  <a:txBody>
                    <a:bodyPr/>
                    <a:lstStyle/>
                    <a:p>
                      <a:pPr indent="450215" algn="just">
                        <a:lnSpc>
                          <a:spcPct val="115000"/>
                        </a:lnSpc>
                        <a:spcAft>
                          <a:spcPts val="0"/>
                        </a:spcAft>
                        <a:tabLst>
                          <a:tab pos="853440" algn="l"/>
                        </a:tabLst>
                      </a:pPr>
                      <a:r>
                        <a:rPr lang="ru-RU" sz="2000" dirty="0">
                          <a:effectLst/>
                          <a:latin typeface="Corbel" pitchFamily="34" charset="0"/>
                        </a:rPr>
                        <a:t>1. На электронную почту Андрея пришло сообщение от службы технической поддержки, в котором сообщалось о возникновении проблем на его рабочем компьютере и о необходимости установки специального программного обеспечения, которое находится в прилагаемом файле.</a:t>
                      </a:r>
                      <a:endParaRPr lang="ru-RU" sz="20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gn="just">
                        <a:lnSpc>
                          <a:spcPct val="115000"/>
                        </a:lnSpc>
                        <a:spcAft>
                          <a:spcPts val="0"/>
                        </a:spcAft>
                        <a:tabLst>
                          <a:tab pos="853440" algn="l"/>
                        </a:tabLst>
                      </a:pPr>
                      <a:r>
                        <a:rPr lang="en-US" sz="2400" dirty="0">
                          <a:effectLst/>
                          <a:latin typeface="Corbel" pitchFamily="34" charset="0"/>
                        </a:rPr>
                        <a:t>A</a:t>
                      </a:r>
                      <a:r>
                        <a:rPr lang="ru-RU" sz="2400" dirty="0">
                          <a:effectLst/>
                          <a:latin typeface="Corbel" pitchFamily="34" charset="0"/>
                        </a:rPr>
                        <a:t>. </a:t>
                      </a:r>
                      <a:r>
                        <a:rPr lang="ru-RU" sz="2400" dirty="0" err="1">
                          <a:effectLst/>
                          <a:latin typeface="Corbel" pitchFamily="34" charset="0"/>
                        </a:rPr>
                        <a:t>вишинг</a:t>
                      </a:r>
                      <a:endParaRPr lang="ru-RU" sz="2400" dirty="0">
                        <a:effectLst/>
                        <a:latin typeface="Corbel" pitchFamily="34" charset="0"/>
                        <a:ea typeface="Calibri" panose="020F0502020204030204" pitchFamily="34" charset="0"/>
                        <a:cs typeface="Times New Roman" panose="02020603050405020304" pitchFamily="18" charset="0"/>
                      </a:endParaRPr>
                    </a:p>
                  </a:txBody>
                  <a:tcPr marL="68579" marR="68579" marT="0" marB="0" anchor="ctr"/>
                </a:tc>
                <a:extLst>
                  <a:ext uri="{0D108BD9-81ED-4DB2-BD59-A6C34878D82A}">
                    <a16:rowId xmlns:a16="http://schemas.microsoft.com/office/drawing/2014/main" val="3166302013"/>
                  </a:ext>
                </a:extLst>
              </a:tr>
              <a:tr h="1140317">
                <a:tc>
                  <a:txBody>
                    <a:bodyPr/>
                    <a:lstStyle/>
                    <a:p>
                      <a:pPr indent="450215" algn="just">
                        <a:lnSpc>
                          <a:spcPct val="115000"/>
                        </a:lnSpc>
                        <a:spcAft>
                          <a:spcPts val="0"/>
                        </a:spcAft>
                        <a:tabLst>
                          <a:tab pos="853440" algn="l"/>
                        </a:tabLst>
                      </a:pPr>
                      <a:r>
                        <a:rPr lang="ru-RU" sz="2000" dirty="0">
                          <a:effectLst/>
                          <a:latin typeface="Corbel" pitchFamily="34" charset="0"/>
                        </a:rPr>
                        <a:t>2. Вадиму Петровичу позвонили на мобильный телефон. Звонящий представился сотрудником банка и сообщил, что банковская карточка Вадима Петровича имеет подозрительную активность и нужно это исправить. Но для этого ему нужно сообщить номер каточки и С</a:t>
                      </a:r>
                      <a:r>
                        <a:rPr lang="en-US" sz="2000" dirty="0">
                          <a:effectLst/>
                          <a:latin typeface="Corbel" pitchFamily="34" charset="0"/>
                        </a:rPr>
                        <a:t>VC</a:t>
                      </a:r>
                      <a:r>
                        <a:rPr lang="ru-RU" sz="2000" dirty="0">
                          <a:effectLst/>
                          <a:latin typeface="Corbel" pitchFamily="34" charset="0"/>
                        </a:rPr>
                        <a:t>-код на обратной стороне.</a:t>
                      </a:r>
                      <a:endParaRPr lang="ru-RU" sz="20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gn="just">
                        <a:lnSpc>
                          <a:spcPct val="115000"/>
                        </a:lnSpc>
                        <a:spcAft>
                          <a:spcPts val="0"/>
                        </a:spcAft>
                        <a:tabLst>
                          <a:tab pos="853440" algn="l"/>
                        </a:tabLst>
                      </a:pPr>
                      <a:r>
                        <a:rPr lang="ru-RU" sz="2400" dirty="0">
                          <a:effectLst/>
                          <a:latin typeface="Corbel" pitchFamily="34" charset="0"/>
                        </a:rPr>
                        <a:t>Б. </a:t>
                      </a:r>
                      <a:r>
                        <a:rPr lang="ru-RU" sz="2400" dirty="0" err="1">
                          <a:effectLst/>
                          <a:latin typeface="Corbel" pitchFamily="34" charset="0"/>
                        </a:rPr>
                        <a:t>скимминг</a:t>
                      </a:r>
                      <a:endParaRPr lang="ru-RU" sz="2400" dirty="0">
                        <a:effectLst/>
                        <a:latin typeface="Corbel" pitchFamily="34" charset="0"/>
                      </a:endParaRPr>
                    </a:p>
                    <a:p>
                      <a:pPr indent="450215" algn="just">
                        <a:lnSpc>
                          <a:spcPct val="115000"/>
                        </a:lnSpc>
                        <a:spcAft>
                          <a:spcPts val="0"/>
                        </a:spcAft>
                        <a:tabLst>
                          <a:tab pos="853440" algn="l"/>
                        </a:tabLst>
                      </a:pPr>
                      <a:r>
                        <a:rPr lang="ru-RU" sz="2400" dirty="0">
                          <a:effectLst/>
                          <a:latin typeface="Corbel" pitchFamily="34" charset="0"/>
                        </a:rPr>
                        <a:t> </a:t>
                      </a:r>
                    </a:p>
                    <a:p>
                      <a:pPr indent="450215" algn="just">
                        <a:lnSpc>
                          <a:spcPct val="115000"/>
                        </a:lnSpc>
                        <a:spcAft>
                          <a:spcPts val="0"/>
                        </a:spcAft>
                        <a:tabLst>
                          <a:tab pos="853440" algn="l"/>
                        </a:tabLst>
                      </a:pPr>
                      <a:r>
                        <a:rPr lang="ru-RU" sz="2400" dirty="0">
                          <a:effectLst/>
                          <a:latin typeface="Corbel" pitchFamily="34" charset="0"/>
                        </a:rPr>
                        <a:t> </a:t>
                      </a:r>
                      <a:endParaRPr lang="ru-RU" sz="24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extLst>
                  <a:ext uri="{0D108BD9-81ED-4DB2-BD59-A6C34878D82A}">
                    <a16:rowId xmlns:a16="http://schemas.microsoft.com/office/drawing/2014/main" val="3443765930"/>
                  </a:ext>
                </a:extLst>
              </a:tr>
              <a:tr h="855238">
                <a:tc>
                  <a:txBody>
                    <a:bodyPr/>
                    <a:lstStyle/>
                    <a:p>
                      <a:pPr indent="450215" algn="just">
                        <a:lnSpc>
                          <a:spcPct val="115000"/>
                        </a:lnSpc>
                        <a:spcAft>
                          <a:spcPts val="0"/>
                        </a:spcAft>
                        <a:tabLst>
                          <a:tab pos="853440" algn="l"/>
                        </a:tabLst>
                      </a:pPr>
                      <a:r>
                        <a:rPr lang="ru-RU" sz="2000" dirty="0">
                          <a:effectLst/>
                          <a:latin typeface="Corbel" pitchFamily="34" charset="0"/>
                        </a:rPr>
                        <a:t>3. Гуляя по торговому центру, Антон решил снять   наличные деньги с банкомата. Подойдя ближе, он заметил подозрительную накладку на клавиатуре банкомата, отличающуюся немного по цвету. </a:t>
                      </a:r>
                      <a:endParaRPr lang="ru-RU" sz="20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gn="just">
                        <a:lnSpc>
                          <a:spcPct val="115000"/>
                        </a:lnSpc>
                        <a:spcAft>
                          <a:spcPts val="0"/>
                        </a:spcAft>
                        <a:tabLst>
                          <a:tab pos="853440" algn="l"/>
                        </a:tabLst>
                      </a:pPr>
                      <a:r>
                        <a:rPr lang="ru-RU" sz="2400" dirty="0">
                          <a:effectLst/>
                          <a:latin typeface="Corbel" pitchFamily="34" charset="0"/>
                        </a:rPr>
                        <a:t>В. </a:t>
                      </a:r>
                      <a:r>
                        <a:rPr lang="ru-RU" sz="2400" dirty="0" err="1">
                          <a:effectLst/>
                          <a:latin typeface="Corbel" pitchFamily="34" charset="0"/>
                        </a:rPr>
                        <a:t>фишинг</a:t>
                      </a:r>
                      <a:endParaRPr lang="ru-RU" sz="2400" dirty="0">
                        <a:effectLst/>
                        <a:latin typeface="Corbel" pitchFamily="34" charset="0"/>
                      </a:endParaRPr>
                    </a:p>
                    <a:p>
                      <a:pPr indent="450215" algn="just">
                        <a:lnSpc>
                          <a:spcPct val="115000"/>
                        </a:lnSpc>
                        <a:spcAft>
                          <a:spcPts val="0"/>
                        </a:spcAft>
                        <a:tabLst>
                          <a:tab pos="853440" algn="l"/>
                        </a:tabLst>
                      </a:pPr>
                      <a:r>
                        <a:rPr lang="ru-RU" sz="2400" dirty="0">
                          <a:effectLst/>
                          <a:latin typeface="Corbel" pitchFamily="34" charset="0"/>
                        </a:rPr>
                        <a:t> </a:t>
                      </a:r>
                      <a:endParaRPr lang="ru-RU" sz="24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extLst>
                  <a:ext uri="{0D108BD9-81ED-4DB2-BD59-A6C34878D82A}">
                    <a16:rowId xmlns:a16="http://schemas.microsoft.com/office/drawing/2014/main" val="2944611985"/>
                  </a:ext>
                </a:extLst>
              </a:tr>
              <a:tr h="855238">
                <a:tc>
                  <a:txBody>
                    <a:bodyPr/>
                    <a:lstStyle/>
                    <a:p>
                      <a:pPr indent="450215" algn="just">
                        <a:lnSpc>
                          <a:spcPct val="115000"/>
                        </a:lnSpc>
                        <a:spcAft>
                          <a:spcPts val="0"/>
                        </a:spcAft>
                        <a:tabLst>
                          <a:tab pos="853440" algn="l"/>
                        </a:tabLst>
                      </a:pPr>
                      <a:r>
                        <a:rPr lang="ru-RU" sz="2000" dirty="0">
                          <a:effectLst/>
                          <a:latin typeface="Corbel" pitchFamily="34" charset="0"/>
                        </a:rPr>
                        <a:t>4. Марина разместила на специализированном сайте объявление о продаже ноутбука. Вскоре с ней связался потенциальный покупатель, который сказал, что его заведомо все устраивает, и выслал ссылку на сайт с просьбой оформить для него доставку.</a:t>
                      </a:r>
                      <a:endParaRPr lang="ru-RU" sz="20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gn="just">
                        <a:lnSpc>
                          <a:spcPct val="115000"/>
                        </a:lnSpc>
                        <a:spcAft>
                          <a:spcPts val="0"/>
                        </a:spcAft>
                        <a:tabLst>
                          <a:tab pos="853440" algn="l"/>
                        </a:tabLst>
                      </a:pPr>
                      <a:r>
                        <a:rPr lang="ru-RU" sz="2400" dirty="0">
                          <a:effectLst/>
                          <a:latin typeface="Corbel" pitchFamily="34" charset="0"/>
                        </a:rPr>
                        <a:t>Г. </a:t>
                      </a:r>
                      <a:r>
                        <a:rPr lang="ru-RU" sz="2400" dirty="0" err="1">
                          <a:effectLst/>
                          <a:latin typeface="Corbel" pitchFamily="34" charset="0"/>
                        </a:rPr>
                        <a:t>кви</a:t>
                      </a:r>
                      <a:r>
                        <a:rPr lang="ru-RU" sz="2400" dirty="0">
                          <a:effectLst/>
                          <a:latin typeface="Corbel" pitchFamily="34" charset="0"/>
                        </a:rPr>
                        <a:t> про </a:t>
                      </a:r>
                      <a:r>
                        <a:rPr lang="ru-RU" sz="2400" dirty="0" err="1">
                          <a:effectLst/>
                          <a:latin typeface="Corbel" pitchFamily="34" charset="0"/>
                        </a:rPr>
                        <a:t>кво</a:t>
                      </a:r>
                      <a:endParaRPr lang="ru-RU" sz="2400" dirty="0">
                        <a:effectLst/>
                        <a:latin typeface="Corbel" pitchFamily="34" charset="0"/>
                      </a:endParaRPr>
                    </a:p>
                    <a:p>
                      <a:pPr indent="450215" algn="just">
                        <a:lnSpc>
                          <a:spcPct val="115000"/>
                        </a:lnSpc>
                        <a:spcAft>
                          <a:spcPts val="0"/>
                        </a:spcAft>
                        <a:tabLst>
                          <a:tab pos="853440" algn="l"/>
                        </a:tabLst>
                      </a:pPr>
                      <a:r>
                        <a:rPr lang="ru-RU" sz="2400" dirty="0">
                          <a:effectLst/>
                          <a:latin typeface="Corbel" pitchFamily="34" charset="0"/>
                        </a:rPr>
                        <a:t> </a:t>
                      </a:r>
                      <a:endParaRPr lang="ru-RU" sz="24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extLst>
                  <a:ext uri="{0D108BD9-81ED-4DB2-BD59-A6C34878D82A}">
                    <a16:rowId xmlns:a16="http://schemas.microsoft.com/office/drawing/2014/main" val="2723769745"/>
                  </a:ext>
                </a:extLst>
              </a:tr>
            </a:tbl>
          </a:graphicData>
        </a:graphic>
      </p:graphicFrame>
      <p:sp>
        <p:nvSpPr>
          <p:cNvPr id="5" name="Прямоугольник 4"/>
          <p:cNvSpPr/>
          <p:nvPr/>
        </p:nvSpPr>
        <p:spPr>
          <a:xfrm>
            <a:off x="3364619" y="2835825"/>
            <a:ext cx="10954523" cy="461655"/>
          </a:xfrm>
          <a:prstGeom prst="rect">
            <a:avLst/>
          </a:prstGeom>
        </p:spPr>
        <p:txBody>
          <a:bodyPr wrap="none" lIns="91433" tIns="45715" rIns="91433" bIns="45715">
            <a:spAutoFit/>
          </a:bodyPr>
          <a:lstStyle/>
          <a:p>
            <a:r>
              <a:rPr lang="ru-RU" sz="2400" b="1" dirty="0" smtClean="0">
                <a:latin typeface="Corbel" pitchFamily="34" charset="0"/>
              </a:rPr>
              <a:t>Ответ запишите в виде последовательности цифр и соответствующих им букв.</a:t>
            </a:r>
            <a:endParaRPr lang="ru-RU" sz="2400" b="1" dirty="0">
              <a:latin typeface="Corbel" pitchFamily="34" charset="0"/>
            </a:endParaRPr>
          </a:p>
        </p:txBody>
      </p:sp>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Блок-схема: альтернативный процесс 24"/>
          <p:cNvSpPr/>
          <p:nvPr/>
        </p:nvSpPr>
        <p:spPr>
          <a:xfrm>
            <a:off x="2851250" y="6950169"/>
            <a:ext cx="13930411" cy="3824975"/>
          </a:xfrm>
          <a:prstGeom prst="flowChartAlternateProcess">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indent="449546">
              <a:lnSpc>
                <a:spcPct val="115000"/>
              </a:lnSpc>
            </a:pPr>
            <a:endParaRPr lang="en-US" sz="2200" b="1" dirty="0" smtClean="0">
              <a:solidFill>
                <a:schemeClr val="tx1"/>
              </a:solidFill>
            </a:endParaRPr>
          </a:p>
          <a:p>
            <a:pPr indent="449546">
              <a:lnSpc>
                <a:spcPct val="115000"/>
              </a:lnSpc>
            </a:pPr>
            <a:endParaRPr lang="en-US" sz="2400" b="1" dirty="0" smtClean="0">
              <a:solidFill>
                <a:schemeClr val="tx1"/>
              </a:solidFill>
              <a:latin typeface="Corbel" pitchFamily="34" charset="0"/>
            </a:endParaRPr>
          </a:p>
          <a:p>
            <a:pPr indent="449546">
              <a:lnSpc>
                <a:spcPct val="115000"/>
              </a:lnSpc>
            </a:pPr>
            <a:r>
              <a:rPr lang="ru-RU" sz="2400" b="1" dirty="0" smtClean="0">
                <a:solidFill>
                  <a:schemeClr val="tx1"/>
                </a:solidFill>
                <a:latin typeface="Corbel" pitchFamily="34" charset="0"/>
              </a:rPr>
              <a:t>Ответ номер </a:t>
            </a:r>
            <a:r>
              <a:rPr lang="en-US" sz="2400" b="1" dirty="0" smtClean="0">
                <a:solidFill>
                  <a:schemeClr val="tx1"/>
                </a:solidFill>
                <a:latin typeface="Corbel" pitchFamily="34" charset="0"/>
              </a:rPr>
              <a:t>3</a:t>
            </a:r>
            <a:r>
              <a:rPr lang="ru-RU" sz="2400" b="1" dirty="0" smtClean="0">
                <a:solidFill>
                  <a:schemeClr val="tx1"/>
                </a:solidFill>
                <a:latin typeface="Corbel" pitchFamily="34" charset="0"/>
              </a:rPr>
              <a:t>. </a:t>
            </a:r>
            <a:r>
              <a:rPr lang="ru-RU" sz="2400" dirty="0">
                <a:solidFill>
                  <a:schemeClr val="tx1"/>
                </a:solidFill>
                <a:latin typeface="Corbel" pitchFamily="34" charset="0"/>
                <a:ea typeface="Calibri" panose="020F0502020204030204" pitchFamily="34" charset="0"/>
                <a:cs typeface="Times New Roman" panose="02020603050405020304" pitchFamily="18" charset="0"/>
              </a:rPr>
              <a:t>Для того, чтобы узнать не является ли сайт </a:t>
            </a:r>
            <a:r>
              <a:rPr lang="ru-RU" sz="2400" dirty="0" err="1">
                <a:solidFill>
                  <a:schemeClr val="tx1"/>
                </a:solidFill>
                <a:latin typeface="Corbel" pitchFamily="34" charset="0"/>
                <a:ea typeface="Calibri" panose="020F0502020204030204" pitchFamily="34" charset="0"/>
                <a:cs typeface="Times New Roman" panose="02020603050405020304" pitchFamily="18" charset="0"/>
              </a:rPr>
              <a:t>фишинговым</a:t>
            </a:r>
            <a:r>
              <a:rPr lang="ru-RU" sz="2400" dirty="0">
                <a:solidFill>
                  <a:schemeClr val="tx1"/>
                </a:solidFill>
                <a:latin typeface="Corbel" pitchFamily="34" charset="0"/>
                <a:ea typeface="Calibri" panose="020F0502020204030204" pitchFamily="34" charset="0"/>
                <a:cs typeface="Times New Roman" panose="02020603050405020304" pitchFamily="18" charset="0"/>
              </a:rPr>
              <a:t>, нужно в первую очередь проверить:</a:t>
            </a:r>
          </a:p>
          <a:p>
            <a:pPr indent="449546">
              <a:lnSpc>
                <a:spcPct val="115000"/>
              </a:lnSpc>
            </a:pPr>
            <a:r>
              <a:rPr lang="ru-RU" sz="2400" dirty="0">
                <a:solidFill>
                  <a:schemeClr val="tx1"/>
                </a:solidFill>
                <a:latin typeface="Corbel" pitchFamily="34" charset="0"/>
                <a:ea typeface="Calibri" panose="020F0502020204030204" pitchFamily="34" charset="0"/>
                <a:cs typeface="Times New Roman" panose="02020603050405020304" pitchFamily="18" charset="0"/>
              </a:rPr>
              <a:t>домен в адресной строке и сравнить его с изначальным адресом домена;</a:t>
            </a:r>
          </a:p>
          <a:p>
            <a:pPr indent="449546">
              <a:lnSpc>
                <a:spcPct val="115000"/>
              </a:lnSpc>
            </a:pPr>
            <a:r>
              <a:rPr lang="ru-RU" sz="2400" dirty="0">
                <a:solidFill>
                  <a:schemeClr val="tx1"/>
                </a:solidFill>
                <a:latin typeface="Corbel" pitchFamily="34" charset="0"/>
                <a:ea typeface="Calibri" panose="020F0502020204030204" pitchFamily="34" charset="0"/>
                <a:cs typeface="Times New Roman" panose="02020603050405020304" pitchFamily="18" charset="0"/>
              </a:rPr>
              <a:t>имеет ли сайт безопасное соединение – адрес сайта, через который вы хотите провести оплату, должен начинаться с https:// и иметь пиктограмму в виде закрытого замка зеленого цвета. Этот замочек означает, что информация, которую вы вводите, передается через безопасный канал связи или через защищенное соединение</a:t>
            </a:r>
            <a:r>
              <a:rPr lang="ru-RU" sz="2000" dirty="0">
                <a:solidFill>
                  <a:schemeClr val="tx1"/>
                </a:solidFill>
                <a:latin typeface="Сorbel"/>
                <a:ea typeface="Calibri" panose="020F0502020204030204" pitchFamily="34" charset="0"/>
                <a:cs typeface="Times New Roman" panose="02020603050405020304" pitchFamily="18" charset="0"/>
              </a:rPr>
              <a:t>.</a:t>
            </a:r>
          </a:p>
          <a:p>
            <a:pPr indent="449546">
              <a:lnSpc>
                <a:spcPct val="115000"/>
              </a:lnSpc>
            </a:pPr>
            <a:r>
              <a:rPr lang="ru-RU" sz="2000" dirty="0">
                <a:solidFill>
                  <a:schemeClr val="tx1"/>
                </a:solidFill>
                <a:latin typeface="Сorbel"/>
                <a:ea typeface="Calibri" panose="020F0502020204030204" pitchFamily="34" charset="0"/>
                <a:cs typeface="Times New Roman" panose="02020603050405020304" pitchFamily="18" charset="0"/>
              </a:rPr>
              <a:t>Единый интернет-портал финансовой грамотности населения http://fingramota.by/ru/guide/practical/phishing.</a:t>
            </a:r>
          </a:p>
          <a:p>
            <a:pPr indent="449546">
              <a:lnSpc>
                <a:spcPct val="115000"/>
              </a:lnSpc>
            </a:pPr>
            <a:endParaRPr lang="ru-RU" sz="20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endParaRPr>
          </a:p>
          <a:p>
            <a:pPr indent="449546">
              <a:lnSpc>
                <a:spcPct val="115000"/>
              </a:lnSpc>
            </a:pPr>
            <a:endParaRPr lang="ru-RU" sz="2200" dirty="0" smtClean="0">
              <a:solidFill>
                <a:schemeClr val="tx1"/>
              </a:solidFill>
              <a:latin typeface="Corbel" pitchFamily="34" charset="0"/>
            </a:endParaRPr>
          </a:p>
        </p:txBody>
      </p:sp>
      <p:sp>
        <p:nvSpPr>
          <p:cNvPr id="29" name="Прямоугольник 28"/>
          <p:cNvSpPr/>
          <p:nvPr/>
        </p:nvSpPr>
        <p:spPr>
          <a:xfrm>
            <a:off x="3447207" y="1891961"/>
            <a:ext cx="13216029" cy="1877427"/>
          </a:xfrm>
          <a:prstGeom prst="rect">
            <a:avLst/>
          </a:prstGeom>
        </p:spPr>
        <p:txBody>
          <a:bodyPr wrap="square" lIns="91433" tIns="45715" rIns="91433" bIns="45715">
            <a:spAutoFit/>
          </a:bodyPr>
          <a:lstStyle/>
          <a:p>
            <a:endParaRPr lang="ru-RU" sz="2000" b="1" dirty="0" smtClean="0">
              <a:latin typeface="Corbel" pitchFamily="34" charset="0"/>
            </a:endParaRPr>
          </a:p>
          <a:p>
            <a:r>
              <a:rPr lang="ru-RU" sz="2400" b="1" dirty="0">
                <a:latin typeface="Corbel" pitchFamily="34" charset="0"/>
              </a:rPr>
              <a:t>Максим зашел на сайт своего банка, чтобы сделать некоторые платежи в интернет-банкинге. На странице интернет-банкинга Максим заметил ”поехавшую“ верстку, но возможность совершить оплату присутствовала. Максим насторожился и решил проверить, не является ли сайт </a:t>
            </a:r>
            <a:r>
              <a:rPr lang="ru-RU" sz="2400" b="1" dirty="0" err="1">
                <a:latin typeface="Corbel" pitchFamily="34" charset="0"/>
              </a:rPr>
              <a:t>фишинговым</a:t>
            </a:r>
            <a:r>
              <a:rPr lang="ru-RU" sz="2400" b="1" dirty="0">
                <a:latin typeface="Corbel" pitchFamily="34" charset="0"/>
              </a:rPr>
              <a:t>. Как он может это сделать?</a:t>
            </a:r>
          </a:p>
        </p:txBody>
      </p:sp>
      <p:sp>
        <p:nvSpPr>
          <p:cNvPr id="35" name="Прямоугольник 34"/>
          <p:cNvSpPr/>
          <p:nvPr/>
        </p:nvSpPr>
        <p:spPr>
          <a:xfrm>
            <a:off x="3447207" y="4133923"/>
            <a:ext cx="12726896" cy="1569650"/>
          </a:xfrm>
          <a:prstGeom prst="rect">
            <a:avLst/>
          </a:prstGeom>
        </p:spPr>
        <p:txBody>
          <a:bodyPr wrap="square" lIns="91433" tIns="45715" rIns="91433" bIns="45715">
            <a:spAutoFit/>
          </a:bodyPr>
          <a:lstStyle/>
          <a:p>
            <a:pPr lvl="0"/>
            <a:r>
              <a:rPr lang="ru-RU" sz="2400" dirty="0">
                <a:latin typeface="Corbel" pitchFamily="34" charset="0"/>
              </a:rPr>
              <a:t>1. Проверить доменное имя в адресной строке и сравнить его с изначальным адресом сайта.</a:t>
            </a:r>
          </a:p>
          <a:p>
            <a:pPr lvl="0"/>
            <a:r>
              <a:rPr lang="ru-RU" sz="2400" dirty="0">
                <a:latin typeface="Corbel" pitchFamily="34" charset="0"/>
              </a:rPr>
              <a:t>2. Проверить, имеет ли сайт безопасное соединение.</a:t>
            </a:r>
            <a:endParaRPr lang="en-US" sz="2400" dirty="0">
              <a:latin typeface="Corbel" pitchFamily="34" charset="0"/>
            </a:endParaRPr>
          </a:p>
          <a:p>
            <a:r>
              <a:rPr lang="ru-RU" sz="2400" dirty="0">
                <a:latin typeface="Corbel" pitchFamily="34" charset="0"/>
              </a:rPr>
              <a:t>3. </a:t>
            </a:r>
            <a:r>
              <a:rPr lang="ru-RU" sz="2400" u="sng" dirty="0">
                <a:latin typeface="Corbel" pitchFamily="34" charset="0"/>
              </a:rPr>
              <a:t>Его адрес должен начинаться с ”https://“ и иметь пиктограмму в виде закрытого замка зеленого цвета.</a:t>
            </a:r>
            <a:endParaRPr lang="en-US" sz="2400" u="sng" dirty="0">
              <a:latin typeface="Corbel" pitchFamily="34" charset="0"/>
            </a:endParaRPr>
          </a:p>
        </p:txBody>
      </p:sp>
      <p:sp>
        <p:nvSpPr>
          <p:cNvPr id="36" name="Скругленный прямоугольник 35"/>
          <p:cNvSpPr/>
          <p:nvPr/>
        </p:nvSpPr>
        <p:spPr>
          <a:xfrm>
            <a:off x="2851250" y="2030760"/>
            <a:ext cx="13930411" cy="4429156"/>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2" name="Группа 9"/>
          <p:cNvGrpSpPr/>
          <p:nvPr/>
        </p:nvGrpSpPr>
        <p:grpSpPr>
          <a:xfrm>
            <a:off x="2851250" y="307482"/>
            <a:ext cx="13930411" cy="1213945"/>
            <a:chOff x="182470" y="0"/>
            <a:chExt cx="9506607" cy="1213945"/>
          </a:xfrm>
        </p:grpSpPr>
        <p:sp>
          <p:nvSpPr>
            <p:cNvPr id="39" name="Скругленный прямоугольник 38"/>
            <p:cNvSpPr/>
            <p:nvPr/>
          </p:nvSpPr>
          <p:spPr>
            <a:xfrm>
              <a:off x="182470" y="0"/>
              <a:ext cx="9506607"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15 (</a:t>
              </a:r>
              <a:r>
                <a:rPr lang="en-US" altLang="ru-RU" sz="3300" b="1" kern="0" dirty="0" smtClean="0">
                  <a:solidFill>
                    <a:srgbClr val="953735"/>
                  </a:solidFill>
                  <a:latin typeface="Book Antiqua" pitchFamily="18" charset="0"/>
                  <a:ea typeface="Arial"/>
                  <a:cs typeface="Arial" charset="0"/>
                  <a:sym typeface="Arial" charset="0"/>
                </a:rPr>
                <a:t>3</a:t>
              </a:r>
              <a:r>
                <a:rPr lang="ru-RU" altLang="ru-RU" sz="3300" b="1" kern="0" dirty="0" smtClean="0">
                  <a:solidFill>
                    <a:srgbClr val="953735"/>
                  </a:solidFill>
                  <a:latin typeface="Book Antiqua" pitchFamily="18" charset="0"/>
                  <a:ea typeface="Arial"/>
                  <a:cs typeface="Arial" charset="0"/>
                  <a:sym typeface="Arial" charset="0"/>
                </a:rPr>
                <a:t> балла)</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88315" y="143635"/>
              <a:ext cx="1190361" cy="95059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Блок-схема: альтернативный процесс 24"/>
          <p:cNvSpPr/>
          <p:nvPr/>
        </p:nvSpPr>
        <p:spPr>
          <a:xfrm>
            <a:off x="2897555" y="6746892"/>
            <a:ext cx="13956112" cy="3732319"/>
          </a:xfrm>
          <a:prstGeom prst="flowChartAlternateProcess">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indent="449546">
              <a:lnSpc>
                <a:spcPct val="115000"/>
              </a:lnSpc>
            </a:pPr>
            <a:endParaRPr lang="en-US" sz="2400" b="1" dirty="0" smtClean="0">
              <a:solidFill>
                <a:schemeClr val="tx1"/>
              </a:solidFill>
              <a:latin typeface="Corbel" pitchFamily="34" charset="0"/>
            </a:endParaRPr>
          </a:p>
          <a:p>
            <a:pPr indent="449546">
              <a:lnSpc>
                <a:spcPct val="115000"/>
              </a:lnSpc>
            </a:pPr>
            <a:endParaRPr lang="en-US" sz="2400" b="1" dirty="0" smtClean="0">
              <a:solidFill>
                <a:schemeClr val="tx1"/>
              </a:solidFill>
              <a:latin typeface="Corbel" pitchFamily="34" charset="0"/>
            </a:endParaRPr>
          </a:p>
          <a:p>
            <a:pPr indent="449546">
              <a:lnSpc>
                <a:spcPct val="115000"/>
              </a:lnSpc>
            </a:pPr>
            <a:r>
              <a:rPr lang="ru-RU" sz="2400" b="1" dirty="0" smtClean="0">
                <a:solidFill>
                  <a:schemeClr val="tx1"/>
                </a:solidFill>
                <a:latin typeface="Corbel" pitchFamily="34" charset="0"/>
              </a:rPr>
              <a:t>Ответ номер 2. </a:t>
            </a:r>
            <a:r>
              <a:rPr lang="ru-RU" sz="2400" dirty="0">
                <a:solidFill>
                  <a:schemeClr val="tx1"/>
                </a:solidFill>
                <a:latin typeface="Corbel" pitchFamily="34" charset="0"/>
                <a:ea typeface="Calibri" panose="020F0502020204030204" pitchFamily="34" charset="0"/>
                <a:cs typeface="Times New Roman" panose="02020603050405020304" pitchFamily="18" charset="0"/>
              </a:rPr>
              <a:t>Полное отсутствие инфляции и дефляция (снижение цен, процесс противоположный инфляции) также опасны для экономики. Когда цены на товары не растут или снижаются, потребители начинают откладывать покупки, надеясь со временем приобрести вещь ещё дешевле. В результате производство недополучает деньги, перестает развиваться, предприятия не нанимают новый персонал. А так как нет работы, у людей нет и денег, что вынуждает их еще больше экономить, а экономика страны из-за этого страдает.</a:t>
            </a:r>
          </a:p>
          <a:p>
            <a:pPr indent="449546">
              <a:lnSpc>
                <a:spcPct val="115000"/>
              </a:lnSpc>
            </a:pPr>
            <a:r>
              <a:rPr lang="ru-RU" sz="2400" dirty="0">
                <a:solidFill>
                  <a:schemeClr val="tx1"/>
                </a:solidFill>
                <a:latin typeface="Corbel" pitchFamily="34" charset="0"/>
                <a:ea typeface="Calibri" panose="020F0502020204030204" pitchFamily="34" charset="0"/>
                <a:cs typeface="Times New Roman" panose="02020603050405020304" pitchFamily="18" charset="0"/>
              </a:rPr>
              <a:t>Единый интернет-портал финансовой грамотности населения http://fingramota.by/ru/guide/money/inflation.</a:t>
            </a:r>
          </a:p>
          <a:p>
            <a:pPr indent="449546">
              <a:lnSpc>
                <a:spcPct val="115000"/>
              </a:lnSpc>
            </a:pPr>
            <a:endParaRPr lang="ru-RU" sz="20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endParaRPr>
          </a:p>
          <a:p>
            <a:pPr indent="449546">
              <a:lnSpc>
                <a:spcPct val="115000"/>
              </a:lnSpc>
            </a:pPr>
            <a:endParaRPr lang="ru-RU" sz="2200" dirty="0" smtClean="0">
              <a:solidFill>
                <a:schemeClr val="tx1"/>
              </a:solidFill>
              <a:latin typeface="Corbel" pitchFamily="34" charset="0"/>
            </a:endParaRPr>
          </a:p>
        </p:txBody>
      </p:sp>
      <p:sp>
        <p:nvSpPr>
          <p:cNvPr id="29" name="Прямоугольник 28"/>
          <p:cNvSpPr/>
          <p:nvPr/>
        </p:nvSpPr>
        <p:spPr>
          <a:xfrm>
            <a:off x="3116161" y="2570422"/>
            <a:ext cx="13216029" cy="1200318"/>
          </a:xfrm>
          <a:prstGeom prst="rect">
            <a:avLst/>
          </a:prstGeom>
        </p:spPr>
        <p:txBody>
          <a:bodyPr wrap="square" lIns="91433" tIns="45715" rIns="91433" bIns="45715">
            <a:spAutoFit/>
          </a:bodyPr>
          <a:lstStyle/>
          <a:p>
            <a:r>
              <a:rPr lang="ru-RU" sz="2000" b="1" dirty="0" smtClean="0">
                <a:latin typeface="Corbel" pitchFamily="34" charset="0"/>
              </a:rPr>
              <a:t>   </a:t>
            </a:r>
            <a:r>
              <a:rPr lang="ru-RU" sz="2400" b="1" dirty="0">
                <a:latin typeface="Corbel" pitchFamily="34" charset="0"/>
              </a:rPr>
              <a:t>Известно, что высокая инфляция – это плохо и для людей, и для предпринимателей, и для государства. Обратный процесс, когда цены устойчиво снижаются, называется дефляцией. Какое влияние оказывает дефляция на экономику?</a:t>
            </a:r>
          </a:p>
        </p:txBody>
      </p:sp>
      <p:sp>
        <p:nvSpPr>
          <p:cNvPr id="35" name="Прямоугольник 34"/>
          <p:cNvSpPr/>
          <p:nvPr/>
        </p:nvSpPr>
        <p:spPr>
          <a:xfrm>
            <a:off x="3495483" y="4042659"/>
            <a:ext cx="12457384" cy="1569650"/>
          </a:xfrm>
          <a:prstGeom prst="rect">
            <a:avLst/>
          </a:prstGeom>
        </p:spPr>
        <p:txBody>
          <a:bodyPr wrap="square" lIns="91433" tIns="45715" rIns="91433" bIns="45715">
            <a:spAutoFit/>
          </a:bodyPr>
          <a:lstStyle/>
          <a:p>
            <a:pPr marL="457166" indent="-457166">
              <a:buAutoNum type="arabicPeriod"/>
            </a:pPr>
            <a:r>
              <a:rPr lang="ru-RU" sz="2400" dirty="0">
                <a:latin typeface="Corbel" pitchFamily="34" charset="0"/>
              </a:rPr>
              <a:t>Положительное. Снижение стоимости товаров и услуг стимулирует экономический рост.</a:t>
            </a:r>
            <a:endParaRPr lang="en-US" sz="2400" dirty="0">
              <a:latin typeface="Corbel" pitchFamily="34" charset="0"/>
            </a:endParaRPr>
          </a:p>
          <a:p>
            <a:pPr marL="457166" indent="-457166">
              <a:buAutoNum type="arabicPeriod"/>
            </a:pPr>
            <a:r>
              <a:rPr lang="ru-RU" sz="2400" u="sng" dirty="0">
                <a:latin typeface="Corbel" pitchFamily="34" charset="0"/>
              </a:rPr>
              <a:t>Отрицательное. При дефляции люди начинают откладывать покупки, снижается спрос на продукцию, производство перестает развиваться.</a:t>
            </a:r>
            <a:endParaRPr lang="en-US" sz="2400" u="sng" dirty="0">
              <a:latin typeface="Corbel" pitchFamily="34" charset="0"/>
            </a:endParaRPr>
          </a:p>
          <a:p>
            <a:pPr marL="457166" indent="-457166">
              <a:buAutoNum type="arabicPeriod"/>
            </a:pPr>
            <a:r>
              <a:rPr lang="ru-RU" sz="2400" dirty="0">
                <a:latin typeface="Corbel" pitchFamily="34" charset="0"/>
              </a:rPr>
              <a:t>Нейтральное. Изменение цен вообще никак не влияет на экономику.</a:t>
            </a:r>
          </a:p>
        </p:txBody>
      </p:sp>
      <p:sp>
        <p:nvSpPr>
          <p:cNvPr id="36" name="Скругленный прямоугольник 35"/>
          <p:cNvSpPr/>
          <p:nvPr/>
        </p:nvSpPr>
        <p:spPr>
          <a:xfrm>
            <a:off x="2923258" y="2546911"/>
            <a:ext cx="13930410" cy="3500465"/>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2" name="Группа 9"/>
          <p:cNvGrpSpPr/>
          <p:nvPr/>
        </p:nvGrpSpPr>
        <p:grpSpPr>
          <a:xfrm>
            <a:off x="2923258" y="368764"/>
            <a:ext cx="13930411" cy="1213945"/>
            <a:chOff x="182470" y="0"/>
            <a:chExt cx="9538864" cy="1213945"/>
          </a:xfrm>
        </p:grpSpPr>
        <p:sp>
          <p:nvSpPr>
            <p:cNvPr id="39" name="Скругленный прямоугольник 38"/>
            <p:cNvSpPr/>
            <p:nvPr/>
          </p:nvSpPr>
          <p:spPr>
            <a:xfrm>
              <a:off x="182470" y="0"/>
              <a:ext cx="9538864"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16 (</a:t>
              </a:r>
              <a:r>
                <a:rPr lang="en-US" altLang="ru-RU" sz="3300" b="1" kern="0" dirty="0" smtClean="0">
                  <a:solidFill>
                    <a:srgbClr val="953735"/>
                  </a:solidFill>
                  <a:latin typeface="Book Antiqua" pitchFamily="18" charset="0"/>
                  <a:ea typeface="Arial"/>
                  <a:cs typeface="Arial" charset="0"/>
                  <a:sym typeface="Arial" charset="0"/>
                </a:rPr>
                <a:t>3</a:t>
              </a:r>
              <a:r>
                <a:rPr lang="ru-RU" altLang="ru-RU" sz="3300" b="1" kern="0" dirty="0" smtClean="0">
                  <a:solidFill>
                    <a:srgbClr val="953735"/>
                  </a:solidFill>
                  <a:latin typeface="Book Antiqua" pitchFamily="18" charset="0"/>
                  <a:ea typeface="Arial"/>
                  <a:cs typeface="Arial" charset="0"/>
                  <a:sym typeface="Arial" charset="0"/>
                </a:rPr>
                <a:t> балла)</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73064" y="141212"/>
              <a:ext cx="1220207" cy="950591"/>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Прямоугольник 8"/>
          <p:cNvSpPr/>
          <p:nvPr/>
        </p:nvSpPr>
        <p:spPr>
          <a:xfrm>
            <a:off x="5083498" y="1674274"/>
            <a:ext cx="8786873" cy="1118758"/>
          </a:xfrm>
          <a:prstGeom prst="rect">
            <a:avLst/>
          </a:prstGeom>
        </p:spPr>
        <p:txBody>
          <a:bodyPr wrap="square" lIns="91433" tIns="45715" rIns="91433" bIns="45715">
            <a:spAutoFit/>
          </a:bodyPr>
          <a:lstStyle/>
          <a:p>
            <a:pPr indent="450181" algn="ctr">
              <a:lnSpc>
                <a:spcPct val="115000"/>
              </a:lnSpc>
            </a:pPr>
            <a:r>
              <a:rPr lang="ru-RU" sz="2900" b="1" i="1"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Тема </a:t>
            </a:r>
            <a:r>
              <a:rPr lang="ru-RU" sz="2900" b="1" i="1" dirty="0" smtClean="0">
                <a:solidFill>
                  <a:schemeClr val="tx2"/>
                </a:solidFill>
                <a:latin typeface="Times New Roman" panose="02020603050405020304" pitchFamily="18" charset="0"/>
                <a:ea typeface="Calibri" panose="020F0502020204030204" pitchFamily="34" charset="0"/>
                <a:cs typeface="Times New Roman" panose="02020603050405020304" pitchFamily="18" charset="0"/>
              </a:rPr>
              <a:t>6. Деятельность Национального банка</a:t>
            </a:r>
            <a:endParaRPr lang="ru-RU" sz="2900" b="1" dirty="0">
              <a:solidFill>
                <a:schemeClr val="tx2"/>
              </a:solidFill>
              <a:latin typeface="Calibri" panose="020F0502020204030204" pitchFamily="34" charset="0"/>
              <a:ea typeface="Calibri" panose="020F0502020204030204" pitchFamily="34" charset="0"/>
              <a:cs typeface="Times New Roman" panose="02020603050405020304" pitchFamily="18" charset="0"/>
            </a:endParaRPr>
          </a:p>
          <a:p>
            <a:pPr indent="450181" algn="ctr">
              <a:lnSpc>
                <a:spcPct val="115000"/>
              </a:lnSpc>
            </a:pPr>
            <a:r>
              <a:rPr lang="ru-RU" sz="2900" b="1" dirty="0">
                <a:latin typeface="Times New Roman" panose="02020603050405020304" pitchFamily="18" charset="0"/>
                <a:ea typeface="Calibri" panose="020F0502020204030204" pitchFamily="34" charset="0"/>
                <a:cs typeface="Times New Roman" panose="02020603050405020304" pitchFamily="18" charset="0"/>
              </a:rPr>
              <a:t> </a:t>
            </a:r>
            <a:endParaRPr lang="ru-RU" sz="29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Блок-схема: альтернативный процесс 24"/>
          <p:cNvSpPr/>
          <p:nvPr/>
        </p:nvSpPr>
        <p:spPr>
          <a:xfrm>
            <a:off x="2779242" y="6878811"/>
            <a:ext cx="13858972" cy="2672845"/>
          </a:xfrm>
          <a:prstGeom prst="flowChartAlternateProcess">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indent="449546">
              <a:lnSpc>
                <a:spcPct val="115000"/>
              </a:lnSpc>
            </a:pPr>
            <a:r>
              <a:rPr lang="ru-RU" sz="2400" b="1" dirty="0">
                <a:solidFill>
                  <a:schemeClr val="tx1"/>
                </a:solidFill>
                <a:latin typeface="Corbel" pitchFamily="34" charset="0"/>
                <a:ea typeface="Calibri" panose="020F0502020204030204" pitchFamily="34" charset="0"/>
                <a:cs typeface="Times New Roman" panose="02020603050405020304" pitchFamily="18" charset="0"/>
              </a:rPr>
              <a:t>Ответ номер </a:t>
            </a:r>
            <a:r>
              <a:rPr lang="en-US" sz="2400" b="1" dirty="0">
                <a:solidFill>
                  <a:schemeClr val="tx1"/>
                </a:solidFill>
                <a:latin typeface="Corbel" pitchFamily="34" charset="0"/>
                <a:ea typeface="Calibri" panose="020F0502020204030204" pitchFamily="34" charset="0"/>
                <a:cs typeface="Times New Roman" panose="02020603050405020304" pitchFamily="18" charset="0"/>
              </a:rPr>
              <a:t>1</a:t>
            </a:r>
            <a:r>
              <a:rPr lang="ru-RU" sz="2400" b="1" dirty="0">
                <a:solidFill>
                  <a:schemeClr val="tx1"/>
                </a:solidFill>
                <a:latin typeface="Corbel" pitchFamily="34" charset="0"/>
                <a:ea typeface="Calibri" panose="020F0502020204030204" pitchFamily="34" charset="0"/>
                <a:cs typeface="Times New Roman" panose="02020603050405020304" pitchFamily="18" charset="0"/>
              </a:rPr>
              <a:t>. </a:t>
            </a:r>
            <a:r>
              <a:rPr lang="ru-RU" sz="2400" dirty="0">
                <a:solidFill>
                  <a:schemeClr val="tx1"/>
                </a:solidFill>
                <a:latin typeface="Corbel" pitchFamily="34" charset="0"/>
                <a:ea typeface="Calibri" panose="020F0502020204030204" pitchFamily="34" charset="0"/>
                <a:cs typeface="Times New Roman" panose="02020603050405020304" pitchFamily="18" charset="0"/>
              </a:rPr>
              <a:t>Национальный банк вправе устанавливать для банков и небанковских кредитно-финансовых организаций обязательные условия заключения сделок с клиентами.</a:t>
            </a:r>
          </a:p>
          <a:p>
            <a:pPr indent="449546">
              <a:lnSpc>
                <a:spcPct val="115000"/>
              </a:lnSpc>
            </a:pPr>
            <a:r>
              <a:rPr lang="ru-RU" sz="2400" dirty="0">
                <a:solidFill>
                  <a:schemeClr val="tx1"/>
                </a:solidFill>
                <a:latin typeface="Corbel" pitchFamily="34" charset="0"/>
                <a:ea typeface="Calibri" panose="020F0502020204030204" pitchFamily="34" charset="0"/>
                <a:cs typeface="Times New Roman" panose="02020603050405020304" pitchFamily="18" charset="0"/>
              </a:rPr>
              <a:t>Статья 22 Банковского кодекса Республики Беларусь.</a:t>
            </a:r>
          </a:p>
          <a:p>
            <a:pPr indent="449546">
              <a:lnSpc>
                <a:spcPct val="115000"/>
              </a:lnSpc>
            </a:pPr>
            <a:endParaRPr lang="ru-RU" sz="20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endParaRPr>
          </a:p>
          <a:p>
            <a:pPr indent="449546">
              <a:lnSpc>
                <a:spcPct val="115000"/>
              </a:lnSpc>
            </a:pPr>
            <a:endParaRPr lang="ru-RU" sz="2200" dirty="0" smtClean="0">
              <a:solidFill>
                <a:schemeClr val="tx1"/>
              </a:solidFill>
              <a:latin typeface="Corbel" pitchFamily="34" charset="0"/>
            </a:endParaRPr>
          </a:p>
        </p:txBody>
      </p:sp>
      <p:sp>
        <p:nvSpPr>
          <p:cNvPr id="29" name="Прямоугольник 28"/>
          <p:cNvSpPr/>
          <p:nvPr/>
        </p:nvSpPr>
        <p:spPr>
          <a:xfrm>
            <a:off x="3571330" y="2758501"/>
            <a:ext cx="13216029" cy="461655"/>
          </a:xfrm>
          <a:prstGeom prst="rect">
            <a:avLst/>
          </a:prstGeom>
        </p:spPr>
        <p:txBody>
          <a:bodyPr wrap="square" lIns="91433" tIns="45715" rIns="91433" bIns="45715">
            <a:spAutoFit/>
          </a:bodyPr>
          <a:lstStyle/>
          <a:p>
            <a:r>
              <a:rPr lang="ru-RU" sz="2400" b="1" dirty="0">
                <a:latin typeface="Corbel" pitchFamily="34" charset="0"/>
              </a:rPr>
              <a:t>Национальный банк Республики Беларусь имеет право устанавливать для банков:</a:t>
            </a:r>
          </a:p>
        </p:txBody>
      </p:sp>
      <p:sp>
        <p:nvSpPr>
          <p:cNvPr id="35" name="Прямоугольник 34"/>
          <p:cNvSpPr/>
          <p:nvPr/>
        </p:nvSpPr>
        <p:spPr>
          <a:xfrm>
            <a:off x="3571330" y="3448464"/>
            <a:ext cx="12185926" cy="1569650"/>
          </a:xfrm>
          <a:prstGeom prst="rect">
            <a:avLst/>
          </a:prstGeom>
        </p:spPr>
        <p:txBody>
          <a:bodyPr wrap="square" lIns="91433" tIns="45715" rIns="91433" bIns="45715">
            <a:spAutoFit/>
          </a:bodyPr>
          <a:lstStyle/>
          <a:p>
            <a:pPr marL="457166" indent="-457166">
              <a:buAutoNum type="arabicPeriod"/>
            </a:pPr>
            <a:r>
              <a:rPr lang="ru-RU" sz="2400" u="sng" dirty="0">
                <a:latin typeface="Corbel" pitchFamily="34" charset="0"/>
              </a:rPr>
              <a:t>Обязательные условия заключения сделок с клиентами.</a:t>
            </a:r>
            <a:endParaRPr lang="en-US" sz="2400" u="sng" dirty="0">
              <a:latin typeface="Corbel" pitchFamily="34" charset="0"/>
            </a:endParaRPr>
          </a:p>
          <a:p>
            <a:pPr marL="457166" indent="-457166">
              <a:buAutoNum type="arabicPeriod"/>
            </a:pPr>
            <a:r>
              <a:rPr lang="ru-RU" sz="2400" dirty="0">
                <a:latin typeface="Corbel" pitchFamily="34" charset="0"/>
              </a:rPr>
              <a:t>Конкретные условия привлечения денежных средств юридических и физических лиц.</a:t>
            </a:r>
            <a:endParaRPr lang="en-US" sz="2400" dirty="0">
              <a:latin typeface="Corbel" pitchFamily="34" charset="0"/>
            </a:endParaRPr>
          </a:p>
          <a:p>
            <a:pPr marL="457166" indent="-457166">
              <a:buAutoNum type="arabicPeriod"/>
            </a:pPr>
            <a:r>
              <a:rPr lang="ru-RU" sz="2400" dirty="0">
                <a:latin typeface="Corbel" pitchFamily="34" charset="0"/>
              </a:rPr>
              <a:t>Размер комиссионного вознаграждения, взимаемого банками, за осуществление ими банковских операций.</a:t>
            </a:r>
          </a:p>
        </p:txBody>
      </p:sp>
      <p:sp>
        <p:nvSpPr>
          <p:cNvPr id="36" name="Скругленный прямоугольник 35"/>
          <p:cNvSpPr/>
          <p:nvPr/>
        </p:nvSpPr>
        <p:spPr>
          <a:xfrm>
            <a:off x="2779242" y="2560700"/>
            <a:ext cx="13858972" cy="3500463"/>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2" name="Группа 9"/>
          <p:cNvGrpSpPr/>
          <p:nvPr/>
        </p:nvGrpSpPr>
        <p:grpSpPr>
          <a:xfrm>
            <a:off x="2779242" y="333622"/>
            <a:ext cx="13858972" cy="1213945"/>
            <a:chOff x="182470" y="0"/>
            <a:chExt cx="9506607" cy="1213945"/>
          </a:xfrm>
        </p:grpSpPr>
        <p:sp>
          <p:nvSpPr>
            <p:cNvPr id="39" name="Скругленный прямоугольник 38"/>
            <p:cNvSpPr/>
            <p:nvPr/>
          </p:nvSpPr>
          <p:spPr>
            <a:xfrm>
              <a:off x="182470" y="0"/>
              <a:ext cx="9506607"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17 (</a:t>
              </a:r>
              <a:r>
                <a:rPr lang="en-US" altLang="ru-RU" sz="3300" b="1" kern="0" dirty="0" smtClean="0">
                  <a:solidFill>
                    <a:srgbClr val="953735"/>
                  </a:solidFill>
                  <a:latin typeface="Book Antiqua" pitchFamily="18" charset="0"/>
                  <a:ea typeface="Arial"/>
                  <a:cs typeface="Arial" charset="0"/>
                  <a:sym typeface="Arial" charset="0"/>
                </a:rPr>
                <a:t>3</a:t>
              </a:r>
              <a:r>
                <a:rPr lang="ru-RU" altLang="ru-RU" sz="3300" b="1" kern="0" dirty="0" smtClean="0">
                  <a:solidFill>
                    <a:srgbClr val="953735"/>
                  </a:solidFill>
                  <a:latin typeface="Book Antiqua" pitchFamily="18" charset="0"/>
                  <a:ea typeface="Arial"/>
                  <a:cs typeface="Arial" charset="0"/>
                  <a:sym typeface="Arial" charset="0"/>
                </a:rPr>
                <a:t> балла)</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87953" y="131676"/>
              <a:ext cx="1196828" cy="95059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Блок-схема: альтернативный процесс 24"/>
          <p:cNvSpPr/>
          <p:nvPr/>
        </p:nvSpPr>
        <p:spPr>
          <a:xfrm>
            <a:off x="3340464" y="6374755"/>
            <a:ext cx="13192306" cy="3578739"/>
          </a:xfrm>
          <a:prstGeom prst="flowChartAlternateProcess">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indent="449546">
              <a:lnSpc>
                <a:spcPct val="115000"/>
              </a:lnSpc>
            </a:pPr>
            <a:endParaRPr lang="en-US" sz="2000" b="1" dirty="0" smtClean="0">
              <a:solidFill>
                <a:schemeClr val="tx1"/>
              </a:solidFill>
              <a:latin typeface="Сorbel"/>
            </a:endParaRPr>
          </a:p>
          <a:p>
            <a:pPr indent="449546">
              <a:lnSpc>
                <a:spcPct val="115000"/>
              </a:lnSpc>
            </a:pPr>
            <a:endParaRPr lang="en-US" sz="2000" b="1" dirty="0">
              <a:solidFill>
                <a:schemeClr val="tx1"/>
              </a:solidFill>
              <a:latin typeface="Сorbel"/>
            </a:endParaRPr>
          </a:p>
          <a:p>
            <a:pPr indent="449546">
              <a:lnSpc>
                <a:spcPct val="115000"/>
              </a:lnSpc>
            </a:pPr>
            <a:endParaRPr lang="en-US" sz="2400" b="1" dirty="0" smtClean="0">
              <a:solidFill>
                <a:schemeClr val="tx1"/>
              </a:solidFill>
              <a:latin typeface="Сorbel"/>
            </a:endParaRPr>
          </a:p>
          <a:p>
            <a:pPr indent="449546">
              <a:lnSpc>
                <a:spcPct val="115000"/>
              </a:lnSpc>
            </a:pPr>
            <a:r>
              <a:rPr lang="ru-RU" sz="2400" b="1" dirty="0" smtClean="0">
                <a:solidFill>
                  <a:schemeClr val="tx1"/>
                </a:solidFill>
                <a:latin typeface="Corbel" pitchFamily="34" charset="0"/>
                <a:ea typeface="Calibri" panose="020F0502020204030204" pitchFamily="34" charset="0"/>
                <a:cs typeface="Times New Roman" panose="02020603050405020304" pitchFamily="18" charset="0"/>
              </a:rPr>
              <a:t>Ответ </a:t>
            </a:r>
            <a:r>
              <a:rPr lang="ru-RU" sz="2400" b="1" dirty="0">
                <a:solidFill>
                  <a:schemeClr val="tx1"/>
                </a:solidFill>
                <a:latin typeface="Corbel" pitchFamily="34" charset="0"/>
                <a:ea typeface="Calibri" panose="020F0502020204030204" pitchFamily="34" charset="0"/>
                <a:cs typeface="Times New Roman" panose="02020603050405020304" pitchFamily="18" charset="0"/>
              </a:rPr>
              <a:t>номер 2</a:t>
            </a:r>
            <a:r>
              <a:rPr lang="ru-RU" sz="2400" dirty="0">
                <a:solidFill>
                  <a:schemeClr val="tx1"/>
                </a:solidFill>
                <a:latin typeface="Corbel" pitchFamily="34" charset="0"/>
                <a:ea typeface="Calibri" panose="020F0502020204030204" pitchFamily="34" charset="0"/>
                <a:cs typeface="Times New Roman" panose="02020603050405020304" pitchFamily="18" charset="0"/>
              </a:rPr>
              <a:t>. При проведении физическими лицами некоторых валютных операций с нерезидентами, валютные договоры, на основании которых они проводятся, подлежат регистрации.</a:t>
            </a:r>
          </a:p>
          <a:p>
            <a:pPr indent="449546">
              <a:lnSpc>
                <a:spcPct val="115000"/>
              </a:lnSpc>
            </a:pPr>
            <a:r>
              <a:rPr lang="ru-RU" sz="2400" dirty="0">
                <a:solidFill>
                  <a:schemeClr val="tx1"/>
                </a:solidFill>
                <a:latin typeface="Corbel" pitchFamily="34" charset="0"/>
                <a:ea typeface="Calibri" panose="020F0502020204030204" pitchFamily="34" charset="0"/>
                <a:cs typeface="Times New Roman" panose="02020603050405020304" pitchFamily="18" charset="0"/>
              </a:rPr>
              <a:t>Регистрировать валютный договор физлицу нужно, если сумма денежного обязательства не установлена либо на дату заключения договора равна или превышает 2000 базовых величин </a:t>
            </a:r>
            <a:r>
              <a:rPr lang="ru-RU" sz="2400" dirty="0" smtClean="0">
                <a:solidFill>
                  <a:schemeClr val="tx1"/>
                </a:solidFill>
                <a:latin typeface="Corbel" pitchFamily="34" charset="0"/>
                <a:ea typeface="Calibri" panose="020F0502020204030204" pitchFamily="34" charset="0"/>
                <a:cs typeface="Times New Roman" panose="02020603050405020304" pitchFamily="18" charset="0"/>
              </a:rPr>
              <a:t>(</a:t>
            </a:r>
            <a:r>
              <a:rPr lang="ru-RU" sz="2400" dirty="0">
                <a:solidFill>
                  <a:schemeClr val="tx1"/>
                </a:solidFill>
                <a:latin typeface="Corbel" pitchFamily="34" charset="0"/>
                <a:ea typeface="Calibri" panose="020F0502020204030204" pitchFamily="34" charset="0"/>
                <a:cs typeface="Times New Roman" panose="02020603050405020304" pitchFamily="18" charset="0"/>
              </a:rPr>
              <a:t>58 000 рублей).</a:t>
            </a:r>
          </a:p>
          <a:p>
            <a:pPr indent="449546">
              <a:lnSpc>
                <a:spcPct val="115000"/>
              </a:lnSpc>
            </a:pPr>
            <a:r>
              <a:rPr lang="ru-RU" sz="2400" dirty="0">
                <a:solidFill>
                  <a:schemeClr val="tx1"/>
                </a:solidFill>
                <a:latin typeface="Corbel" pitchFamily="34" charset="0"/>
                <a:ea typeface="Calibri" panose="020F0502020204030204" pitchFamily="34" charset="0"/>
                <a:cs typeface="Times New Roman" panose="02020603050405020304" pitchFamily="18" charset="0"/>
              </a:rPr>
              <a:t>Единый интернет-портал финансовой грамотности населения http://www.fingramota.by/ru/guide/practical/valutnie-novovvedenia.</a:t>
            </a:r>
          </a:p>
          <a:p>
            <a:pPr indent="449546">
              <a:lnSpc>
                <a:spcPct val="115000"/>
              </a:lnSpc>
            </a:pPr>
            <a:endParaRPr lang="ru-RU" sz="2000" dirty="0" smtClean="0">
              <a:solidFill>
                <a:schemeClr val="tx1"/>
              </a:solidFill>
              <a:latin typeface="Сorbel"/>
              <a:ea typeface="Calibri" panose="020F0502020204030204" pitchFamily="34" charset="0"/>
              <a:cs typeface="Times New Roman" panose="02020603050405020304" pitchFamily="18" charset="0"/>
            </a:endParaRPr>
          </a:p>
          <a:p>
            <a:pPr indent="449546">
              <a:lnSpc>
                <a:spcPct val="115000"/>
              </a:lnSpc>
            </a:pPr>
            <a:endParaRPr lang="ru-RU" sz="20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endParaRPr>
          </a:p>
          <a:p>
            <a:pPr indent="449546">
              <a:lnSpc>
                <a:spcPct val="115000"/>
              </a:lnSpc>
            </a:pPr>
            <a:endParaRPr lang="ru-RU" sz="2200" dirty="0" smtClean="0">
              <a:solidFill>
                <a:schemeClr val="tx1"/>
              </a:solidFill>
              <a:latin typeface="Corbel" pitchFamily="34" charset="0"/>
            </a:endParaRPr>
          </a:p>
        </p:txBody>
      </p:sp>
      <p:sp>
        <p:nvSpPr>
          <p:cNvPr id="29" name="Прямоугольник 28"/>
          <p:cNvSpPr/>
          <p:nvPr/>
        </p:nvSpPr>
        <p:spPr>
          <a:xfrm>
            <a:off x="3542964" y="2700040"/>
            <a:ext cx="13216029" cy="830987"/>
          </a:xfrm>
          <a:prstGeom prst="rect">
            <a:avLst/>
          </a:prstGeom>
        </p:spPr>
        <p:txBody>
          <a:bodyPr wrap="square" lIns="91433" tIns="45715" rIns="91433" bIns="45715">
            <a:spAutoFit/>
          </a:bodyPr>
          <a:lstStyle/>
          <a:p>
            <a:r>
              <a:rPr lang="ru-RU" sz="2400" b="1" dirty="0">
                <a:latin typeface="Corbel" pitchFamily="34" charset="0"/>
              </a:rPr>
              <a:t>В каких случаях при проведении физическими лицами валютных операций с </a:t>
            </a:r>
            <a:r>
              <a:rPr lang="ru-RU" sz="2400" b="1" dirty="0" err="1">
                <a:latin typeface="Corbel" pitchFamily="34" charset="0"/>
              </a:rPr>
              <a:t>нерезедентами</a:t>
            </a:r>
            <a:r>
              <a:rPr lang="ru-RU" sz="2400" b="1" dirty="0">
                <a:latin typeface="Corbel" pitchFamily="34" charset="0"/>
              </a:rPr>
              <a:t>, валютные договоры, на </a:t>
            </a:r>
            <a:r>
              <a:rPr lang="ru-RU" sz="2400" b="1" dirty="0" err="1">
                <a:latin typeface="Corbel" pitchFamily="34" charset="0"/>
              </a:rPr>
              <a:t>основаниии</a:t>
            </a:r>
            <a:r>
              <a:rPr lang="ru-RU" sz="2400" b="1" dirty="0">
                <a:latin typeface="Corbel" pitchFamily="34" charset="0"/>
              </a:rPr>
              <a:t> которых они проводятся, НЕ подлежат регистрации?</a:t>
            </a:r>
          </a:p>
        </p:txBody>
      </p:sp>
      <p:sp>
        <p:nvSpPr>
          <p:cNvPr id="35" name="Прямоугольник 34"/>
          <p:cNvSpPr/>
          <p:nvPr/>
        </p:nvSpPr>
        <p:spPr>
          <a:xfrm>
            <a:off x="3571330" y="3753360"/>
            <a:ext cx="11142523" cy="1569650"/>
          </a:xfrm>
          <a:prstGeom prst="rect">
            <a:avLst/>
          </a:prstGeom>
        </p:spPr>
        <p:txBody>
          <a:bodyPr wrap="square" lIns="91433" tIns="45715" rIns="91433" bIns="45715">
            <a:spAutoFit/>
          </a:bodyPr>
          <a:lstStyle/>
          <a:p>
            <a:pPr marL="457166" indent="-457166">
              <a:buAutoNum type="arabicPeriod"/>
            </a:pPr>
            <a:r>
              <a:rPr lang="ru-RU" sz="2400" dirty="0" smtClean="0">
                <a:latin typeface="Corbel" pitchFamily="34" charset="0"/>
              </a:rPr>
              <a:t>Сумма </a:t>
            </a:r>
            <a:r>
              <a:rPr lang="ru-RU" sz="2400" dirty="0">
                <a:latin typeface="Corbel" pitchFamily="34" charset="0"/>
              </a:rPr>
              <a:t>денежного обязательства не установлена</a:t>
            </a:r>
            <a:r>
              <a:rPr lang="ru-RU" sz="2400" dirty="0" smtClean="0">
                <a:latin typeface="Corbel" pitchFamily="34" charset="0"/>
              </a:rPr>
              <a:t>.</a:t>
            </a:r>
            <a:endParaRPr lang="en-US" sz="2400" dirty="0">
              <a:latin typeface="Corbel" pitchFamily="34" charset="0"/>
            </a:endParaRPr>
          </a:p>
          <a:p>
            <a:pPr marL="457166" indent="-457166">
              <a:buAutoNum type="arabicPeriod"/>
            </a:pPr>
            <a:r>
              <a:rPr lang="ru-RU" sz="2400" u="sng" dirty="0">
                <a:latin typeface="Corbel" pitchFamily="34" charset="0"/>
              </a:rPr>
              <a:t>Сумма денежного обязательства на дату заключения договора не превышает 2000 базовых величин.</a:t>
            </a:r>
            <a:endParaRPr lang="en-US" sz="2400" u="sng" dirty="0">
              <a:latin typeface="Corbel" pitchFamily="34" charset="0"/>
            </a:endParaRPr>
          </a:p>
          <a:p>
            <a:pPr marL="457166" indent="-457166">
              <a:buAutoNum type="arabicPeriod"/>
            </a:pPr>
            <a:r>
              <a:rPr lang="ru-RU" sz="2400" dirty="0">
                <a:latin typeface="Corbel" pitchFamily="34" charset="0"/>
              </a:rPr>
              <a:t>Сумма денежного обязательства равна 2000 базовых величин (58000 рублей).</a:t>
            </a:r>
          </a:p>
        </p:txBody>
      </p:sp>
      <p:sp>
        <p:nvSpPr>
          <p:cNvPr id="36" name="Скругленный прямоугольник 35"/>
          <p:cNvSpPr/>
          <p:nvPr/>
        </p:nvSpPr>
        <p:spPr>
          <a:xfrm>
            <a:off x="3340464" y="2477706"/>
            <a:ext cx="13192306" cy="3143270"/>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2" name="Группа 9"/>
          <p:cNvGrpSpPr/>
          <p:nvPr/>
        </p:nvGrpSpPr>
        <p:grpSpPr>
          <a:xfrm>
            <a:off x="3340464" y="341496"/>
            <a:ext cx="13192306" cy="1213945"/>
            <a:chOff x="182470" y="0"/>
            <a:chExt cx="9506607" cy="1213945"/>
          </a:xfrm>
        </p:grpSpPr>
        <p:sp>
          <p:nvSpPr>
            <p:cNvPr id="39" name="Скругленный прямоугольник 38"/>
            <p:cNvSpPr/>
            <p:nvPr/>
          </p:nvSpPr>
          <p:spPr>
            <a:xfrm>
              <a:off x="182470" y="0"/>
              <a:ext cx="9506607"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18 (</a:t>
              </a:r>
              <a:r>
                <a:rPr lang="en-US" altLang="ru-RU" sz="3300" b="1" kern="0" dirty="0" smtClean="0">
                  <a:solidFill>
                    <a:srgbClr val="953735"/>
                  </a:solidFill>
                  <a:latin typeface="Book Antiqua" pitchFamily="18" charset="0"/>
                  <a:ea typeface="Arial"/>
                  <a:cs typeface="Arial" charset="0"/>
                  <a:sym typeface="Arial" charset="0"/>
                </a:rPr>
                <a:t>4</a:t>
              </a:r>
              <a:r>
                <a:rPr lang="ru-RU" altLang="ru-RU" sz="3300" b="1" kern="0" dirty="0" smtClean="0">
                  <a:solidFill>
                    <a:srgbClr val="953735"/>
                  </a:solidFill>
                  <a:latin typeface="Book Antiqua" pitchFamily="18" charset="0"/>
                  <a:ea typeface="Arial"/>
                  <a:cs typeface="Arial" charset="0"/>
                  <a:sym typeface="Arial" charset="0"/>
                </a:rPr>
                <a:t> балла)</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72919" y="131676"/>
              <a:ext cx="1226189" cy="95059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Блок-схема: альтернативный процесс 24"/>
          <p:cNvSpPr/>
          <p:nvPr/>
        </p:nvSpPr>
        <p:spPr>
          <a:xfrm>
            <a:off x="2924397" y="6878811"/>
            <a:ext cx="13968413" cy="3286147"/>
          </a:xfrm>
          <a:prstGeom prst="flowChartAlternateProcess">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indent="449546">
              <a:lnSpc>
                <a:spcPct val="115000"/>
              </a:lnSpc>
            </a:pPr>
            <a:endParaRPr lang="en-US" sz="2000" b="1" dirty="0" smtClean="0">
              <a:solidFill>
                <a:schemeClr val="tx1"/>
              </a:solidFill>
              <a:latin typeface="Сorbel"/>
            </a:endParaRPr>
          </a:p>
          <a:p>
            <a:pPr indent="449546">
              <a:lnSpc>
                <a:spcPct val="115000"/>
              </a:lnSpc>
            </a:pPr>
            <a:endParaRPr lang="en-US" sz="2000" b="1" dirty="0">
              <a:solidFill>
                <a:schemeClr val="tx1"/>
              </a:solidFill>
              <a:latin typeface="Сorbel"/>
            </a:endParaRPr>
          </a:p>
          <a:p>
            <a:pPr indent="449546">
              <a:lnSpc>
                <a:spcPct val="115000"/>
              </a:lnSpc>
            </a:pPr>
            <a:r>
              <a:rPr lang="ru-RU" sz="2400" b="1" dirty="0" smtClean="0">
                <a:solidFill>
                  <a:schemeClr val="tx1"/>
                </a:solidFill>
                <a:latin typeface="Corbel" pitchFamily="34" charset="0"/>
              </a:rPr>
              <a:t>Ответ номер </a:t>
            </a:r>
            <a:r>
              <a:rPr lang="en-US" sz="2400" b="1" dirty="0">
                <a:solidFill>
                  <a:schemeClr val="tx1"/>
                </a:solidFill>
                <a:latin typeface="Corbel" pitchFamily="34" charset="0"/>
              </a:rPr>
              <a:t>2</a:t>
            </a:r>
            <a:r>
              <a:rPr lang="ru-RU" sz="2400" b="1" dirty="0" smtClean="0">
                <a:solidFill>
                  <a:schemeClr val="tx1"/>
                </a:solidFill>
                <a:latin typeface="Corbel" pitchFamily="34" charset="0"/>
              </a:rPr>
              <a:t>. </a:t>
            </a:r>
            <a:r>
              <a:rPr lang="ru-RU" sz="2400" dirty="0">
                <a:solidFill>
                  <a:schemeClr val="tx1"/>
                </a:solidFill>
                <a:latin typeface="Corbel" pitchFamily="34" charset="0"/>
                <a:ea typeface="Calibri" panose="020F0502020204030204" pitchFamily="34" charset="0"/>
                <a:cs typeface="Times New Roman" panose="02020603050405020304" pitchFamily="18" charset="0"/>
              </a:rPr>
              <a:t>Безусловная франшиза – часть убытка, не подлежащая возмещению страховщиком и вычитаемая при расчете страхового возмещения, подлежащего выплате страхователю, из общей суммы возмещения.</a:t>
            </a:r>
          </a:p>
          <a:p>
            <a:pPr indent="449546">
              <a:lnSpc>
                <a:spcPct val="115000"/>
              </a:lnSpc>
            </a:pPr>
            <a:r>
              <a:rPr lang="ru-RU" sz="2400" dirty="0">
                <a:solidFill>
                  <a:schemeClr val="tx1"/>
                </a:solidFill>
                <a:latin typeface="Corbel" pitchFamily="34" charset="0"/>
                <a:ea typeface="Calibri" panose="020F0502020204030204" pitchFamily="34" charset="0"/>
                <a:cs typeface="Times New Roman" panose="02020603050405020304" pitchFamily="18" charset="0"/>
              </a:rPr>
              <a:t>750 – 370 = 380 рублей – сумма выплаты страховой компанией.</a:t>
            </a:r>
          </a:p>
          <a:p>
            <a:pPr indent="449546">
              <a:lnSpc>
                <a:spcPct val="115000"/>
              </a:lnSpc>
            </a:pPr>
            <a:r>
              <a:rPr lang="ru-RU" sz="2400" dirty="0">
                <a:solidFill>
                  <a:schemeClr val="tx1"/>
                </a:solidFill>
                <a:latin typeface="Corbel" pitchFamily="34" charset="0"/>
                <a:ea typeface="Calibri" panose="020F0502020204030204" pitchFamily="34" charset="0"/>
                <a:cs typeface="Times New Roman" panose="02020603050405020304" pitchFamily="18" charset="0"/>
              </a:rPr>
              <a:t>Единый интернет-портал финансовой грамотности населения http://fingramota.by/ru/guide/insurance-and-taxes/osgo-kasko.</a:t>
            </a:r>
          </a:p>
          <a:p>
            <a:pPr indent="449546">
              <a:lnSpc>
                <a:spcPct val="115000"/>
              </a:lnSpc>
            </a:pPr>
            <a:endParaRPr lang="ru-RU" sz="2400" dirty="0" smtClean="0">
              <a:solidFill>
                <a:schemeClr val="tx1"/>
              </a:solidFill>
              <a:latin typeface="Corbel" pitchFamily="34" charset="0"/>
              <a:ea typeface="Calibri" panose="020F0502020204030204" pitchFamily="34" charset="0"/>
              <a:cs typeface="Times New Roman" panose="02020603050405020304" pitchFamily="18" charset="0"/>
            </a:endParaRPr>
          </a:p>
          <a:p>
            <a:pPr indent="449546">
              <a:lnSpc>
                <a:spcPct val="115000"/>
              </a:lnSpc>
            </a:pPr>
            <a:endParaRPr lang="ru-RU" sz="2000" dirty="0" smtClean="0">
              <a:solidFill>
                <a:schemeClr val="tx1"/>
              </a:solidFill>
              <a:latin typeface="Corbel" pitchFamily="34" charset="0"/>
              <a:ea typeface="Calibri" panose="020F0502020204030204" pitchFamily="34" charset="0"/>
              <a:cs typeface="Times New Roman" panose="02020603050405020304" pitchFamily="18" charset="0"/>
            </a:endParaRPr>
          </a:p>
          <a:p>
            <a:pPr indent="449546">
              <a:lnSpc>
                <a:spcPct val="115000"/>
              </a:lnSpc>
            </a:pPr>
            <a:endParaRPr lang="ru-RU" sz="2200" dirty="0" smtClean="0">
              <a:solidFill>
                <a:schemeClr val="tx1"/>
              </a:solidFill>
              <a:latin typeface="Corbel" pitchFamily="34" charset="0"/>
            </a:endParaRPr>
          </a:p>
        </p:txBody>
      </p:sp>
      <p:sp>
        <p:nvSpPr>
          <p:cNvPr id="29" name="Прямоугольник 28"/>
          <p:cNvSpPr/>
          <p:nvPr/>
        </p:nvSpPr>
        <p:spPr>
          <a:xfrm>
            <a:off x="3211290" y="2313784"/>
            <a:ext cx="13476773" cy="2246759"/>
          </a:xfrm>
          <a:prstGeom prst="rect">
            <a:avLst/>
          </a:prstGeom>
        </p:spPr>
        <p:txBody>
          <a:bodyPr wrap="square" lIns="91433" tIns="45715" rIns="91433" bIns="45715">
            <a:spAutoFit/>
          </a:bodyPr>
          <a:lstStyle/>
          <a:p>
            <a:r>
              <a:rPr lang="ru-RU" sz="2000" b="1" dirty="0" smtClean="0">
                <a:latin typeface="Corbel" pitchFamily="34" charset="0"/>
              </a:rPr>
              <a:t>    </a:t>
            </a:r>
          </a:p>
          <a:p>
            <a:r>
              <a:rPr lang="ru-RU" sz="2000" b="1" dirty="0">
                <a:latin typeface="Corbel" pitchFamily="34" charset="0"/>
              </a:rPr>
              <a:t> </a:t>
            </a:r>
            <a:r>
              <a:rPr lang="ru-RU" sz="2000" b="1" dirty="0" smtClean="0">
                <a:latin typeface="Corbel" pitchFamily="34" charset="0"/>
              </a:rPr>
              <a:t>   </a:t>
            </a:r>
            <a:r>
              <a:rPr lang="ru-RU" sz="2400" b="1" dirty="0">
                <a:latin typeface="Corbel" pitchFamily="34" charset="0"/>
              </a:rPr>
              <a:t>Анатолий купил новый автомобиль и застраховал его по КАСКО на 3000 рублей. Однако, через месяц произошло дорожно-транспортное происшествие, в котором виновным был Анатолий. Страховая компания оценила сумму ущерба, нанесенного машине Анатолия, в 750 рублей. По условиям договора страхования безусловная франшиза составляет 370 рублей. Рассчитайте, какую сумму страховая компания должна выплатить Анатолию?</a:t>
            </a:r>
          </a:p>
        </p:txBody>
      </p:sp>
      <p:sp>
        <p:nvSpPr>
          <p:cNvPr id="35" name="Прямоугольник 34"/>
          <p:cNvSpPr/>
          <p:nvPr/>
        </p:nvSpPr>
        <p:spPr>
          <a:xfrm>
            <a:off x="4507434" y="4740038"/>
            <a:ext cx="3896109" cy="1200318"/>
          </a:xfrm>
          <a:prstGeom prst="rect">
            <a:avLst/>
          </a:prstGeom>
        </p:spPr>
        <p:txBody>
          <a:bodyPr wrap="square" lIns="91433" tIns="45715" rIns="91433" bIns="45715">
            <a:spAutoFit/>
          </a:bodyPr>
          <a:lstStyle/>
          <a:p>
            <a:pPr marL="457166" indent="-457166">
              <a:buAutoNum type="arabicPeriod"/>
            </a:pPr>
            <a:r>
              <a:rPr lang="ru-RU" sz="2400" dirty="0">
                <a:latin typeface="Corbel" pitchFamily="34" charset="0"/>
              </a:rPr>
              <a:t>370 рублей.</a:t>
            </a:r>
            <a:endParaRPr lang="en-US" sz="2400" dirty="0">
              <a:latin typeface="Corbel" pitchFamily="34" charset="0"/>
            </a:endParaRPr>
          </a:p>
          <a:p>
            <a:pPr marL="457166" indent="-457166">
              <a:buAutoNum type="arabicPeriod"/>
            </a:pPr>
            <a:r>
              <a:rPr lang="ru-RU" sz="2400" u="sng" dirty="0">
                <a:latin typeface="Corbel" pitchFamily="34" charset="0"/>
              </a:rPr>
              <a:t>380 рублей.</a:t>
            </a:r>
            <a:endParaRPr lang="en-US" sz="2400" u="sng" dirty="0">
              <a:latin typeface="Corbel" pitchFamily="34" charset="0"/>
            </a:endParaRPr>
          </a:p>
          <a:p>
            <a:pPr marL="457166" indent="-457166">
              <a:buAutoNum type="arabicPeriod"/>
            </a:pPr>
            <a:r>
              <a:rPr lang="ru-RU" sz="2400" dirty="0">
                <a:latin typeface="Corbel" pitchFamily="34" charset="0"/>
              </a:rPr>
              <a:t>1120 рублей.</a:t>
            </a:r>
          </a:p>
        </p:txBody>
      </p:sp>
      <p:sp>
        <p:nvSpPr>
          <p:cNvPr id="36" name="Скругленный прямоугольник 35"/>
          <p:cNvSpPr/>
          <p:nvPr/>
        </p:nvSpPr>
        <p:spPr>
          <a:xfrm>
            <a:off x="3046940" y="2433503"/>
            <a:ext cx="13845870" cy="3714774"/>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2" name="Группа 9"/>
          <p:cNvGrpSpPr/>
          <p:nvPr/>
        </p:nvGrpSpPr>
        <p:grpSpPr>
          <a:xfrm>
            <a:off x="2924397" y="283198"/>
            <a:ext cx="13968414" cy="1213945"/>
            <a:chOff x="182470" y="0"/>
            <a:chExt cx="9506607" cy="1213945"/>
          </a:xfrm>
        </p:grpSpPr>
        <p:sp>
          <p:nvSpPr>
            <p:cNvPr id="39" name="Скругленный прямоугольник 38"/>
            <p:cNvSpPr/>
            <p:nvPr/>
          </p:nvSpPr>
          <p:spPr>
            <a:xfrm>
              <a:off x="182470" y="0"/>
              <a:ext cx="9506607"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19 (</a:t>
              </a:r>
              <a:r>
                <a:rPr lang="en-US" altLang="ru-RU" sz="3300" b="1" kern="0" dirty="0" smtClean="0">
                  <a:solidFill>
                    <a:srgbClr val="953735"/>
                  </a:solidFill>
                  <a:latin typeface="Book Antiqua" pitchFamily="18" charset="0"/>
                  <a:ea typeface="Arial"/>
                  <a:cs typeface="Arial" charset="0"/>
                  <a:sym typeface="Arial" charset="0"/>
                </a:rPr>
                <a:t>4</a:t>
              </a:r>
              <a:r>
                <a:rPr lang="ru-RU" altLang="ru-RU" sz="3300" b="1" kern="0" dirty="0" smtClean="0">
                  <a:solidFill>
                    <a:srgbClr val="953735"/>
                  </a:solidFill>
                  <a:latin typeface="Book Antiqua" pitchFamily="18" charset="0"/>
                  <a:ea typeface="Arial"/>
                  <a:cs typeface="Arial" charset="0"/>
                  <a:sym typeface="Arial" charset="0"/>
                </a:rPr>
                <a:t> балла)</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22835" y="153326"/>
              <a:ext cx="1078157" cy="950591"/>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Прямоугольник 8"/>
          <p:cNvSpPr/>
          <p:nvPr/>
        </p:nvSpPr>
        <p:spPr>
          <a:xfrm>
            <a:off x="5731570" y="1628574"/>
            <a:ext cx="7858179" cy="1118758"/>
          </a:xfrm>
          <a:prstGeom prst="rect">
            <a:avLst/>
          </a:prstGeom>
        </p:spPr>
        <p:txBody>
          <a:bodyPr wrap="square" lIns="91433" tIns="45715" rIns="91433" bIns="45715">
            <a:spAutoFit/>
          </a:bodyPr>
          <a:lstStyle/>
          <a:p>
            <a:pPr indent="450181" algn="ctr">
              <a:lnSpc>
                <a:spcPct val="115000"/>
              </a:lnSpc>
            </a:pPr>
            <a:r>
              <a:rPr lang="ru-RU" sz="2900" b="1" i="1"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Тема </a:t>
            </a:r>
            <a:r>
              <a:rPr lang="ru-RU" sz="2900" b="1" i="1" dirty="0" smtClean="0">
                <a:solidFill>
                  <a:schemeClr val="tx2"/>
                </a:solidFill>
                <a:latin typeface="Times New Roman" panose="02020603050405020304" pitchFamily="18" charset="0"/>
                <a:ea typeface="Calibri" panose="020F0502020204030204" pitchFamily="34" charset="0"/>
                <a:cs typeface="Times New Roman" panose="02020603050405020304" pitchFamily="18" charset="0"/>
              </a:rPr>
              <a:t>7. Страхование</a:t>
            </a:r>
            <a:endParaRPr lang="ru-RU" sz="2900" b="1" dirty="0">
              <a:solidFill>
                <a:schemeClr val="tx2"/>
              </a:solidFill>
              <a:latin typeface="Calibri" panose="020F0502020204030204" pitchFamily="34" charset="0"/>
              <a:ea typeface="Calibri" panose="020F0502020204030204" pitchFamily="34" charset="0"/>
              <a:cs typeface="Times New Roman" panose="02020603050405020304" pitchFamily="18" charset="0"/>
            </a:endParaRPr>
          </a:p>
          <a:p>
            <a:pPr indent="450181" algn="ctr">
              <a:lnSpc>
                <a:spcPct val="115000"/>
              </a:lnSpc>
            </a:pPr>
            <a:r>
              <a:rPr lang="ru-RU" sz="2900" b="1" dirty="0">
                <a:latin typeface="Times New Roman" panose="02020603050405020304" pitchFamily="18" charset="0"/>
                <a:ea typeface="Calibri" panose="020F0502020204030204" pitchFamily="34" charset="0"/>
                <a:cs typeface="Times New Roman" panose="02020603050405020304" pitchFamily="18" charset="0"/>
              </a:rPr>
              <a:t> </a:t>
            </a:r>
            <a:endParaRPr lang="ru-RU" sz="29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Блок-схема: альтернативный процесс 24"/>
          <p:cNvSpPr/>
          <p:nvPr/>
        </p:nvSpPr>
        <p:spPr>
          <a:xfrm>
            <a:off x="2524278" y="5818338"/>
            <a:ext cx="14422602" cy="5484007"/>
          </a:xfrm>
          <a:prstGeom prst="flowChartAlternateProcess">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indent="449546">
              <a:lnSpc>
                <a:spcPct val="115000"/>
              </a:lnSpc>
            </a:pPr>
            <a:endParaRPr lang="en-US" sz="2000" b="1" dirty="0" smtClean="0">
              <a:solidFill>
                <a:schemeClr val="tx1"/>
              </a:solidFill>
              <a:latin typeface="Сorbel"/>
            </a:endParaRPr>
          </a:p>
          <a:p>
            <a:pPr indent="449546">
              <a:lnSpc>
                <a:spcPct val="115000"/>
              </a:lnSpc>
            </a:pPr>
            <a:endParaRPr lang="en-US" sz="2000" b="1" dirty="0">
              <a:solidFill>
                <a:schemeClr val="tx1"/>
              </a:solidFill>
              <a:latin typeface="Сorbel"/>
            </a:endParaRPr>
          </a:p>
          <a:p>
            <a:pPr indent="449546">
              <a:lnSpc>
                <a:spcPct val="115000"/>
              </a:lnSpc>
            </a:pPr>
            <a:endParaRPr lang="en-US" sz="2000" b="1" dirty="0" smtClean="0">
              <a:solidFill>
                <a:schemeClr val="tx1"/>
              </a:solidFill>
              <a:latin typeface="Сorbel"/>
            </a:endParaRPr>
          </a:p>
          <a:p>
            <a:pPr indent="449546">
              <a:lnSpc>
                <a:spcPct val="115000"/>
              </a:lnSpc>
            </a:pPr>
            <a:r>
              <a:rPr lang="ru-RU" sz="2400" b="1" dirty="0">
                <a:solidFill>
                  <a:schemeClr val="tx1"/>
                </a:solidFill>
                <a:latin typeface="Corbel" pitchFamily="34" charset="0"/>
                <a:ea typeface="Calibri" panose="020F0502020204030204" pitchFamily="34" charset="0"/>
                <a:cs typeface="Times New Roman" panose="02020603050405020304" pitchFamily="18" charset="0"/>
              </a:rPr>
              <a:t>Ответ номер </a:t>
            </a:r>
            <a:r>
              <a:rPr lang="en-US" sz="2400" b="1" dirty="0">
                <a:solidFill>
                  <a:schemeClr val="tx1"/>
                </a:solidFill>
                <a:latin typeface="Corbel" pitchFamily="34" charset="0"/>
                <a:ea typeface="Calibri" panose="020F0502020204030204" pitchFamily="34" charset="0"/>
                <a:cs typeface="Times New Roman" panose="02020603050405020304" pitchFamily="18" charset="0"/>
              </a:rPr>
              <a:t>1</a:t>
            </a:r>
            <a:r>
              <a:rPr lang="ru-RU" sz="2400" b="1" dirty="0">
                <a:solidFill>
                  <a:schemeClr val="tx1"/>
                </a:solidFill>
                <a:latin typeface="Corbel" pitchFamily="34" charset="0"/>
                <a:ea typeface="Calibri" panose="020F0502020204030204" pitchFamily="34" charset="0"/>
                <a:cs typeface="Times New Roman" panose="02020603050405020304" pitchFamily="18" charset="0"/>
              </a:rPr>
              <a:t>. </a:t>
            </a:r>
            <a:r>
              <a:rPr lang="ru-RU" sz="2400" dirty="0">
                <a:solidFill>
                  <a:schemeClr val="tx1"/>
                </a:solidFill>
                <a:latin typeface="Corbel" pitchFamily="34" charset="0"/>
                <a:ea typeface="Calibri" panose="020F0502020204030204" pitchFamily="34" charset="0"/>
                <a:cs typeface="Times New Roman" panose="02020603050405020304" pitchFamily="18" charset="0"/>
              </a:rPr>
              <a:t>Страховой взнос (страховая премия) – сумма денежных средств, подлежащая уплате страхователем страховщику за страхование. Из-за аварии в прошлом страховка обойдется Андрею дороже.</a:t>
            </a:r>
          </a:p>
          <a:p>
            <a:pPr indent="449546">
              <a:lnSpc>
                <a:spcPct val="115000"/>
              </a:lnSpc>
            </a:pPr>
            <a:r>
              <a:rPr lang="ru-RU" sz="2400" dirty="0">
                <a:solidFill>
                  <a:schemeClr val="tx1"/>
                </a:solidFill>
                <a:latin typeface="Corbel" pitchFamily="34" charset="0"/>
                <a:ea typeface="Calibri" panose="020F0502020204030204" pitchFamily="34" charset="0"/>
                <a:cs typeface="Times New Roman" panose="02020603050405020304" pitchFamily="18" charset="0"/>
              </a:rPr>
              <a:t>П. 2 Положения о страховой деятельности в Республике Беларусь, утвержденное Указом Президента Республики Беларусь от 25 августа 2006 г. № 530 ”О страховой деятельности“. Корректирующие коэффициенты к страховому взносу с учетом класса аварийности использования транспортного средства, применяемые по договорам внутреннего страхования (договорам комплексного внутреннего страхования), заключаемым (переоформляемым) в отношении транспортных средств, зарегистрированных на территории Республики Беларусь, утвержденные Указом Президента Республики Беларусь от 25.08.2006 № 531 ”Об установлении размеров страховых тарифов, страховых взносов, лимитов ответственности по отдельным видам обязательного страхования“.</a:t>
            </a:r>
          </a:p>
          <a:p>
            <a:pPr indent="449546">
              <a:lnSpc>
                <a:spcPct val="115000"/>
              </a:lnSpc>
            </a:pPr>
            <a:endParaRPr lang="ru-RU" sz="2000" dirty="0" smtClean="0">
              <a:solidFill>
                <a:schemeClr val="tx1"/>
              </a:solidFill>
              <a:ea typeface="Calibri" panose="020F0502020204030204" pitchFamily="34" charset="0"/>
              <a:cs typeface="Times New Roman" panose="02020603050405020304" pitchFamily="18" charset="0"/>
            </a:endParaRPr>
          </a:p>
          <a:p>
            <a:pPr indent="449546">
              <a:lnSpc>
                <a:spcPct val="115000"/>
              </a:lnSpc>
            </a:pPr>
            <a:endParaRPr lang="ru-RU" sz="20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endParaRPr>
          </a:p>
          <a:p>
            <a:pPr indent="449546">
              <a:lnSpc>
                <a:spcPct val="115000"/>
              </a:lnSpc>
            </a:pPr>
            <a:endParaRPr lang="ru-RU" sz="2200" dirty="0" smtClean="0">
              <a:solidFill>
                <a:schemeClr val="tx1"/>
              </a:solidFill>
              <a:latin typeface="Corbel" pitchFamily="34" charset="0"/>
            </a:endParaRPr>
          </a:p>
        </p:txBody>
      </p:sp>
      <p:sp>
        <p:nvSpPr>
          <p:cNvPr id="29" name="Прямоугольник 28"/>
          <p:cNvSpPr/>
          <p:nvPr/>
        </p:nvSpPr>
        <p:spPr>
          <a:xfrm>
            <a:off x="2635226" y="2156320"/>
            <a:ext cx="14545616" cy="1569650"/>
          </a:xfrm>
          <a:prstGeom prst="rect">
            <a:avLst/>
          </a:prstGeom>
        </p:spPr>
        <p:txBody>
          <a:bodyPr wrap="square" lIns="91433" tIns="45715" rIns="91433" bIns="45715">
            <a:spAutoFit/>
          </a:bodyPr>
          <a:lstStyle/>
          <a:p>
            <a:r>
              <a:rPr lang="ru-RU" sz="2000" b="1" dirty="0" smtClean="0">
                <a:latin typeface="Corbel" pitchFamily="34" charset="0"/>
              </a:rPr>
              <a:t>   </a:t>
            </a:r>
            <a:r>
              <a:rPr lang="ru-RU" sz="2400" b="1" dirty="0" smtClean="0">
                <a:latin typeface="Corbel" pitchFamily="34" charset="0"/>
              </a:rPr>
              <a:t>Андрей</a:t>
            </a:r>
            <a:r>
              <a:rPr lang="ru-RU" sz="2400" b="1" dirty="0">
                <a:latin typeface="Corbel" pitchFamily="34" charset="0"/>
              </a:rPr>
              <a:t>, чтобы ездить на автомобиле, подаренном ему отцом, оформил полис обязательного страхования гражданской ответственности владельцев транспортных средств. Во время действия страхового полиса по вине Андрея случилось ДТП, в результате которого был нанесен ущерб другому автомобилю. Как это повлияет на страховую премию, когда Андрей будет продлевать страховку?</a:t>
            </a:r>
          </a:p>
        </p:txBody>
      </p:sp>
      <p:sp>
        <p:nvSpPr>
          <p:cNvPr id="35" name="Прямоугольник 34"/>
          <p:cNvSpPr/>
          <p:nvPr/>
        </p:nvSpPr>
        <p:spPr>
          <a:xfrm>
            <a:off x="3355306" y="3847579"/>
            <a:ext cx="10409241" cy="1200318"/>
          </a:xfrm>
          <a:prstGeom prst="rect">
            <a:avLst/>
          </a:prstGeom>
        </p:spPr>
        <p:txBody>
          <a:bodyPr wrap="square" lIns="91433" tIns="45715" rIns="91433" bIns="45715">
            <a:spAutoFit/>
          </a:bodyPr>
          <a:lstStyle/>
          <a:p>
            <a:pPr marL="457166" indent="-457166">
              <a:buAutoNum type="arabicPeriod"/>
            </a:pPr>
            <a:r>
              <a:rPr lang="ru-RU" sz="2400" u="sng" dirty="0" smtClean="0">
                <a:latin typeface="Corbel" pitchFamily="34" charset="0"/>
              </a:rPr>
              <a:t>Страховая </a:t>
            </a:r>
            <a:r>
              <a:rPr lang="ru-RU" sz="2400" u="sng" dirty="0">
                <a:latin typeface="Corbel" pitchFamily="34" charset="0"/>
              </a:rPr>
              <a:t>премия увеличится</a:t>
            </a:r>
            <a:r>
              <a:rPr lang="ru-RU" sz="2400" u="sng" dirty="0" smtClean="0">
                <a:latin typeface="Corbel" pitchFamily="34" charset="0"/>
              </a:rPr>
              <a:t>.</a:t>
            </a:r>
            <a:endParaRPr lang="en-US" sz="2400" u="sng" dirty="0" smtClean="0">
              <a:latin typeface="Corbel" pitchFamily="34" charset="0"/>
            </a:endParaRPr>
          </a:p>
          <a:p>
            <a:pPr marL="457166" indent="-457166">
              <a:buAutoNum type="arabicPeriod"/>
            </a:pPr>
            <a:r>
              <a:rPr lang="ru-RU" sz="2400" dirty="0">
                <a:latin typeface="Corbel" pitchFamily="34" charset="0"/>
              </a:rPr>
              <a:t>Страховая премия уменьшится</a:t>
            </a:r>
            <a:r>
              <a:rPr lang="ru-RU" sz="2400" dirty="0" smtClean="0">
                <a:latin typeface="Corbel" pitchFamily="34" charset="0"/>
              </a:rPr>
              <a:t>.</a:t>
            </a:r>
            <a:endParaRPr lang="en-US" sz="2400" dirty="0" smtClean="0">
              <a:latin typeface="Corbel" pitchFamily="34" charset="0"/>
            </a:endParaRPr>
          </a:p>
          <a:p>
            <a:pPr marL="457166" indent="-457166">
              <a:buAutoNum type="arabicPeriod"/>
            </a:pPr>
            <a:r>
              <a:rPr lang="ru-RU" sz="2400" dirty="0">
                <a:latin typeface="Corbel" pitchFamily="34" charset="0"/>
              </a:rPr>
              <a:t>Не повлияет.</a:t>
            </a:r>
            <a:endParaRPr lang="ru-RU" sz="2400" dirty="0" smtClean="0">
              <a:latin typeface="Corbel" pitchFamily="34" charset="0"/>
            </a:endParaRPr>
          </a:p>
        </p:txBody>
      </p:sp>
      <p:sp>
        <p:nvSpPr>
          <p:cNvPr id="36" name="Скругленный прямоугольник 35"/>
          <p:cNvSpPr/>
          <p:nvPr/>
        </p:nvSpPr>
        <p:spPr>
          <a:xfrm>
            <a:off x="2524278" y="2047178"/>
            <a:ext cx="14422602" cy="3247457"/>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2" name="Группа 9"/>
          <p:cNvGrpSpPr/>
          <p:nvPr/>
        </p:nvGrpSpPr>
        <p:grpSpPr>
          <a:xfrm>
            <a:off x="2524278" y="313986"/>
            <a:ext cx="14422602" cy="1428759"/>
            <a:chOff x="182470" y="0"/>
            <a:chExt cx="9506607" cy="1213945"/>
          </a:xfrm>
        </p:grpSpPr>
        <p:sp>
          <p:nvSpPr>
            <p:cNvPr id="39" name="Скругленный прямоугольник 38"/>
            <p:cNvSpPr/>
            <p:nvPr/>
          </p:nvSpPr>
          <p:spPr>
            <a:xfrm>
              <a:off x="182470" y="0"/>
              <a:ext cx="9506607"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20 (</a:t>
              </a:r>
              <a:r>
                <a:rPr lang="en-US" altLang="ru-RU" sz="3300" b="1" kern="0" dirty="0">
                  <a:solidFill>
                    <a:srgbClr val="953735"/>
                  </a:solidFill>
                  <a:latin typeface="Book Antiqua" pitchFamily="18" charset="0"/>
                  <a:ea typeface="Arial"/>
                  <a:cs typeface="Arial" charset="0"/>
                  <a:sym typeface="Arial" charset="0"/>
                </a:rPr>
                <a:t>2</a:t>
              </a:r>
              <a:r>
                <a:rPr lang="ru-RU" altLang="ru-RU" sz="3300" b="1" kern="0" dirty="0" smtClean="0">
                  <a:solidFill>
                    <a:srgbClr val="953735"/>
                  </a:solidFill>
                  <a:latin typeface="Book Antiqua" pitchFamily="18" charset="0"/>
                  <a:ea typeface="Arial"/>
                  <a:cs typeface="Arial" charset="0"/>
                  <a:sym typeface="Arial" charset="0"/>
                </a:rPr>
                <a:t> балла)</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88315" y="143635"/>
              <a:ext cx="1200629" cy="95059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Блок-схема: альтернативный процесс 24"/>
          <p:cNvSpPr/>
          <p:nvPr/>
        </p:nvSpPr>
        <p:spPr>
          <a:xfrm>
            <a:off x="2851250" y="7094835"/>
            <a:ext cx="14001849" cy="3000396"/>
          </a:xfrm>
          <a:prstGeom prst="flowChartAlternateProcess">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indent="449546">
              <a:lnSpc>
                <a:spcPct val="115000"/>
              </a:lnSpc>
            </a:pPr>
            <a:endParaRPr lang="en-US" sz="2400" b="1" dirty="0" smtClean="0">
              <a:solidFill>
                <a:schemeClr val="tx1"/>
              </a:solidFill>
              <a:latin typeface="Corbel" pitchFamily="34" charset="0"/>
            </a:endParaRPr>
          </a:p>
          <a:p>
            <a:pPr indent="449546">
              <a:lnSpc>
                <a:spcPct val="115000"/>
              </a:lnSpc>
            </a:pPr>
            <a:endParaRPr lang="en-US" sz="2400" b="1" dirty="0" smtClean="0">
              <a:solidFill>
                <a:schemeClr val="tx1"/>
              </a:solidFill>
              <a:latin typeface="Corbel" pitchFamily="34" charset="0"/>
            </a:endParaRPr>
          </a:p>
          <a:p>
            <a:pPr indent="449546">
              <a:lnSpc>
                <a:spcPct val="115000"/>
              </a:lnSpc>
            </a:pPr>
            <a:r>
              <a:rPr lang="ru-RU" sz="2400" b="1" dirty="0" smtClean="0">
                <a:solidFill>
                  <a:schemeClr val="tx1"/>
                </a:solidFill>
                <a:latin typeface="Corbel" pitchFamily="34" charset="0"/>
              </a:rPr>
              <a:t>Ответ номер </a:t>
            </a:r>
            <a:r>
              <a:rPr lang="en-US" sz="2400" b="1" dirty="0" smtClean="0">
                <a:solidFill>
                  <a:schemeClr val="tx1"/>
                </a:solidFill>
                <a:latin typeface="Corbel" pitchFamily="34" charset="0"/>
              </a:rPr>
              <a:t>3</a:t>
            </a:r>
            <a:r>
              <a:rPr lang="ru-RU" sz="2400" b="1" dirty="0" smtClean="0">
                <a:solidFill>
                  <a:schemeClr val="tx1"/>
                </a:solidFill>
                <a:latin typeface="Corbel" pitchFamily="34" charset="0"/>
              </a:rPr>
              <a:t>. </a:t>
            </a:r>
            <a:r>
              <a:rPr lang="ru-RU" sz="2400" dirty="0" smtClean="0">
                <a:solidFill>
                  <a:schemeClr val="tx1"/>
                </a:solidFill>
                <a:latin typeface="Corbel" pitchFamily="34" charset="0"/>
                <a:ea typeface="Calibri" panose="020F0502020204030204" pitchFamily="34" charset="0"/>
                <a:cs typeface="Times New Roman" panose="02020603050405020304" pitchFamily="18" charset="0"/>
              </a:rPr>
              <a:t>Государство гарантирует страховые выплаты по видам страхования, относящимся к страхованию жизни, видам обязательного страхования, если договоры страхования заключены с государственными страховыми организациями.</a:t>
            </a:r>
          </a:p>
          <a:p>
            <a:pPr indent="449546">
              <a:lnSpc>
                <a:spcPct val="115000"/>
              </a:lnSpc>
            </a:pPr>
            <a:r>
              <a:rPr lang="ru-RU" sz="2400" dirty="0" smtClean="0">
                <a:solidFill>
                  <a:schemeClr val="tx1"/>
                </a:solidFill>
                <a:latin typeface="Corbel" pitchFamily="34" charset="0"/>
                <a:ea typeface="Calibri" panose="020F0502020204030204" pitchFamily="34" charset="0"/>
                <a:cs typeface="Times New Roman" panose="02020603050405020304" pitchFamily="18" charset="0"/>
              </a:rPr>
              <a:t>Единый интернет-портал финансовой грамотности населения http://fingramota.by/ru/guide/insurance-and-taxes/what-is-insurance.</a:t>
            </a:r>
          </a:p>
          <a:p>
            <a:pPr indent="449546">
              <a:lnSpc>
                <a:spcPct val="115000"/>
              </a:lnSpc>
            </a:pPr>
            <a:endParaRPr lang="ru-RU" sz="2400" dirty="0" smtClean="0">
              <a:solidFill>
                <a:schemeClr val="tx1"/>
              </a:solidFill>
              <a:latin typeface="Corbel" pitchFamily="34" charset="0"/>
              <a:ea typeface="Calibri" panose="020F0502020204030204" pitchFamily="34" charset="0"/>
              <a:cs typeface="Times New Roman" panose="02020603050405020304" pitchFamily="18" charset="0"/>
            </a:endParaRPr>
          </a:p>
          <a:p>
            <a:pPr indent="449546">
              <a:lnSpc>
                <a:spcPct val="115000"/>
              </a:lnSpc>
            </a:pPr>
            <a:endParaRPr lang="ru-RU" sz="2400" dirty="0" smtClean="0">
              <a:solidFill>
                <a:schemeClr val="tx1"/>
              </a:solidFill>
              <a:latin typeface="Corbel" pitchFamily="34" charset="0"/>
              <a:ea typeface="Calibri" panose="020F0502020204030204" pitchFamily="34" charset="0"/>
              <a:cs typeface="Times New Roman" panose="02020603050405020304" pitchFamily="18" charset="0"/>
            </a:endParaRPr>
          </a:p>
          <a:p>
            <a:pPr indent="449546">
              <a:lnSpc>
                <a:spcPct val="115000"/>
              </a:lnSpc>
            </a:pPr>
            <a:endParaRPr lang="ru-RU" sz="2200" dirty="0" smtClean="0">
              <a:solidFill>
                <a:schemeClr val="tx1"/>
              </a:solidFill>
              <a:latin typeface="Corbel" pitchFamily="34" charset="0"/>
            </a:endParaRPr>
          </a:p>
        </p:txBody>
      </p:sp>
      <p:sp>
        <p:nvSpPr>
          <p:cNvPr id="29" name="Прямоугольник 28"/>
          <p:cNvSpPr/>
          <p:nvPr/>
        </p:nvSpPr>
        <p:spPr>
          <a:xfrm>
            <a:off x="3315597" y="2623531"/>
            <a:ext cx="13216029" cy="461655"/>
          </a:xfrm>
          <a:prstGeom prst="rect">
            <a:avLst/>
          </a:prstGeom>
        </p:spPr>
        <p:txBody>
          <a:bodyPr wrap="square" lIns="91433" tIns="45715" rIns="91433" bIns="45715">
            <a:spAutoFit/>
          </a:bodyPr>
          <a:lstStyle/>
          <a:p>
            <a:r>
              <a:rPr lang="ru-RU" sz="2000" b="1" dirty="0" smtClean="0">
                <a:latin typeface="Corbel" pitchFamily="34" charset="0"/>
              </a:rPr>
              <a:t>    </a:t>
            </a:r>
            <a:r>
              <a:rPr lang="ru-RU" sz="2400" b="1" dirty="0">
                <a:latin typeface="Corbel" pitchFamily="34" charset="0"/>
              </a:rPr>
              <a:t>В каких случаях государство гарантирует осуществление страховых выплат?</a:t>
            </a:r>
          </a:p>
        </p:txBody>
      </p:sp>
      <p:sp>
        <p:nvSpPr>
          <p:cNvPr id="35" name="Прямоугольник 34"/>
          <p:cNvSpPr/>
          <p:nvPr/>
        </p:nvSpPr>
        <p:spPr>
          <a:xfrm>
            <a:off x="3326055" y="3326693"/>
            <a:ext cx="12097344" cy="2985423"/>
          </a:xfrm>
          <a:prstGeom prst="rect">
            <a:avLst/>
          </a:prstGeom>
        </p:spPr>
        <p:txBody>
          <a:bodyPr wrap="square" lIns="91433" tIns="45715" rIns="91433" bIns="45715">
            <a:spAutoFit/>
          </a:bodyPr>
          <a:lstStyle/>
          <a:p>
            <a:pPr marL="457166" indent="-457166">
              <a:buAutoNum type="arabicPeriod"/>
            </a:pPr>
            <a:r>
              <a:rPr lang="ru-RU" sz="2400" dirty="0">
                <a:latin typeface="Corbel" pitchFamily="34" charset="0"/>
              </a:rPr>
              <a:t>По всем видам страхования по договорам, которые заключены со всеми страховыми организациями, действующими на территории Республики Беларусь.</a:t>
            </a:r>
            <a:endParaRPr lang="en-US" sz="2400" dirty="0">
              <a:latin typeface="Corbel" pitchFamily="34" charset="0"/>
            </a:endParaRPr>
          </a:p>
          <a:p>
            <a:pPr marL="457166" indent="-457166">
              <a:buAutoNum type="arabicPeriod"/>
            </a:pPr>
            <a:r>
              <a:rPr lang="ru-RU" sz="2400" dirty="0">
                <a:latin typeface="Corbel" pitchFamily="34" charset="0"/>
              </a:rPr>
              <a:t>По всем видам страхования, если договоры заключены с государственными страховыми организациями.</a:t>
            </a:r>
            <a:endParaRPr lang="en-US" sz="2400" dirty="0">
              <a:latin typeface="Corbel" pitchFamily="34" charset="0"/>
            </a:endParaRPr>
          </a:p>
          <a:p>
            <a:pPr marL="457166" indent="-457166">
              <a:buAutoNum type="arabicPeriod"/>
            </a:pPr>
            <a:r>
              <a:rPr lang="ru-RU" sz="2400" u="sng" dirty="0">
                <a:latin typeface="Corbel" pitchFamily="34" charset="0"/>
              </a:rPr>
              <a:t>По видам страхования, относящимся к страхованию жизни, видам обязательного страхования, если договоры страхования заключены с государственными страховыми организациями.</a:t>
            </a:r>
          </a:p>
          <a:p>
            <a:pPr lvl="0"/>
            <a:endParaRPr lang="ru-RU" sz="2000" dirty="0" smtClean="0"/>
          </a:p>
        </p:txBody>
      </p:sp>
      <p:sp>
        <p:nvSpPr>
          <p:cNvPr id="36" name="Скругленный прямоугольник 35"/>
          <p:cNvSpPr/>
          <p:nvPr/>
        </p:nvSpPr>
        <p:spPr>
          <a:xfrm>
            <a:off x="2851250" y="2414315"/>
            <a:ext cx="14001849" cy="4000526"/>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2" name="Группа 9"/>
          <p:cNvGrpSpPr/>
          <p:nvPr/>
        </p:nvGrpSpPr>
        <p:grpSpPr>
          <a:xfrm>
            <a:off x="2851250" y="326083"/>
            <a:ext cx="14001849" cy="1213945"/>
            <a:chOff x="182470" y="0"/>
            <a:chExt cx="9506607" cy="1213945"/>
          </a:xfrm>
        </p:grpSpPr>
        <p:sp>
          <p:nvSpPr>
            <p:cNvPr id="39" name="Скругленный прямоугольник 38"/>
            <p:cNvSpPr/>
            <p:nvPr/>
          </p:nvSpPr>
          <p:spPr>
            <a:xfrm>
              <a:off x="182470" y="0"/>
              <a:ext cx="9506607"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21 (4 балла)</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58215" y="71817"/>
              <a:ext cx="1212653" cy="107031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Блок-схема: альтернативный процесс 24"/>
          <p:cNvSpPr/>
          <p:nvPr/>
        </p:nvSpPr>
        <p:spPr>
          <a:xfrm>
            <a:off x="2851250" y="6158731"/>
            <a:ext cx="13858972" cy="5150619"/>
          </a:xfrm>
          <a:prstGeom prst="flowChartAlternateProcess">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indent="449546">
              <a:lnSpc>
                <a:spcPct val="115000"/>
              </a:lnSpc>
            </a:pPr>
            <a:endParaRPr lang="en-US" sz="2000" b="1" dirty="0" smtClean="0">
              <a:solidFill>
                <a:schemeClr val="tx1"/>
              </a:solidFill>
              <a:latin typeface="Сorbel"/>
            </a:endParaRPr>
          </a:p>
          <a:p>
            <a:pPr indent="449546">
              <a:lnSpc>
                <a:spcPct val="115000"/>
              </a:lnSpc>
            </a:pPr>
            <a:endParaRPr lang="en-US" sz="2000" b="1" dirty="0" smtClean="0">
              <a:solidFill>
                <a:schemeClr val="tx1"/>
              </a:solidFill>
              <a:latin typeface="Сorbel"/>
            </a:endParaRPr>
          </a:p>
          <a:p>
            <a:pPr indent="449546">
              <a:lnSpc>
                <a:spcPct val="115000"/>
              </a:lnSpc>
            </a:pPr>
            <a:endParaRPr lang="en-US" sz="2000" b="1" dirty="0">
              <a:solidFill>
                <a:schemeClr val="tx1"/>
              </a:solidFill>
              <a:latin typeface="Сorbel"/>
            </a:endParaRPr>
          </a:p>
          <a:p>
            <a:pPr indent="449546">
              <a:lnSpc>
                <a:spcPct val="115000"/>
              </a:lnSpc>
            </a:pPr>
            <a:r>
              <a:rPr lang="ru-RU" sz="2400" b="1" dirty="0">
                <a:solidFill>
                  <a:schemeClr val="tx1"/>
                </a:solidFill>
                <a:latin typeface="Corbel" pitchFamily="34" charset="0"/>
                <a:ea typeface="Calibri" panose="020F0502020204030204" pitchFamily="34" charset="0"/>
                <a:cs typeface="Times New Roman" panose="02020603050405020304" pitchFamily="18" charset="0"/>
              </a:rPr>
              <a:t>Ответ номер 2. </a:t>
            </a:r>
            <a:r>
              <a:rPr lang="ru-RU" sz="2400" dirty="0">
                <a:solidFill>
                  <a:schemeClr val="tx1"/>
                </a:solidFill>
                <a:latin typeface="Corbel" pitchFamily="34" charset="0"/>
                <a:ea typeface="Calibri" panose="020F0502020204030204" pitchFamily="34" charset="0"/>
                <a:cs typeface="Times New Roman" panose="02020603050405020304" pitchFamily="18" charset="0"/>
              </a:rPr>
              <a:t>В рассматриваемой ситуации Владу не требуется регистрироваться в качестве индивидуального предпринимателя. В деятельности Влада отсутствуют признаки предпринимательской деятельности.</a:t>
            </a:r>
          </a:p>
          <a:p>
            <a:pPr indent="449546">
              <a:lnSpc>
                <a:spcPct val="115000"/>
              </a:lnSpc>
            </a:pPr>
            <a:r>
              <a:rPr lang="ru-RU" sz="2400" dirty="0">
                <a:solidFill>
                  <a:schemeClr val="tx1"/>
                </a:solidFill>
                <a:latin typeface="Corbel" pitchFamily="34" charset="0"/>
                <a:ea typeface="Calibri" panose="020F0502020204030204" pitchFamily="34" charset="0"/>
                <a:cs typeface="Times New Roman" panose="02020603050405020304" pitchFamily="18" charset="0"/>
              </a:rPr>
              <a:t>Предпринимательская деятельность – это самостоятельная деятельность юридических и физических лиц, осуществляемая ими в гражданском обороте от своего имени, на свой риск и под свою имущественную ответственность и направленная на систематическое получение прибыли от пользования имуществом, продажи вещей, произведенных, переработанных или приобретенных указанными лицами для продажи, а также от выполнения работ или оказания услуг, если эти работы или услуги предназначаются для реализации другим лицам и не используются для собственного потребления.</a:t>
            </a:r>
          </a:p>
          <a:p>
            <a:pPr indent="449546">
              <a:lnSpc>
                <a:spcPct val="115000"/>
              </a:lnSpc>
            </a:pPr>
            <a:r>
              <a:rPr lang="ru-RU" sz="2400" dirty="0">
                <a:solidFill>
                  <a:schemeClr val="tx1"/>
                </a:solidFill>
                <a:latin typeface="Corbel" pitchFamily="34" charset="0"/>
                <a:ea typeface="Calibri" panose="020F0502020204030204" pitchFamily="34" charset="0"/>
                <a:cs typeface="Times New Roman" panose="02020603050405020304" pitchFamily="18" charset="0"/>
              </a:rPr>
              <a:t>Статья 1. ”Отношения, регулируемые гражданским законодательством“ Гражданского кодекса Республики Беларусь от 07.12.1998 № 218-З (ред. от 05.01.2021).</a:t>
            </a:r>
          </a:p>
          <a:p>
            <a:pPr indent="449546">
              <a:lnSpc>
                <a:spcPct val="115000"/>
              </a:lnSpc>
            </a:pPr>
            <a:endParaRPr lang="ru-RU" sz="2000" dirty="0" smtClean="0">
              <a:solidFill>
                <a:schemeClr val="tx1"/>
              </a:solidFill>
              <a:ea typeface="Calibri" panose="020F0502020204030204" pitchFamily="34" charset="0"/>
              <a:cs typeface="Times New Roman" panose="02020603050405020304" pitchFamily="18" charset="0"/>
            </a:endParaRPr>
          </a:p>
          <a:p>
            <a:pPr indent="449546">
              <a:lnSpc>
                <a:spcPct val="115000"/>
              </a:lnSpc>
            </a:pPr>
            <a:endParaRPr lang="ru-RU" sz="20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endParaRPr>
          </a:p>
          <a:p>
            <a:pPr indent="449546">
              <a:lnSpc>
                <a:spcPct val="115000"/>
              </a:lnSpc>
            </a:pPr>
            <a:endParaRPr lang="ru-RU" sz="2200" dirty="0" smtClean="0">
              <a:solidFill>
                <a:schemeClr val="tx1"/>
              </a:solidFill>
              <a:latin typeface="Corbel" pitchFamily="34" charset="0"/>
            </a:endParaRPr>
          </a:p>
        </p:txBody>
      </p:sp>
      <p:sp>
        <p:nvSpPr>
          <p:cNvPr id="29" name="Прямоугольник 28"/>
          <p:cNvSpPr/>
          <p:nvPr/>
        </p:nvSpPr>
        <p:spPr>
          <a:xfrm>
            <a:off x="3283298" y="2297089"/>
            <a:ext cx="13216029" cy="1569650"/>
          </a:xfrm>
          <a:prstGeom prst="rect">
            <a:avLst/>
          </a:prstGeom>
        </p:spPr>
        <p:txBody>
          <a:bodyPr wrap="square" lIns="91433" tIns="45715" rIns="91433" bIns="45715">
            <a:spAutoFit/>
          </a:bodyPr>
          <a:lstStyle/>
          <a:p>
            <a:r>
              <a:rPr lang="ru-RU" sz="2400" b="1" dirty="0">
                <a:latin typeface="Corbel" pitchFamily="34" charset="0"/>
              </a:rPr>
              <a:t>Влад ведет свой </a:t>
            </a:r>
            <a:r>
              <a:rPr lang="ru-RU" sz="2400" b="1" dirty="0" err="1">
                <a:latin typeface="Corbel" pitchFamily="34" charset="0"/>
              </a:rPr>
              <a:t>YouTube</a:t>
            </a:r>
            <a:r>
              <a:rPr lang="ru-RU" sz="2400" b="1" dirty="0">
                <a:latin typeface="Corbel" pitchFamily="34" charset="0"/>
              </a:rPr>
              <a:t>-канал и размещает там свои видеоролики. В свою очередь, </a:t>
            </a:r>
            <a:r>
              <a:rPr lang="ru-RU" sz="2400" b="1" dirty="0" err="1">
                <a:latin typeface="Corbel" pitchFamily="34" charset="0"/>
              </a:rPr>
              <a:t>видеохостинг</a:t>
            </a:r>
            <a:r>
              <a:rPr lang="ru-RU" sz="2400" b="1" dirty="0">
                <a:latin typeface="Corbel" pitchFamily="34" charset="0"/>
              </a:rPr>
              <a:t> </a:t>
            </a:r>
            <a:r>
              <a:rPr lang="ru-RU" sz="2400" b="1" dirty="0" err="1">
                <a:latin typeface="Corbel" pitchFamily="34" charset="0"/>
              </a:rPr>
              <a:t>YouTube</a:t>
            </a:r>
            <a:r>
              <a:rPr lang="ru-RU" sz="2400" b="1" dirty="0">
                <a:latin typeface="Corbel" pitchFamily="34" charset="0"/>
              </a:rPr>
              <a:t>, на основании взаимных соглашений размещает на его канале рекламу, за что Влад регулярно получает вознаграждение. Необходимо ли в данной ситуации Владу регистрироваться в качестве индивидуального предпринимателя?</a:t>
            </a:r>
          </a:p>
        </p:txBody>
      </p:sp>
      <p:sp>
        <p:nvSpPr>
          <p:cNvPr id="35" name="Прямоугольник 34"/>
          <p:cNvSpPr/>
          <p:nvPr/>
        </p:nvSpPr>
        <p:spPr>
          <a:xfrm>
            <a:off x="3571330" y="3948021"/>
            <a:ext cx="11737303" cy="1938982"/>
          </a:xfrm>
          <a:prstGeom prst="rect">
            <a:avLst/>
          </a:prstGeom>
        </p:spPr>
        <p:txBody>
          <a:bodyPr wrap="square" lIns="91433" tIns="45715" rIns="91433" bIns="45715">
            <a:spAutoFit/>
          </a:bodyPr>
          <a:lstStyle/>
          <a:p>
            <a:pPr marL="457166" indent="-457166">
              <a:buAutoNum type="arabicPeriod"/>
            </a:pPr>
            <a:r>
              <a:rPr lang="ru-RU" sz="2400" dirty="0">
                <a:latin typeface="Corbel" pitchFamily="34" charset="0"/>
              </a:rPr>
              <a:t>Да, необходимо регистрироваться в качестве индивидуального предпринимателя.</a:t>
            </a:r>
            <a:endParaRPr lang="en-US" sz="2400" dirty="0">
              <a:latin typeface="Corbel" pitchFamily="34" charset="0"/>
            </a:endParaRPr>
          </a:p>
          <a:p>
            <a:pPr marL="457166" indent="-457166">
              <a:buAutoNum type="arabicPeriod"/>
            </a:pPr>
            <a:r>
              <a:rPr lang="ru-RU" sz="2400" u="sng" dirty="0">
                <a:latin typeface="Corbel" pitchFamily="34" charset="0"/>
              </a:rPr>
              <a:t>Нет, регистрироваться в качестве индивидуального предпринимателя не требуется.</a:t>
            </a:r>
            <a:endParaRPr lang="en-US" sz="2400" u="sng" dirty="0">
              <a:latin typeface="Corbel" pitchFamily="34" charset="0"/>
            </a:endParaRPr>
          </a:p>
          <a:p>
            <a:pPr marL="457166" indent="-457166">
              <a:buAutoNum type="arabicPeriod"/>
            </a:pPr>
            <a:r>
              <a:rPr lang="ru-RU" sz="2400" dirty="0">
                <a:latin typeface="Corbel" pitchFamily="34" charset="0"/>
              </a:rPr>
              <a:t>Нужно регистрироваться только если количество подписчиков превышает 1 млн. человек.</a:t>
            </a:r>
          </a:p>
        </p:txBody>
      </p:sp>
      <p:sp>
        <p:nvSpPr>
          <p:cNvPr id="36" name="Скругленный прямоугольник 35"/>
          <p:cNvSpPr/>
          <p:nvPr/>
        </p:nvSpPr>
        <p:spPr>
          <a:xfrm>
            <a:off x="2851250" y="2297090"/>
            <a:ext cx="13858972" cy="3589914"/>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2" name="Группа 9"/>
          <p:cNvGrpSpPr/>
          <p:nvPr/>
        </p:nvGrpSpPr>
        <p:grpSpPr>
          <a:xfrm>
            <a:off x="2851250" y="392358"/>
            <a:ext cx="13858972" cy="1213945"/>
            <a:chOff x="182470" y="0"/>
            <a:chExt cx="9506607" cy="1213945"/>
          </a:xfrm>
        </p:grpSpPr>
        <p:sp>
          <p:nvSpPr>
            <p:cNvPr id="39" name="Скругленный прямоугольник 38"/>
            <p:cNvSpPr/>
            <p:nvPr/>
          </p:nvSpPr>
          <p:spPr>
            <a:xfrm>
              <a:off x="182470" y="0"/>
              <a:ext cx="9506607"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22 (3 балла)</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86741" y="131676"/>
              <a:ext cx="1136915" cy="950591"/>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Прямоугольник 8"/>
          <p:cNvSpPr/>
          <p:nvPr/>
        </p:nvSpPr>
        <p:spPr>
          <a:xfrm>
            <a:off x="5227514" y="1597581"/>
            <a:ext cx="7858179" cy="1118758"/>
          </a:xfrm>
          <a:prstGeom prst="rect">
            <a:avLst/>
          </a:prstGeom>
        </p:spPr>
        <p:txBody>
          <a:bodyPr wrap="square" lIns="91433" tIns="45715" rIns="91433" bIns="45715">
            <a:spAutoFit/>
          </a:bodyPr>
          <a:lstStyle/>
          <a:p>
            <a:pPr indent="450181" algn="ctr">
              <a:lnSpc>
                <a:spcPct val="115000"/>
              </a:lnSpc>
            </a:pPr>
            <a:r>
              <a:rPr lang="ru-RU" sz="2900" b="1" i="1" dirty="0" smtClean="0">
                <a:solidFill>
                  <a:schemeClr val="tx2"/>
                </a:solidFill>
                <a:latin typeface="Times New Roman" panose="02020603050405020304" pitchFamily="18" charset="0"/>
                <a:ea typeface="Calibri" panose="020F0502020204030204" pitchFamily="34" charset="0"/>
                <a:cs typeface="Times New Roman" panose="02020603050405020304" pitchFamily="18" charset="0"/>
              </a:rPr>
              <a:t>Тема 8. Налоги и сборы</a:t>
            </a:r>
            <a:endParaRPr lang="ru-RU" sz="2900" b="1" dirty="0">
              <a:solidFill>
                <a:schemeClr val="tx2"/>
              </a:solidFill>
              <a:latin typeface="Calibri" panose="020F0502020204030204" pitchFamily="34" charset="0"/>
              <a:ea typeface="Calibri" panose="020F0502020204030204" pitchFamily="34" charset="0"/>
              <a:cs typeface="Times New Roman" panose="02020603050405020304" pitchFamily="18" charset="0"/>
            </a:endParaRPr>
          </a:p>
          <a:p>
            <a:pPr indent="450181" algn="ctr">
              <a:lnSpc>
                <a:spcPct val="115000"/>
              </a:lnSpc>
            </a:pPr>
            <a:r>
              <a:rPr lang="ru-RU" sz="2900" b="1" dirty="0">
                <a:latin typeface="Times New Roman" panose="02020603050405020304" pitchFamily="18" charset="0"/>
                <a:ea typeface="Calibri" panose="020F0502020204030204" pitchFamily="34" charset="0"/>
                <a:cs typeface="Times New Roman" panose="02020603050405020304" pitchFamily="18" charset="0"/>
              </a:rPr>
              <a:t> </a:t>
            </a:r>
            <a:endParaRPr lang="ru-RU" sz="29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Блок-схема: альтернативный процесс 24"/>
          <p:cNvSpPr/>
          <p:nvPr/>
        </p:nvSpPr>
        <p:spPr>
          <a:xfrm>
            <a:off x="2775362" y="6878811"/>
            <a:ext cx="14001848" cy="2776960"/>
          </a:xfrm>
          <a:prstGeom prst="flowChartAlternateProcess">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indent="449546">
              <a:lnSpc>
                <a:spcPct val="115000"/>
              </a:lnSpc>
            </a:pPr>
            <a:endParaRPr lang="ru-RU" sz="2400" b="1" dirty="0" smtClean="0">
              <a:solidFill>
                <a:schemeClr val="tx1"/>
              </a:solidFill>
              <a:latin typeface="Сorbel"/>
            </a:endParaRPr>
          </a:p>
          <a:p>
            <a:pPr indent="449546">
              <a:lnSpc>
                <a:spcPct val="115000"/>
              </a:lnSpc>
            </a:pPr>
            <a:r>
              <a:rPr lang="ru-RU" sz="2400" b="1" dirty="0">
                <a:solidFill>
                  <a:schemeClr val="tx1"/>
                </a:solidFill>
                <a:latin typeface="Corbel" pitchFamily="34" charset="0"/>
                <a:ea typeface="Calibri" panose="020F0502020204030204" pitchFamily="34" charset="0"/>
                <a:cs typeface="Times New Roman" panose="02020603050405020304" pitchFamily="18" charset="0"/>
              </a:rPr>
              <a:t>Ответ номер 2. </a:t>
            </a:r>
            <a:r>
              <a:rPr lang="ru-RU" sz="2400" dirty="0">
                <a:solidFill>
                  <a:schemeClr val="tx1"/>
                </a:solidFill>
                <a:latin typeface="Corbel" pitchFamily="34" charset="0"/>
                <a:ea typeface="Calibri" panose="020F0502020204030204" pitchFamily="34" charset="0"/>
                <a:cs typeface="Times New Roman" panose="02020603050405020304" pitchFamily="18" charset="0"/>
              </a:rPr>
              <a:t>Не является.</a:t>
            </a:r>
          </a:p>
          <a:p>
            <a:pPr indent="449546">
              <a:lnSpc>
                <a:spcPct val="115000"/>
              </a:lnSpc>
            </a:pPr>
            <a:r>
              <a:rPr lang="ru-RU" sz="2400" dirty="0">
                <a:solidFill>
                  <a:schemeClr val="tx1"/>
                </a:solidFill>
                <a:latin typeface="Corbel" pitchFamily="34" charset="0"/>
                <a:ea typeface="Calibri" panose="020F0502020204030204" pitchFamily="34" charset="0"/>
                <a:cs typeface="Times New Roman" panose="02020603050405020304" pitchFamily="18" charset="0"/>
              </a:rPr>
              <a:t>Пункт 3 статьи 6 Налогового кодекса Республики Беларусь от 19.12.2002 № 166-З (ред. от 29.12.2020).</a:t>
            </a:r>
          </a:p>
          <a:p>
            <a:pPr indent="449546">
              <a:lnSpc>
                <a:spcPct val="115000"/>
              </a:lnSpc>
            </a:pPr>
            <a:endParaRPr lang="ru-RU" sz="2000" dirty="0" smtClean="0">
              <a:solidFill>
                <a:schemeClr val="tx1"/>
              </a:solidFill>
              <a:ea typeface="Calibri" panose="020F0502020204030204" pitchFamily="34" charset="0"/>
              <a:cs typeface="Times New Roman" panose="02020603050405020304" pitchFamily="18" charset="0"/>
            </a:endParaRPr>
          </a:p>
          <a:p>
            <a:pPr indent="449546">
              <a:lnSpc>
                <a:spcPct val="115000"/>
              </a:lnSpc>
            </a:pPr>
            <a:endParaRPr lang="ru-RU" sz="2000" dirty="0" smtClean="0">
              <a:solidFill>
                <a:schemeClr val="tx1"/>
              </a:solidFill>
              <a:ea typeface="Calibri" panose="020F0502020204030204" pitchFamily="34" charset="0"/>
              <a:cs typeface="Times New Roman" panose="02020603050405020304" pitchFamily="18" charset="0"/>
            </a:endParaRPr>
          </a:p>
          <a:p>
            <a:pPr indent="449546">
              <a:lnSpc>
                <a:spcPct val="115000"/>
              </a:lnSpc>
            </a:pPr>
            <a:endParaRPr lang="ru-RU" sz="20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endParaRPr>
          </a:p>
          <a:p>
            <a:pPr indent="449546">
              <a:lnSpc>
                <a:spcPct val="115000"/>
              </a:lnSpc>
            </a:pPr>
            <a:endParaRPr lang="ru-RU" sz="2200" dirty="0" smtClean="0">
              <a:solidFill>
                <a:schemeClr val="tx1"/>
              </a:solidFill>
              <a:latin typeface="Corbel" pitchFamily="34" charset="0"/>
            </a:endParaRPr>
          </a:p>
        </p:txBody>
      </p:sp>
      <p:sp>
        <p:nvSpPr>
          <p:cNvPr id="29" name="Прямоугольник 28"/>
          <p:cNvSpPr/>
          <p:nvPr/>
        </p:nvSpPr>
        <p:spPr>
          <a:xfrm>
            <a:off x="3036882" y="2261741"/>
            <a:ext cx="13740328" cy="1200318"/>
          </a:xfrm>
          <a:prstGeom prst="rect">
            <a:avLst/>
          </a:prstGeom>
        </p:spPr>
        <p:txBody>
          <a:bodyPr wrap="square" lIns="91433" tIns="45715" rIns="91433" bIns="45715">
            <a:spAutoFit/>
          </a:bodyPr>
          <a:lstStyle/>
          <a:p>
            <a:endParaRPr lang="ru-RU" sz="2400" b="1" dirty="0" smtClean="0">
              <a:latin typeface="Corbel" pitchFamily="34" charset="0"/>
            </a:endParaRPr>
          </a:p>
          <a:p>
            <a:r>
              <a:rPr lang="ru-RU" sz="2400" b="1" dirty="0">
                <a:latin typeface="Corbel" pitchFamily="34" charset="0"/>
              </a:rPr>
              <a:t>Госавтоинспекция выписала папе Артема штраф за неправильную парковку автомобиля. Является ли платеж в бюджет в виде штрафа за нарушение правил дорожного движения налогом?</a:t>
            </a:r>
          </a:p>
        </p:txBody>
      </p:sp>
      <p:sp>
        <p:nvSpPr>
          <p:cNvPr id="35" name="Прямоугольник 34"/>
          <p:cNvSpPr/>
          <p:nvPr/>
        </p:nvSpPr>
        <p:spPr>
          <a:xfrm>
            <a:off x="3787354" y="3863655"/>
            <a:ext cx="11072890" cy="1200318"/>
          </a:xfrm>
          <a:prstGeom prst="rect">
            <a:avLst/>
          </a:prstGeom>
        </p:spPr>
        <p:txBody>
          <a:bodyPr wrap="square" lIns="91433" tIns="45715" rIns="91433" bIns="45715">
            <a:spAutoFit/>
          </a:bodyPr>
          <a:lstStyle/>
          <a:p>
            <a:pPr lvl="0"/>
            <a:r>
              <a:rPr lang="ru-RU" sz="2400" dirty="0">
                <a:latin typeface="Corbel" pitchFamily="34" charset="0"/>
              </a:rPr>
              <a:t>1. Является.</a:t>
            </a:r>
          </a:p>
          <a:p>
            <a:pPr lvl="0"/>
            <a:r>
              <a:rPr lang="ru-RU" sz="2400" dirty="0">
                <a:latin typeface="Corbel" pitchFamily="34" charset="0"/>
              </a:rPr>
              <a:t>2</a:t>
            </a:r>
            <a:r>
              <a:rPr lang="ru-RU" sz="2400" u="sng" dirty="0">
                <a:latin typeface="Corbel" pitchFamily="34" charset="0"/>
              </a:rPr>
              <a:t>. Не является</a:t>
            </a:r>
            <a:r>
              <a:rPr lang="ru-RU" sz="2400" u="sng" dirty="0" smtClean="0">
                <a:latin typeface="Corbel" pitchFamily="34" charset="0"/>
              </a:rPr>
              <a:t>.</a:t>
            </a:r>
            <a:endParaRPr lang="ru-RU" sz="2400" u="sng" dirty="0">
              <a:latin typeface="Corbel" pitchFamily="34" charset="0"/>
            </a:endParaRPr>
          </a:p>
          <a:p>
            <a:pPr lvl="0"/>
            <a:r>
              <a:rPr lang="ru-RU" sz="2400" dirty="0">
                <a:latin typeface="Corbel" pitchFamily="34" charset="0"/>
              </a:rPr>
              <a:t>3. Является только если штраф уплачивается в республиканский бюджет.</a:t>
            </a:r>
          </a:p>
        </p:txBody>
      </p:sp>
      <p:sp>
        <p:nvSpPr>
          <p:cNvPr id="36" name="Скругленный прямоугольник 35"/>
          <p:cNvSpPr/>
          <p:nvPr/>
        </p:nvSpPr>
        <p:spPr>
          <a:xfrm>
            <a:off x="2781864" y="2376593"/>
            <a:ext cx="13995346" cy="3500463"/>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2" name="Группа 9"/>
          <p:cNvGrpSpPr/>
          <p:nvPr/>
        </p:nvGrpSpPr>
        <p:grpSpPr>
          <a:xfrm>
            <a:off x="2775362" y="428737"/>
            <a:ext cx="14001848" cy="1213945"/>
            <a:chOff x="-867984" y="0"/>
            <a:chExt cx="10557061" cy="1213945"/>
          </a:xfrm>
        </p:grpSpPr>
        <p:sp>
          <p:nvSpPr>
            <p:cNvPr id="39" name="Скругленный прямоугольник 38"/>
            <p:cNvSpPr/>
            <p:nvPr/>
          </p:nvSpPr>
          <p:spPr>
            <a:xfrm>
              <a:off x="-867984" y="0"/>
              <a:ext cx="10557061"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23 (3 балла)</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67421" y="185379"/>
              <a:ext cx="1140139" cy="91249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Блок-схема: альтернативный процесс 24"/>
          <p:cNvSpPr/>
          <p:nvPr/>
        </p:nvSpPr>
        <p:spPr>
          <a:xfrm>
            <a:off x="2707234" y="6583744"/>
            <a:ext cx="14144725" cy="4379338"/>
          </a:xfrm>
          <a:prstGeom prst="flowChartAlternateProcess">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indent="449546">
              <a:lnSpc>
                <a:spcPct val="115000"/>
              </a:lnSpc>
            </a:pPr>
            <a:endParaRPr lang="en-US" sz="2000" b="1" dirty="0" smtClean="0">
              <a:solidFill>
                <a:schemeClr val="tx1"/>
              </a:solidFill>
              <a:latin typeface="Сorbel"/>
            </a:endParaRPr>
          </a:p>
          <a:p>
            <a:pPr indent="449546">
              <a:lnSpc>
                <a:spcPct val="115000"/>
              </a:lnSpc>
            </a:pPr>
            <a:endParaRPr lang="en-US" sz="2000" b="1" dirty="0">
              <a:solidFill>
                <a:schemeClr val="tx1"/>
              </a:solidFill>
              <a:latin typeface="Сorbel"/>
            </a:endParaRPr>
          </a:p>
          <a:p>
            <a:pPr indent="449546">
              <a:lnSpc>
                <a:spcPct val="115000"/>
              </a:lnSpc>
            </a:pPr>
            <a:endParaRPr lang="en-US" sz="2400" b="1" dirty="0" smtClean="0">
              <a:solidFill>
                <a:schemeClr val="tx1"/>
              </a:solidFill>
              <a:latin typeface="Сorbel"/>
            </a:endParaRPr>
          </a:p>
          <a:p>
            <a:pPr indent="449546">
              <a:lnSpc>
                <a:spcPct val="115000"/>
              </a:lnSpc>
            </a:pPr>
            <a:r>
              <a:rPr lang="ru-RU" sz="2400" b="1" dirty="0">
                <a:solidFill>
                  <a:schemeClr val="tx1"/>
                </a:solidFill>
                <a:latin typeface="Corbel" pitchFamily="34" charset="0"/>
                <a:ea typeface="Calibri" panose="020F0502020204030204" pitchFamily="34" charset="0"/>
                <a:cs typeface="Times New Roman" panose="02020603050405020304" pitchFamily="18" charset="0"/>
              </a:rPr>
              <a:t>Ответ номер 2.</a:t>
            </a:r>
            <a:r>
              <a:rPr lang="ru-RU" sz="2400" dirty="0">
                <a:solidFill>
                  <a:schemeClr val="tx1"/>
                </a:solidFill>
                <a:latin typeface="Corbel" pitchFamily="34" charset="0"/>
                <a:ea typeface="Calibri" panose="020F0502020204030204" pitchFamily="34" charset="0"/>
                <a:cs typeface="Times New Roman" panose="02020603050405020304" pitchFamily="18" charset="0"/>
              </a:rPr>
              <a:t> Нет, эти средства не будут считаться доходом Антона Ивановича. Объектом налогообложения подоходным налогом с физических лиц не признаются доходы, полученные плательщиками:</a:t>
            </a:r>
          </a:p>
          <a:p>
            <a:pPr indent="449546">
              <a:lnSpc>
                <a:spcPct val="115000"/>
              </a:lnSpc>
            </a:pPr>
            <a:r>
              <a:rPr lang="ru-RU" sz="2400" dirty="0">
                <a:solidFill>
                  <a:schemeClr val="tx1"/>
                </a:solidFill>
                <a:latin typeface="Corbel" pitchFamily="34" charset="0"/>
                <a:ea typeface="Calibri" panose="020F0502020204030204" pitchFamily="34" charset="0"/>
                <a:cs typeface="Times New Roman" panose="02020603050405020304" pitchFamily="18" charset="0"/>
              </a:rPr>
              <a:t>в размере стоимости обучения, в том числе переподготовки, профессиональной подготовки, повышения квалификации, стажировки, связанного с деятельностью, осуществляемой плательщиком в организации или у индивидуального предпринимателя, являющихся для него местом основной работы (службы, учебы), и оплаченного за счет средств такой организации, индивидуального предпринимателя или за счет средств бюджета.</a:t>
            </a:r>
          </a:p>
          <a:p>
            <a:pPr indent="449546">
              <a:lnSpc>
                <a:spcPct val="115000"/>
              </a:lnSpc>
            </a:pPr>
            <a:r>
              <a:rPr lang="ru-RU" sz="2400" dirty="0">
                <a:solidFill>
                  <a:schemeClr val="tx1"/>
                </a:solidFill>
                <a:latin typeface="Corbel" pitchFamily="34" charset="0"/>
                <a:ea typeface="Calibri" panose="020F0502020204030204" pitchFamily="34" charset="0"/>
                <a:cs typeface="Times New Roman" panose="02020603050405020304" pitchFamily="18" charset="0"/>
              </a:rPr>
              <a:t>Пункт 2.13 статья 196 Налогового кодекса Республики Беларусь от 19.12.2002 № 166-З (ред. от 29.12.2020).</a:t>
            </a:r>
          </a:p>
          <a:p>
            <a:pPr indent="449546">
              <a:lnSpc>
                <a:spcPct val="115000"/>
              </a:lnSpc>
            </a:pPr>
            <a:endParaRPr lang="ru-RU" sz="2000" dirty="0" smtClean="0">
              <a:solidFill>
                <a:schemeClr val="tx1"/>
              </a:solidFill>
              <a:ea typeface="Calibri" panose="020F0502020204030204" pitchFamily="34" charset="0"/>
              <a:cs typeface="Times New Roman" panose="02020603050405020304" pitchFamily="18" charset="0"/>
            </a:endParaRPr>
          </a:p>
          <a:p>
            <a:pPr indent="449546">
              <a:lnSpc>
                <a:spcPct val="115000"/>
              </a:lnSpc>
            </a:pPr>
            <a:endParaRPr lang="ru-RU" sz="20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endParaRPr>
          </a:p>
          <a:p>
            <a:pPr indent="449546">
              <a:lnSpc>
                <a:spcPct val="115000"/>
              </a:lnSpc>
            </a:pPr>
            <a:endParaRPr lang="ru-RU" sz="2200" dirty="0" smtClean="0">
              <a:solidFill>
                <a:schemeClr val="tx1"/>
              </a:solidFill>
              <a:latin typeface="Corbel" pitchFamily="34" charset="0"/>
            </a:endParaRPr>
          </a:p>
        </p:txBody>
      </p:sp>
      <p:sp>
        <p:nvSpPr>
          <p:cNvPr id="29" name="Прямоугольник 28"/>
          <p:cNvSpPr/>
          <p:nvPr/>
        </p:nvSpPr>
        <p:spPr>
          <a:xfrm>
            <a:off x="3171581" y="2026597"/>
            <a:ext cx="13216029" cy="1508095"/>
          </a:xfrm>
          <a:prstGeom prst="rect">
            <a:avLst/>
          </a:prstGeom>
        </p:spPr>
        <p:txBody>
          <a:bodyPr wrap="square" lIns="91433" tIns="45715" rIns="91433" bIns="45715">
            <a:spAutoFit/>
          </a:bodyPr>
          <a:lstStyle/>
          <a:p>
            <a:endParaRPr lang="ru-RU" sz="2000" b="1" dirty="0" smtClean="0">
              <a:latin typeface="Corbel" pitchFamily="34" charset="0"/>
            </a:endParaRPr>
          </a:p>
          <a:p>
            <a:r>
              <a:rPr lang="ru-RU" sz="2400" b="1" dirty="0">
                <a:latin typeface="Corbel" pitchFamily="34" charset="0"/>
              </a:rPr>
              <a:t>Организация отправила своего системного администратора Антона Ивановича на курсы повышения квалификации по компьютерной безопасности. Будет ли рассматриваться оплата курсов как доход Антона Ивановича и, соответственно, следует ли с него уплачивать налог?</a:t>
            </a:r>
          </a:p>
        </p:txBody>
      </p:sp>
      <p:sp>
        <p:nvSpPr>
          <p:cNvPr id="35" name="Прямоугольник 34"/>
          <p:cNvSpPr/>
          <p:nvPr/>
        </p:nvSpPr>
        <p:spPr>
          <a:xfrm>
            <a:off x="3206447" y="3714710"/>
            <a:ext cx="12606243" cy="1938982"/>
          </a:xfrm>
          <a:prstGeom prst="rect">
            <a:avLst/>
          </a:prstGeom>
        </p:spPr>
        <p:txBody>
          <a:bodyPr wrap="square" lIns="91433" tIns="45715" rIns="91433" bIns="45715">
            <a:spAutoFit/>
          </a:bodyPr>
          <a:lstStyle/>
          <a:p>
            <a:pPr marL="457166" indent="-457166">
              <a:buAutoNum type="arabicPeriod"/>
            </a:pPr>
            <a:r>
              <a:rPr lang="ru-RU" sz="2400" dirty="0">
                <a:latin typeface="Corbel" pitchFamily="34" charset="0"/>
              </a:rPr>
              <a:t>Да, это относится к доходам в натуральной форме. Работодатель удержит 13% от суммы стоимости курсов с зарплаты Антона Ивановича.</a:t>
            </a:r>
            <a:endParaRPr lang="en-US" sz="2400" dirty="0">
              <a:latin typeface="Corbel" pitchFamily="34" charset="0"/>
            </a:endParaRPr>
          </a:p>
          <a:p>
            <a:pPr marL="457166" indent="-457166">
              <a:buAutoNum type="arabicPeriod"/>
            </a:pPr>
            <a:r>
              <a:rPr lang="ru-RU" sz="2400" u="sng" dirty="0">
                <a:latin typeface="Corbel" pitchFamily="34" charset="0"/>
              </a:rPr>
              <a:t>Нет, эти средства не будут считаться доходом Антона Ивановича, поскольку такое обучение – повышение квалификации работника.</a:t>
            </a:r>
            <a:endParaRPr lang="en-US" sz="2400" u="sng" dirty="0">
              <a:latin typeface="Corbel" pitchFamily="34" charset="0"/>
            </a:endParaRPr>
          </a:p>
          <a:p>
            <a:pPr marL="457166" indent="-457166">
              <a:buAutoNum type="arabicPeriod"/>
            </a:pPr>
            <a:r>
              <a:rPr lang="ru-RU" sz="2400" dirty="0">
                <a:latin typeface="Corbel" pitchFamily="34" charset="0"/>
              </a:rPr>
              <a:t>Если стоимость курсов не превышает 5 базовых величин, то налог не уплачивается</a:t>
            </a:r>
            <a:r>
              <a:rPr lang="en-US" sz="2400" dirty="0">
                <a:latin typeface="Corbel" pitchFamily="34" charset="0"/>
              </a:rPr>
              <a:t>.</a:t>
            </a:r>
            <a:endParaRPr lang="ru-RU" sz="2400" dirty="0">
              <a:latin typeface="Corbel" pitchFamily="34" charset="0"/>
            </a:endParaRPr>
          </a:p>
        </p:txBody>
      </p:sp>
      <p:sp>
        <p:nvSpPr>
          <p:cNvPr id="36" name="Скругленный прямоугольник 35"/>
          <p:cNvSpPr/>
          <p:nvPr/>
        </p:nvSpPr>
        <p:spPr>
          <a:xfrm>
            <a:off x="2707235" y="2206615"/>
            <a:ext cx="14144724" cy="3857655"/>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2" name="Группа 9"/>
          <p:cNvGrpSpPr/>
          <p:nvPr/>
        </p:nvGrpSpPr>
        <p:grpSpPr>
          <a:xfrm>
            <a:off x="2707234" y="473196"/>
            <a:ext cx="14144725" cy="1213945"/>
            <a:chOff x="182470" y="0"/>
            <a:chExt cx="9506607" cy="1213945"/>
          </a:xfrm>
        </p:grpSpPr>
        <p:sp>
          <p:nvSpPr>
            <p:cNvPr id="39" name="Скругленный прямоугольник 38"/>
            <p:cNvSpPr/>
            <p:nvPr/>
          </p:nvSpPr>
          <p:spPr>
            <a:xfrm>
              <a:off x="182470" y="0"/>
              <a:ext cx="9506607"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24 (4 балла)</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71833" y="131676"/>
              <a:ext cx="1105482" cy="95059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Блок-схема: альтернативный процесс 24"/>
          <p:cNvSpPr/>
          <p:nvPr/>
        </p:nvSpPr>
        <p:spPr>
          <a:xfrm>
            <a:off x="2851250" y="7577564"/>
            <a:ext cx="13787533" cy="2571768"/>
          </a:xfrm>
          <a:prstGeom prst="flowChartAlternateProcess">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indent="449546">
              <a:lnSpc>
                <a:spcPct val="115000"/>
              </a:lnSpc>
            </a:pPr>
            <a:endParaRPr lang="en-US" sz="2000" b="1" dirty="0" smtClean="0">
              <a:solidFill>
                <a:schemeClr val="tx1"/>
              </a:solidFill>
              <a:latin typeface="Сorbel"/>
            </a:endParaRPr>
          </a:p>
          <a:p>
            <a:pPr indent="449546">
              <a:lnSpc>
                <a:spcPct val="115000"/>
              </a:lnSpc>
            </a:pPr>
            <a:endParaRPr lang="en-US" sz="2400" b="1" dirty="0" smtClean="0">
              <a:solidFill>
                <a:schemeClr val="tx1"/>
              </a:solidFill>
              <a:latin typeface="Сorbel"/>
            </a:endParaRPr>
          </a:p>
          <a:p>
            <a:pPr indent="449546">
              <a:lnSpc>
                <a:spcPct val="115000"/>
              </a:lnSpc>
            </a:pPr>
            <a:endParaRPr lang="en-US" sz="2400" b="1" dirty="0" smtClean="0">
              <a:solidFill>
                <a:schemeClr val="tx1"/>
              </a:solidFill>
              <a:latin typeface="Сorbel"/>
            </a:endParaRPr>
          </a:p>
          <a:p>
            <a:pPr indent="449546">
              <a:lnSpc>
                <a:spcPct val="115000"/>
              </a:lnSpc>
            </a:pPr>
            <a:endParaRPr lang="en-US" sz="2400" b="1" dirty="0" smtClean="0">
              <a:solidFill>
                <a:schemeClr val="tx1"/>
              </a:solidFill>
              <a:latin typeface="Сorbel"/>
            </a:endParaRPr>
          </a:p>
          <a:p>
            <a:pPr indent="449546">
              <a:lnSpc>
                <a:spcPct val="115000"/>
              </a:lnSpc>
            </a:pPr>
            <a:r>
              <a:rPr lang="ru-RU" sz="2400" b="1" dirty="0">
                <a:solidFill>
                  <a:schemeClr val="tx1"/>
                </a:solidFill>
                <a:latin typeface="Corbel" pitchFamily="34" charset="0"/>
                <a:ea typeface="Calibri" panose="020F0502020204030204" pitchFamily="34" charset="0"/>
                <a:cs typeface="Times New Roman" panose="02020603050405020304" pitchFamily="18" charset="0"/>
              </a:rPr>
              <a:t>Ответ номер </a:t>
            </a:r>
            <a:r>
              <a:rPr lang="en-US" sz="2400" b="1" dirty="0">
                <a:solidFill>
                  <a:schemeClr val="tx1"/>
                </a:solidFill>
                <a:latin typeface="Corbel" pitchFamily="34" charset="0"/>
                <a:ea typeface="Calibri" panose="020F0502020204030204" pitchFamily="34" charset="0"/>
                <a:cs typeface="Times New Roman" panose="02020603050405020304" pitchFamily="18" charset="0"/>
              </a:rPr>
              <a:t>3</a:t>
            </a:r>
            <a:r>
              <a:rPr lang="ru-RU" sz="2400" b="1" dirty="0">
                <a:solidFill>
                  <a:schemeClr val="tx1"/>
                </a:solidFill>
                <a:latin typeface="Corbel" pitchFamily="34" charset="0"/>
                <a:ea typeface="Calibri" panose="020F0502020204030204" pitchFamily="34" charset="0"/>
                <a:cs typeface="Times New Roman" panose="02020603050405020304" pitchFamily="18" charset="0"/>
              </a:rPr>
              <a:t>. </a:t>
            </a:r>
            <a:r>
              <a:rPr lang="ru-RU" sz="2400" dirty="0">
                <a:solidFill>
                  <a:schemeClr val="tx1"/>
                </a:solidFill>
                <a:latin typeface="Corbel" pitchFamily="34" charset="0"/>
                <a:ea typeface="Calibri" panose="020F0502020204030204" pitchFamily="34" charset="0"/>
                <a:cs typeface="Times New Roman" panose="02020603050405020304" pitchFamily="18" charset="0"/>
              </a:rPr>
              <a:t>Оператор сервиса онлайн-заимствования не вправе предоставлять посредством сервиса займы физическим и юридическим лицам, а также привлекать денежные средства на свои счета.</a:t>
            </a:r>
          </a:p>
          <a:p>
            <a:pPr indent="449546">
              <a:lnSpc>
                <a:spcPct val="115000"/>
              </a:lnSpc>
            </a:pPr>
            <a:r>
              <a:rPr lang="ru-RU" sz="2400" dirty="0">
                <a:solidFill>
                  <a:schemeClr val="tx1"/>
                </a:solidFill>
                <a:latin typeface="Corbel" pitchFamily="34" charset="0"/>
                <a:ea typeface="Calibri" panose="020F0502020204030204" pitchFamily="34" charset="0"/>
                <a:cs typeface="Times New Roman" panose="02020603050405020304" pitchFamily="18" charset="0"/>
              </a:rPr>
              <a:t>Подпункт 1.1 пункта 1 Указа Президента Республики Беларусь от 25 мая 2021 г. № 196 ”О сервисах онлайн-заимствования и лизинговой деятельности“.</a:t>
            </a:r>
          </a:p>
          <a:p>
            <a:pPr indent="449546">
              <a:lnSpc>
                <a:spcPct val="115000"/>
              </a:lnSpc>
            </a:pPr>
            <a:endParaRPr lang="ru-RU" sz="2000" dirty="0" smtClean="0">
              <a:solidFill>
                <a:schemeClr val="tx1"/>
              </a:solidFill>
              <a:ea typeface="Calibri" panose="020F0502020204030204" pitchFamily="34" charset="0"/>
              <a:cs typeface="Times New Roman" panose="02020603050405020304" pitchFamily="18" charset="0"/>
            </a:endParaRPr>
          </a:p>
          <a:p>
            <a:pPr indent="449546">
              <a:lnSpc>
                <a:spcPct val="115000"/>
              </a:lnSpc>
            </a:pPr>
            <a:endParaRPr lang="ru-RU" sz="2000" dirty="0" smtClean="0">
              <a:solidFill>
                <a:schemeClr val="tx1"/>
              </a:solidFill>
              <a:ea typeface="Calibri" panose="020F0502020204030204" pitchFamily="34" charset="0"/>
              <a:cs typeface="Times New Roman" panose="02020603050405020304" pitchFamily="18" charset="0"/>
            </a:endParaRPr>
          </a:p>
          <a:p>
            <a:pPr indent="449546">
              <a:lnSpc>
                <a:spcPct val="115000"/>
              </a:lnSpc>
            </a:pPr>
            <a:endParaRPr lang="ru-RU" sz="20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endParaRPr>
          </a:p>
          <a:p>
            <a:pPr indent="449546">
              <a:lnSpc>
                <a:spcPct val="115000"/>
              </a:lnSpc>
            </a:pPr>
            <a:endParaRPr lang="ru-RU" sz="2200" dirty="0" smtClean="0">
              <a:solidFill>
                <a:schemeClr val="tx1"/>
              </a:solidFill>
              <a:latin typeface="Corbel" pitchFamily="34" charset="0"/>
            </a:endParaRPr>
          </a:p>
        </p:txBody>
      </p:sp>
      <p:sp>
        <p:nvSpPr>
          <p:cNvPr id="29" name="Прямоугольник 28"/>
          <p:cNvSpPr/>
          <p:nvPr/>
        </p:nvSpPr>
        <p:spPr>
          <a:xfrm>
            <a:off x="3779946" y="2560900"/>
            <a:ext cx="13216029" cy="830987"/>
          </a:xfrm>
          <a:prstGeom prst="rect">
            <a:avLst/>
          </a:prstGeom>
        </p:spPr>
        <p:txBody>
          <a:bodyPr wrap="square" lIns="91433" tIns="45715" rIns="91433" bIns="45715">
            <a:spAutoFit/>
          </a:bodyPr>
          <a:lstStyle/>
          <a:p>
            <a:r>
              <a:rPr lang="ru-RU" sz="2400" b="1" dirty="0">
                <a:latin typeface="Corbel" pitchFamily="34" charset="0"/>
              </a:rPr>
              <a:t>В чем заключается деятельность оператора сервиса онлайн-заимствования (</a:t>
            </a:r>
            <a:r>
              <a:rPr lang="ru-RU" sz="2400" b="1" dirty="0" err="1">
                <a:latin typeface="Corbel" pitchFamily="34" charset="0"/>
              </a:rPr>
              <a:t>краудлендинговой</a:t>
            </a:r>
            <a:r>
              <a:rPr lang="ru-RU" sz="2400" b="1" dirty="0">
                <a:latin typeface="Corbel" pitchFamily="34" charset="0"/>
              </a:rPr>
              <a:t> платформы)?</a:t>
            </a:r>
          </a:p>
        </p:txBody>
      </p:sp>
      <p:sp>
        <p:nvSpPr>
          <p:cNvPr id="35" name="Прямоугольник 34"/>
          <p:cNvSpPr/>
          <p:nvPr/>
        </p:nvSpPr>
        <p:spPr>
          <a:xfrm>
            <a:off x="3564628" y="3603839"/>
            <a:ext cx="12968142" cy="3046978"/>
          </a:xfrm>
          <a:prstGeom prst="rect">
            <a:avLst/>
          </a:prstGeom>
        </p:spPr>
        <p:txBody>
          <a:bodyPr wrap="square" lIns="91433" tIns="45715" rIns="91433" bIns="45715">
            <a:spAutoFit/>
          </a:bodyPr>
          <a:lstStyle/>
          <a:p>
            <a:pPr marL="457166" indent="-457166">
              <a:buAutoNum type="arabicPeriod"/>
            </a:pPr>
            <a:r>
              <a:rPr lang="ru-RU" sz="2400" dirty="0">
                <a:latin typeface="Corbel" pitchFamily="34" charset="0"/>
              </a:rPr>
              <a:t>Предоставляет собственные деньги в заем физическим и юридическим лицам посредством сервисов онлайн-заимствования</a:t>
            </a:r>
            <a:endParaRPr lang="en-US" sz="2400" dirty="0">
              <a:latin typeface="Corbel" pitchFamily="34" charset="0"/>
            </a:endParaRPr>
          </a:p>
          <a:p>
            <a:pPr marL="457166" indent="-457166">
              <a:buAutoNum type="arabicPeriod"/>
            </a:pPr>
            <a:r>
              <a:rPr lang="ru-RU" sz="2400" dirty="0">
                <a:latin typeface="Corbel" pitchFamily="34" charset="0"/>
              </a:rPr>
              <a:t>Привлекает деньги физических и юридических лиц на счета сервиса онлайн-заимствования для последующего финансирования проектов юридических лиц, индивидуальных предпринимателей, предоставления займов физическим лицам.</a:t>
            </a:r>
            <a:endParaRPr lang="en-US" sz="2400" dirty="0">
              <a:latin typeface="Corbel" pitchFamily="34" charset="0"/>
            </a:endParaRPr>
          </a:p>
          <a:p>
            <a:pPr marL="457166" indent="-457166">
              <a:buAutoNum type="arabicPeriod"/>
            </a:pPr>
            <a:r>
              <a:rPr lang="ru-RU" sz="2400" u="sng" dirty="0">
                <a:latin typeface="Corbel" pitchFamily="34" charset="0"/>
              </a:rPr>
              <a:t>Создает условия для заключения и исполнения договоров займа денежных средств между заимодавцами и заемщиками (физическими и юридическим лицами) посредством сервисов онлайн-заимствования.</a:t>
            </a:r>
          </a:p>
        </p:txBody>
      </p:sp>
      <p:sp>
        <p:nvSpPr>
          <p:cNvPr id="36" name="Скругленный прямоугольник 35"/>
          <p:cNvSpPr/>
          <p:nvPr/>
        </p:nvSpPr>
        <p:spPr>
          <a:xfrm>
            <a:off x="2851250" y="2355815"/>
            <a:ext cx="14144725" cy="4714906"/>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2" name="Группа 9"/>
          <p:cNvGrpSpPr/>
          <p:nvPr/>
        </p:nvGrpSpPr>
        <p:grpSpPr>
          <a:xfrm>
            <a:off x="2851250" y="368764"/>
            <a:ext cx="14144725" cy="1213945"/>
            <a:chOff x="182470" y="0"/>
            <a:chExt cx="9506607" cy="1213945"/>
          </a:xfrm>
        </p:grpSpPr>
        <p:sp>
          <p:nvSpPr>
            <p:cNvPr id="39" name="Скругленный прямоугольник 38"/>
            <p:cNvSpPr/>
            <p:nvPr/>
          </p:nvSpPr>
          <p:spPr>
            <a:xfrm>
              <a:off x="182470" y="0"/>
              <a:ext cx="9506607"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25 (</a:t>
              </a:r>
              <a:r>
                <a:rPr lang="en-US" altLang="ru-RU" sz="3300" b="1" kern="0" dirty="0" smtClean="0">
                  <a:solidFill>
                    <a:srgbClr val="953735"/>
                  </a:solidFill>
                  <a:latin typeface="Book Antiqua" pitchFamily="18" charset="0"/>
                  <a:ea typeface="Arial"/>
                  <a:cs typeface="Arial" charset="0"/>
                  <a:sym typeface="Arial" charset="0"/>
                </a:rPr>
                <a:t>4</a:t>
              </a:r>
              <a:r>
                <a:rPr lang="ru-RU" altLang="ru-RU" sz="3300" b="1" kern="0" dirty="0" smtClean="0">
                  <a:solidFill>
                    <a:srgbClr val="953735"/>
                  </a:solidFill>
                  <a:latin typeface="Book Antiqua" pitchFamily="18" charset="0"/>
                  <a:ea typeface="Arial"/>
                  <a:cs typeface="Arial" charset="0"/>
                  <a:sym typeface="Arial" charset="0"/>
                </a:rPr>
                <a:t> балла)</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88315" y="143635"/>
              <a:ext cx="1153878" cy="950591"/>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Прямоугольник 8"/>
          <p:cNvSpPr/>
          <p:nvPr/>
        </p:nvSpPr>
        <p:spPr>
          <a:xfrm>
            <a:off x="5515546" y="1597477"/>
            <a:ext cx="7858179" cy="1118758"/>
          </a:xfrm>
          <a:prstGeom prst="rect">
            <a:avLst/>
          </a:prstGeom>
        </p:spPr>
        <p:txBody>
          <a:bodyPr wrap="square" lIns="91433" tIns="45715" rIns="91433" bIns="45715">
            <a:spAutoFit/>
          </a:bodyPr>
          <a:lstStyle/>
          <a:p>
            <a:pPr indent="450181" algn="ctr">
              <a:lnSpc>
                <a:spcPct val="115000"/>
              </a:lnSpc>
            </a:pPr>
            <a:r>
              <a:rPr lang="ru-RU" sz="2900" b="1" i="1"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Тема </a:t>
            </a:r>
            <a:r>
              <a:rPr lang="ru-RU" sz="2900" b="1" i="1" dirty="0" smtClean="0">
                <a:solidFill>
                  <a:schemeClr val="tx2"/>
                </a:solidFill>
                <a:latin typeface="Times New Roman" panose="02020603050405020304" pitchFamily="18" charset="0"/>
                <a:ea typeface="Calibri" panose="020F0502020204030204" pitchFamily="34" charset="0"/>
                <a:cs typeface="Times New Roman" panose="02020603050405020304" pitchFamily="18" charset="0"/>
              </a:rPr>
              <a:t>9. Инвестиции, ценные бумаги</a:t>
            </a:r>
            <a:endParaRPr lang="ru-RU" sz="2900" b="1" dirty="0">
              <a:solidFill>
                <a:schemeClr val="tx2"/>
              </a:solidFill>
              <a:latin typeface="Calibri" panose="020F0502020204030204" pitchFamily="34" charset="0"/>
              <a:ea typeface="Calibri" panose="020F0502020204030204" pitchFamily="34" charset="0"/>
              <a:cs typeface="Times New Roman" panose="02020603050405020304" pitchFamily="18" charset="0"/>
            </a:endParaRPr>
          </a:p>
          <a:p>
            <a:pPr indent="450181" algn="ctr">
              <a:lnSpc>
                <a:spcPct val="115000"/>
              </a:lnSpc>
            </a:pPr>
            <a:r>
              <a:rPr lang="ru-RU" sz="2900" b="1" dirty="0">
                <a:latin typeface="Times New Roman" panose="02020603050405020304" pitchFamily="18" charset="0"/>
                <a:ea typeface="Calibri" panose="020F0502020204030204" pitchFamily="34" charset="0"/>
                <a:cs typeface="Times New Roman" panose="02020603050405020304" pitchFamily="18" charset="0"/>
              </a:rPr>
              <a:t> </a:t>
            </a:r>
            <a:endParaRPr lang="ru-RU" sz="29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Блок-схема: альтернативный процесс 24"/>
          <p:cNvSpPr/>
          <p:nvPr/>
        </p:nvSpPr>
        <p:spPr>
          <a:xfrm>
            <a:off x="2701400" y="6774004"/>
            <a:ext cx="14150558" cy="4073719"/>
          </a:xfrm>
          <a:prstGeom prst="flowChartAlternateProcess">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indent="449546">
              <a:lnSpc>
                <a:spcPct val="115000"/>
              </a:lnSpc>
            </a:pPr>
            <a:endParaRPr lang="ru-RU" sz="2200" b="1" dirty="0" smtClean="0">
              <a:solidFill>
                <a:schemeClr val="tx1"/>
              </a:solidFill>
            </a:endParaRPr>
          </a:p>
          <a:p>
            <a:pPr indent="449546">
              <a:lnSpc>
                <a:spcPct val="115000"/>
              </a:lnSpc>
            </a:pPr>
            <a:endParaRPr lang="ru-RU" sz="2000" b="1" dirty="0" smtClean="0">
              <a:solidFill>
                <a:schemeClr val="tx1"/>
              </a:solidFill>
              <a:latin typeface="Сorbel"/>
            </a:endParaRPr>
          </a:p>
          <a:p>
            <a:pPr indent="449546">
              <a:lnSpc>
                <a:spcPct val="115000"/>
              </a:lnSpc>
            </a:pPr>
            <a:endParaRPr lang="en-US" sz="2400" b="1" dirty="0" smtClean="0">
              <a:solidFill>
                <a:schemeClr val="tx1"/>
              </a:solidFill>
              <a:latin typeface="Сorbel"/>
            </a:endParaRPr>
          </a:p>
          <a:p>
            <a:pPr indent="449546">
              <a:lnSpc>
                <a:spcPct val="115000"/>
              </a:lnSpc>
            </a:pPr>
            <a:endParaRPr lang="en-US" sz="2400" b="1" dirty="0" smtClean="0">
              <a:solidFill>
                <a:schemeClr val="tx1"/>
              </a:solidFill>
              <a:latin typeface="Сorbel"/>
            </a:endParaRPr>
          </a:p>
          <a:p>
            <a:pPr indent="449546">
              <a:lnSpc>
                <a:spcPct val="115000"/>
              </a:lnSpc>
            </a:pPr>
            <a:r>
              <a:rPr lang="ru-RU" sz="2400" b="1" dirty="0">
                <a:solidFill>
                  <a:schemeClr val="tx1"/>
                </a:solidFill>
                <a:latin typeface="Corbel" pitchFamily="34" charset="0"/>
                <a:ea typeface="Calibri" panose="020F0502020204030204" pitchFamily="34" charset="0"/>
                <a:cs typeface="Times New Roman" panose="02020603050405020304" pitchFamily="18" charset="0"/>
              </a:rPr>
              <a:t>Ответ номер </a:t>
            </a:r>
            <a:r>
              <a:rPr lang="en-US" sz="2400" b="1" dirty="0">
                <a:solidFill>
                  <a:schemeClr val="tx1"/>
                </a:solidFill>
                <a:latin typeface="Corbel" pitchFamily="34" charset="0"/>
                <a:ea typeface="Calibri" panose="020F0502020204030204" pitchFamily="34" charset="0"/>
                <a:cs typeface="Times New Roman" panose="02020603050405020304" pitchFamily="18" charset="0"/>
              </a:rPr>
              <a:t>3</a:t>
            </a:r>
            <a:r>
              <a:rPr lang="ru-RU" sz="2400" dirty="0">
                <a:solidFill>
                  <a:schemeClr val="tx1"/>
                </a:solidFill>
                <a:latin typeface="Corbel" pitchFamily="34" charset="0"/>
                <a:ea typeface="Calibri" panose="020F0502020204030204" pitchFamily="34" charset="0"/>
                <a:cs typeface="Times New Roman" panose="02020603050405020304" pitchFamily="18" charset="0"/>
              </a:rPr>
              <a:t>. В Республике Беларусь деятельность по совершению инициируемых физическими и юридическими лицами операций с </a:t>
            </a:r>
            <a:r>
              <a:rPr lang="ru-RU" sz="2400" dirty="0" err="1">
                <a:solidFill>
                  <a:schemeClr val="tx1"/>
                </a:solidFill>
                <a:latin typeface="Corbel" pitchFamily="34" charset="0"/>
                <a:ea typeface="Calibri" panose="020F0502020204030204" pitchFamily="34" charset="0"/>
                <a:cs typeface="Times New Roman" panose="02020603050405020304" pitchFamily="18" charset="0"/>
              </a:rPr>
              <a:t>беспоставочными</a:t>
            </a:r>
            <a:r>
              <a:rPr lang="ru-RU" sz="2400" dirty="0">
                <a:solidFill>
                  <a:schemeClr val="tx1"/>
                </a:solidFill>
                <a:latin typeface="Corbel" pitchFamily="34" charset="0"/>
                <a:ea typeface="Calibri" panose="020F0502020204030204" pitchFamily="34" charset="0"/>
                <a:cs typeface="Times New Roman" panose="02020603050405020304" pitchFamily="18" charset="0"/>
              </a:rPr>
              <a:t> внебиржевыми финансовыми инструментами (деятельность на внебиржевом рынке </a:t>
            </a:r>
            <a:r>
              <a:rPr lang="ru-RU" sz="2400" dirty="0" err="1">
                <a:solidFill>
                  <a:schemeClr val="tx1"/>
                </a:solidFill>
                <a:latin typeface="Corbel" pitchFamily="34" charset="0"/>
                <a:ea typeface="Calibri" panose="020F0502020204030204" pitchFamily="34" charset="0"/>
                <a:cs typeface="Times New Roman" panose="02020603050405020304" pitchFamily="18" charset="0"/>
              </a:rPr>
              <a:t>Форекс</a:t>
            </a:r>
            <a:r>
              <a:rPr lang="ru-RU" sz="2400" dirty="0">
                <a:solidFill>
                  <a:schemeClr val="tx1"/>
                </a:solidFill>
                <a:latin typeface="Corbel" pitchFamily="34" charset="0"/>
                <a:ea typeface="Calibri" panose="020F0502020204030204" pitchFamily="34" charset="0"/>
                <a:cs typeface="Times New Roman" panose="02020603050405020304" pitchFamily="18" charset="0"/>
              </a:rPr>
              <a:t>) вправе осуществлять: юридические лица, зарегистрированные в Республике Беларусь, уставный фонд которых сформирован с учетом требований Указа в размере не менее 200 тыс. белорусских рублей, и включенные Национальным банком в реестр </a:t>
            </a:r>
            <a:r>
              <a:rPr lang="ru-RU" sz="2400" dirty="0" err="1">
                <a:solidFill>
                  <a:schemeClr val="tx1"/>
                </a:solidFill>
                <a:latin typeface="Corbel" pitchFamily="34" charset="0"/>
                <a:ea typeface="Calibri" panose="020F0502020204030204" pitchFamily="34" charset="0"/>
                <a:cs typeface="Times New Roman" panose="02020603050405020304" pitchFamily="18" charset="0"/>
              </a:rPr>
              <a:t>форекс</a:t>
            </a:r>
            <a:r>
              <a:rPr lang="ru-RU" sz="2400" dirty="0">
                <a:solidFill>
                  <a:schemeClr val="tx1"/>
                </a:solidFill>
                <a:latin typeface="Corbel" pitchFamily="34" charset="0"/>
                <a:ea typeface="Calibri" panose="020F0502020204030204" pitchFamily="34" charset="0"/>
                <a:cs typeface="Times New Roman" panose="02020603050405020304" pitchFamily="18" charset="0"/>
              </a:rPr>
              <a:t>-компаний; Национальный </a:t>
            </a:r>
            <a:r>
              <a:rPr lang="ru-RU" sz="2400" dirty="0" err="1">
                <a:solidFill>
                  <a:schemeClr val="tx1"/>
                </a:solidFill>
                <a:latin typeface="Corbel" pitchFamily="34" charset="0"/>
                <a:ea typeface="Calibri" panose="020F0502020204030204" pitchFamily="34" charset="0"/>
                <a:cs typeface="Times New Roman" panose="02020603050405020304" pitchFamily="18" charset="0"/>
              </a:rPr>
              <a:t>форекс</a:t>
            </a:r>
            <a:r>
              <a:rPr lang="ru-RU" sz="2400" dirty="0">
                <a:solidFill>
                  <a:schemeClr val="tx1"/>
                </a:solidFill>
                <a:latin typeface="Corbel" pitchFamily="34" charset="0"/>
                <a:ea typeface="Calibri" panose="020F0502020204030204" pitchFamily="34" charset="0"/>
                <a:cs typeface="Times New Roman" panose="02020603050405020304" pitchFamily="18" charset="0"/>
              </a:rPr>
              <a:t>-центр; банки; небанковские кредитно-финансовые организации. </a:t>
            </a:r>
          </a:p>
          <a:p>
            <a:pPr indent="449546">
              <a:lnSpc>
                <a:spcPct val="115000"/>
              </a:lnSpc>
            </a:pPr>
            <a:r>
              <a:rPr lang="ru-RU" sz="2400" dirty="0">
                <a:solidFill>
                  <a:schemeClr val="tx1"/>
                </a:solidFill>
                <a:latin typeface="Corbel" pitchFamily="34" charset="0"/>
                <a:ea typeface="Calibri" panose="020F0502020204030204" pitchFamily="34" charset="0"/>
                <a:cs typeface="Times New Roman" panose="02020603050405020304" pitchFamily="18" charset="0"/>
              </a:rPr>
              <a:t>Указ Президента Республики Беларусь от 04.06.2015 № 231 ”Об осуществлении деятельности на внебиржевом рынке </a:t>
            </a:r>
            <a:r>
              <a:rPr lang="ru-RU" sz="2400" dirty="0" err="1">
                <a:solidFill>
                  <a:schemeClr val="tx1"/>
                </a:solidFill>
                <a:latin typeface="Corbel" pitchFamily="34" charset="0"/>
                <a:ea typeface="Calibri" panose="020F0502020204030204" pitchFamily="34" charset="0"/>
                <a:cs typeface="Times New Roman" panose="02020603050405020304" pitchFamily="18" charset="0"/>
              </a:rPr>
              <a:t>Форекс</a:t>
            </a:r>
            <a:r>
              <a:rPr lang="ru-RU" sz="2400" dirty="0">
                <a:solidFill>
                  <a:schemeClr val="tx1"/>
                </a:solidFill>
                <a:latin typeface="Corbel" pitchFamily="34" charset="0"/>
                <a:ea typeface="Calibri" panose="020F0502020204030204" pitchFamily="34" charset="0"/>
                <a:cs typeface="Times New Roman" panose="02020603050405020304" pitchFamily="18" charset="0"/>
              </a:rPr>
              <a:t>“, п.1.</a:t>
            </a:r>
          </a:p>
          <a:p>
            <a:pPr indent="449546">
              <a:lnSpc>
                <a:spcPct val="115000"/>
              </a:lnSpc>
            </a:pPr>
            <a:endParaRPr lang="ru-RU" sz="2000" dirty="0" smtClean="0">
              <a:solidFill>
                <a:schemeClr val="tx1"/>
              </a:solidFill>
              <a:ea typeface="Calibri" panose="020F0502020204030204" pitchFamily="34" charset="0"/>
              <a:cs typeface="Times New Roman" panose="02020603050405020304" pitchFamily="18" charset="0"/>
            </a:endParaRPr>
          </a:p>
          <a:p>
            <a:pPr indent="449546">
              <a:lnSpc>
                <a:spcPct val="115000"/>
              </a:lnSpc>
            </a:pPr>
            <a:endParaRPr lang="ru-RU" sz="2000" dirty="0" smtClean="0">
              <a:solidFill>
                <a:schemeClr val="tx1"/>
              </a:solidFill>
              <a:ea typeface="Calibri" panose="020F0502020204030204" pitchFamily="34" charset="0"/>
              <a:cs typeface="Times New Roman" panose="02020603050405020304" pitchFamily="18" charset="0"/>
            </a:endParaRPr>
          </a:p>
          <a:p>
            <a:pPr indent="449546">
              <a:lnSpc>
                <a:spcPct val="115000"/>
              </a:lnSpc>
            </a:pPr>
            <a:endParaRPr lang="ru-RU" sz="20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endParaRPr>
          </a:p>
          <a:p>
            <a:pPr indent="449546">
              <a:lnSpc>
                <a:spcPct val="115000"/>
              </a:lnSpc>
            </a:pPr>
            <a:endParaRPr lang="ru-RU" sz="2200" dirty="0" smtClean="0">
              <a:solidFill>
                <a:schemeClr val="tx1"/>
              </a:solidFill>
              <a:latin typeface="Corbel" pitchFamily="34" charset="0"/>
            </a:endParaRPr>
          </a:p>
        </p:txBody>
      </p:sp>
      <p:sp>
        <p:nvSpPr>
          <p:cNvPr id="29" name="Прямоугольник 28"/>
          <p:cNvSpPr/>
          <p:nvPr/>
        </p:nvSpPr>
        <p:spPr>
          <a:xfrm>
            <a:off x="3427314" y="2504167"/>
            <a:ext cx="13216029" cy="769431"/>
          </a:xfrm>
          <a:prstGeom prst="rect">
            <a:avLst/>
          </a:prstGeom>
        </p:spPr>
        <p:txBody>
          <a:bodyPr wrap="square" lIns="91433" tIns="45715" rIns="91433" bIns="45715">
            <a:spAutoFit/>
          </a:bodyPr>
          <a:lstStyle/>
          <a:p>
            <a:r>
              <a:rPr lang="ru-RU" sz="2000" b="1" dirty="0" smtClean="0">
                <a:latin typeface="Corbel" pitchFamily="34" charset="0"/>
              </a:rPr>
              <a:t>   </a:t>
            </a:r>
          </a:p>
          <a:p>
            <a:r>
              <a:rPr lang="ru-RU" sz="2400" b="1" dirty="0">
                <a:latin typeface="Corbel" pitchFamily="34" charset="0"/>
              </a:rPr>
              <a:t>Деятельность на внебиржевом рынке </a:t>
            </a:r>
            <a:r>
              <a:rPr lang="ru-RU" sz="2400" b="1" dirty="0" err="1">
                <a:latin typeface="Corbel" pitchFamily="34" charset="0"/>
              </a:rPr>
              <a:t>Форекс</a:t>
            </a:r>
            <a:r>
              <a:rPr lang="ru-RU" sz="2400" b="1" dirty="0">
                <a:latin typeface="Corbel" pitchFamily="34" charset="0"/>
              </a:rPr>
              <a:t> в нашей стране вправе осуществлять:</a:t>
            </a:r>
          </a:p>
        </p:txBody>
      </p:sp>
      <p:sp>
        <p:nvSpPr>
          <p:cNvPr id="35" name="Прямоугольник 34"/>
          <p:cNvSpPr/>
          <p:nvPr/>
        </p:nvSpPr>
        <p:spPr>
          <a:xfrm>
            <a:off x="3392835" y="3635827"/>
            <a:ext cx="13250507" cy="1938982"/>
          </a:xfrm>
          <a:prstGeom prst="rect">
            <a:avLst/>
          </a:prstGeom>
        </p:spPr>
        <p:txBody>
          <a:bodyPr wrap="square" lIns="91433" tIns="45715" rIns="91433" bIns="45715">
            <a:spAutoFit/>
          </a:bodyPr>
          <a:lstStyle/>
          <a:p>
            <a:pPr marL="457166" indent="-457166">
              <a:buAutoNum type="arabicPeriod"/>
            </a:pPr>
            <a:r>
              <a:rPr lang="ru-RU" sz="2400" dirty="0">
                <a:latin typeface="Corbel" pitchFamily="34" charset="0"/>
              </a:rPr>
              <a:t>Только Национальный банк Республики Беларусь.</a:t>
            </a:r>
            <a:endParaRPr lang="en-US" sz="2400" dirty="0">
              <a:latin typeface="Corbel" pitchFamily="34" charset="0"/>
            </a:endParaRPr>
          </a:p>
          <a:p>
            <a:pPr marL="457166" indent="-457166">
              <a:buAutoNum type="arabicPeriod"/>
            </a:pPr>
            <a:r>
              <a:rPr lang="ru-RU" sz="2400" dirty="0">
                <a:latin typeface="Corbel" pitchFamily="34" charset="0"/>
              </a:rPr>
              <a:t>Банки, небанковские кредитно-финансовые организации, </a:t>
            </a:r>
            <a:r>
              <a:rPr lang="ru-RU" sz="2400" dirty="0" err="1">
                <a:latin typeface="Corbel" pitchFamily="34" charset="0"/>
              </a:rPr>
              <a:t>микрофинансовые</a:t>
            </a:r>
            <a:r>
              <a:rPr lang="ru-RU" sz="2400" dirty="0">
                <a:latin typeface="Corbel" pitchFamily="34" charset="0"/>
              </a:rPr>
              <a:t> организации, юридические и физические лица.</a:t>
            </a:r>
            <a:endParaRPr lang="en-US" sz="2400" dirty="0">
              <a:latin typeface="Corbel" pitchFamily="34" charset="0"/>
            </a:endParaRPr>
          </a:p>
          <a:p>
            <a:pPr marL="457166" indent="-457166">
              <a:buAutoNum type="arabicPeriod"/>
            </a:pPr>
            <a:r>
              <a:rPr lang="ru-RU" sz="2400" u="sng" dirty="0">
                <a:latin typeface="Corbel" pitchFamily="34" charset="0"/>
              </a:rPr>
              <a:t>Национальный </a:t>
            </a:r>
            <a:r>
              <a:rPr lang="ru-RU" sz="2400" u="sng" dirty="0" err="1">
                <a:latin typeface="Corbel" pitchFamily="34" charset="0"/>
              </a:rPr>
              <a:t>форекс</a:t>
            </a:r>
            <a:r>
              <a:rPr lang="ru-RU" sz="2400" u="sng" dirty="0">
                <a:latin typeface="Corbel" pitchFamily="34" charset="0"/>
              </a:rPr>
              <a:t>-центр; юридические лица, зарегистрированные в Республике Беларусь; банки; небанковские кредитно-финансовые организации.</a:t>
            </a:r>
          </a:p>
        </p:txBody>
      </p:sp>
      <p:sp>
        <p:nvSpPr>
          <p:cNvPr id="36" name="Скругленный прямоугольник 35"/>
          <p:cNvSpPr/>
          <p:nvPr/>
        </p:nvSpPr>
        <p:spPr>
          <a:xfrm>
            <a:off x="2701401" y="2436575"/>
            <a:ext cx="14150557" cy="3500463"/>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2" name="Группа 9"/>
          <p:cNvGrpSpPr/>
          <p:nvPr/>
        </p:nvGrpSpPr>
        <p:grpSpPr>
          <a:xfrm>
            <a:off x="2701400" y="385664"/>
            <a:ext cx="14150559" cy="1213945"/>
            <a:chOff x="-867984" y="0"/>
            <a:chExt cx="10557061" cy="1213945"/>
          </a:xfrm>
        </p:grpSpPr>
        <p:sp>
          <p:nvSpPr>
            <p:cNvPr id="39" name="Скругленный прямоугольник 38"/>
            <p:cNvSpPr/>
            <p:nvPr/>
          </p:nvSpPr>
          <p:spPr>
            <a:xfrm>
              <a:off x="-867984" y="0"/>
              <a:ext cx="10557061"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26 (3 балла)</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88316" y="143635"/>
              <a:ext cx="1179135" cy="95059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Блок-схема: альтернативный процесс 24"/>
          <p:cNvSpPr/>
          <p:nvPr/>
        </p:nvSpPr>
        <p:spPr>
          <a:xfrm>
            <a:off x="3355304" y="6950819"/>
            <a:ext cx="13917215" cy="3214709"/>
          </a:xfrm>
          <a:prstGeom prst="flowChartAlternateProcess">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indent="449546">
              <a:lnSpc>
                <a:spcPct val="115000"/>
              </a:lnSpc>
            </a:pPr>
            <a:endParaRPr lang="ru-RU" sz="2200" b="1" dirty="0" smtClean="0">
              <a:solidFill>
                <a:schemeClr val="tx1"/>
              </a:solidFill>
            </a:endParaRPr>
          </a:p>
          <a:p>
            <a:pPr indent="449546">
              <a:lnSpc>
                <a:spcPct val="115000"/>
              </a:lnSpc>
            </a:pPr>
            <a:endParaRPr lang="ru-RU" sz="2000" b="1" dirty="0" smtClean="0">
              <a:solidFill>
                <a:schemeClr val="tx1"/>
              </a:solidFill>
              <a:latin typeface="Сorbel"/>
            </a:endParaRPr>
          </a:p>
          <a:p>
            <a:pPr indent="449546">
              <a:lnSpc>
                <a:spcPct val="115000"/>
              </a:lnSpc>
            </a:pPr>
            <a:r>
              <a:rPr lang="ru-RU" sz="2400" b="1" dirty="0" smtClean="0">
                <a:solidFill>
                  <a:schemeClr val="tx1"/>
                </a:solidFill>
                <a:latin typeface="Corbel" pitchFamily="34" charset="0"/>
              </a:rPr>
              <a:t>Ответ номер 3. </a:t>
            </a:r>
            <a:r>
              <a:rPr lang="ru-RU" sz="2400" dirty="0">
                <a:solidFill>
                  <a:schemeClr val="tx1"/>
                </a:solidFill>
                <a:latin typeface="Corbel" pitchFamily="34" charset="0"/>
                <a:ea typeface="Calibri" panose="020F0502020204030204" pitchFamily="34" charset="0"/>
                <a:cs typeface="Times New Roman" panose="02020603050405020304" pitchFamily="18" charset="0"/>
              </a:rPr>
              <a:t>Нет, эти средства возмещению не подлежат. В соответствии с Законом Республики Беларусь от 8 июля 2008 г. № 369-З ”О гарантированном возмещении банковских вкладов (депозитов) физических лиц“ объектами возмещения банковских вкладов (депозитов) являются денежные средства в белорусских рублях и иностранной валюте, размещенные физическими лицами на счетах и (или) во вклады (депозиты). На металлических счетах учитываются не денежные средства, а драгоценные металлы, измеряемые в определенных весовых единицах.</a:t>
            </a:r>
            <a:endParaRPr lang="ru-RU" sz="2400" dirty="0" smtClean="0">
              <a:solidFill>
                <a:schemeClr val="tx1"/>
              </a:solidFill>
              <a:latin typeface="Corbel" pitchFamily="34" charset="0"/>
              <a:ea typeface="Calibri" panose="020F0502020204030204" pitchFamily="34" charset="0"/>
              <a:cs typeface="Times New Roman" panose="02020603050405020304" pitchFamily="18" charset="0"/>
            </a:endParaRPr>
          </a:p>
          <a:p>
            <a:pPr indent="449546">
              <a:lnSpc>
                <a:spcPct val="115000"/>
              </a:lnSpc>
            </a:pPr>
            <a:endParaRPr lang="ru-RU" sz="2000" dirty="0" smtClean="0">
              <a:solidFill>
                <a:schemeClr val="tx1"/>
              </a:solidFill>
              <a:ea typeface="Calibri" panose="020F0502020204030204" pitchFamily="34" charset="0"/>
              <a:cs typeface="Times New Roman" panose="02020603050405020304" pitchFamily="18" charset="0"/>
            </a:endParaRPr>
          </a:p>
          <a:p>
            <a:pPr indent="449546">
              <a:lnSpc>
                <a:spcPct val="115000"/>
              </a:lnSpc>
            </a:pPr>
            <a:endParaRPr lang="ru-RU" sz="20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endParaRPr>
          </a:p>
          <a:p>
            <a:pPr indent="449546">
              <a:lnSpc>
                <a:spcPct val="115000"/>
              </a:lnSpc>
            </a:pPr>
            <a:endParaRPr lang="ru-RU" sz="2200" dirty="0" smtClean="0">
              <a:solidFill>
                <a:schemeClr val="tx1"/>
              </a:solidFill>
              <a:latin typeface="Corbel" pitchFamily="34" charset="0"/>
            </a:endParaRPr>
          </a:p>
        </p:txBody>
      </p:sp>
      <p:sp>
        <p:nvSpPr>
          <p:cNvPr id="29" name="Прямоугольник 28"/>
          <p:cNvSpPr/>
          <p:nvPr/>
        </p:nvSpPr>
        <p:spPr>
          <a:xfrm>
            <a:off x="3819651" y="2352088"/>
            <a:ext cx="13216029" cy="1508095"/>
          </a:xfrm>
          <a:prstGeom prst="rect">
            <a:avLst/>
          </a:prstGeom>
        </p:spPr>
        <p:txBody>
          <a:bodyPr wrap="square" lIns="91433" tIns="45715" rIns="91433" bIns="45715">
            <a:spAutoFit/>
          </a:bodyPr>
          <a:lstStyle/>
          <a:p>
            <a:endParaRPr lang="ru-RU" sz="2000" b="1" dirty="0" smtClean="0">
              <a:latin typeface="Corbel" pitchFamily="34" charset="0"/>
            </a:endParaRPr>
          </a:p>
          <a:p>
            <a:r>
              <a:rPr lang="ru-RU" sz="2400" b="1" dirty="0">
                <a:latin typeface="Corbel" pitchFamily="34" charset="0"/>
              </a:rPr>
              <a:t>Константин решил инвестировать свои сбережения в драгоценные металлы и открыл в банке обезличенный металлический счет. Гарантирует ли государство возмещение средств на металлических счетах, если банк вдруг лишится лицензии или обанкротится?</a:t>
            </a:r>
          </a:p>
        </p:txBody>
      </p:sp>
      <p:sp>
        <p:nvSpPr>
          <p:cNvPr id="35" name="Прямоугольник 34"/>
          <p:cNvSpPr/>
          <p:nvPr/>
        </p:nvSpPr>
        <p:spPr>
          <a:xfrm>
            <a:off x="3715346" y="4081193"/>
            <a:ext cx="12287336" cy="1938982"/>
          </a:xfrm>
          <a:prstGeom prst="rect">
            <a:avLst/>
          </a:prstGeom>
        </p:spPr>
        <p:txBody>
          <a:bodyPr wrap="square" lIns="91433" tIns="45715" rIns="91433" bIns="45715">
            <a:spAutoFit/>
          </a:bodyPr>
          <a:lstStyle/>
          <a:p>
            <a:pPr marL="457166" lvl="0" indent="-457166">
              <a:buAutoNum type="arabicPeriod"/>
            </a:pPr>
            <a:r>
              <a:rPr lang="ru-RU" sz="2400" dirty="0" smtClean="0">
                <a:latin typeface="Corbel" pitchFamily="34" charset="0"/>
              </a:rPr>
              <a:t>Да</a:t>
            </a:r>
            <a:r>
              <a:rPr lang="ru-RU" sz="2400" dirty="0">
                <a:latin typeface="Corbel" pitchFamily="34" charset="0"/>
              </a:rPr>
              <a:t>, но только по счетам, предназначенным для учета золота, серебра и </a:t>
            </a:r>
            <a:r>
              <a:rPr lang="ru-RU" sz="2400" dirty="0" smtClean="0">
                <a:latin typeface="Corbel" pitchFamily="34" charset="0"/>
              </a:rPr>
              <a:t>платины.</a:t>
            </a:r>
            <a:endParaRPr lang="en-US" sz="2400" dirty="0" smtClean="0">
              <a:latin typeface="Corbel" pitchFamily="34" charset="0"/>
            </a:endParaRPr>
          </a:p>
          <a:p>
            <a:pPr marL="457166" lvl="0" indent="-457166">
              <a:buAutoNum type="arabicPeriod"/>
            </a:pPr>
            <a:r>
              <a:rPr lang="ru-RU" sz="2400" dirty="0" smtClean="0">
                <a:latin typeface="Corbel" pitchFamily="34" charset="0"/>
              </a:rPr>
              <a:t>Да</a:t>
            </a:r>
            <a:r>
              <a:rPr lang="ru-RU" sz="2400" dirty="0">
                <a:latin typeface="Corbel" pitchFamily="34" charset="0"/>
              </a:rPr>
              <a:t>, Агентство по гарантированному возмещению банковских вкладов (депозитов) физических лиц обеспечивает гарантированное возмещение средств на металлических счетах</a:t>
            </a:r>
            <a:r>
              <a:rPr lang="ru-RU" sz="2400" dirty="0" smtClean="0">
                <a:latin typeface="Corbel" pitchFamily="34" charset="0"/>
              </a:rPr>
              <a:t>.</a:t>
            </a:r>
            <a:endParaRPr lang="en-US" sz="2400" dirty="0" smtClean="0">
              <a:latin typeface="Corbel" pitchFamily="34" charset="0"/>
            </a:endParaRPr>
          </a:p>
          <a:p>
            <a:pPr marL="457166" lvl="0" indent="-457166">
              <a:buAutoNum type="arabicPeriod"/>
            </a:pPr>
            <a:r>
              <a:rPr lang="ru-RU" sz="2400" dirty="0" smtClean="0">
                <a:latin typeface="Corbel" pitchFamily="34" charset="0"/>
              </a:rPr>
              <a:t> </a:t>
            </a:r>
            <a:r>
              <a:rPr lang="ru-RU" sz="2400" u="sng" dirty="0">
                <a:latin typeface="Corbel" pitchFamily="34" charset="0"/>
              </a:rPr>
              <a:t>Нет, эти средства возмещению не подлежат.</a:t>
            </a:r>
          </a:p>
        </p:txBody>
      </p:sp>
      <p:sp>
        <p:nvSpPr>
          <p:cNvPr id="36" name="Скругленный прямоугольник 35"/>
          <p:cNvSpPr/>
          <p:nvPr/>
        </p:nvSpPr>
        <p:spPr>
          <a:xfrm>
            <a:off x="3355304" y="2573098"/>
            <a:ext cx="13917215" cy="3714774"/>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2" name="Группа 9"/>
          <p:cNvGrpSpPr/>
          <p:nvPr/>
        </p:nvGrpSpPr>
        <p:grpSpPr>
          <a:xfrm>
            <a:off x="3355304" y="427891"/>
            <a:ext cx="13917215" cy="1213945"/>
            <a:chOff x="-867984" y="0"/>
            <a:chExt cx="10294448" cy="1213945"/>
          </a:xfrm>
        </p:grpSpPr>
        <p:sp>
          <p:nvSpPr>
            <p:cNvPr id="39" name="Скругленный прямоугольник 38"/>
            <p:cNvSpPr/>
            <p:nvPr/>
          </p:nvSpPr>
          <p:spPr>
            <a:xfrm>
              <a:off x="-867984" y="0"/>
              <a:ext cx="10294448"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27 (</a:t>
              </a:r>
              <a:r>
                <a:rPr lang="en-US" altLang="ru-RU" sz="3300" b="1" kern="0" dirty="0" smtClean="0">
                  <a:solidFill>
                    <a:srgbClr val="953735"/>
                  </a:solidFill>
                  <a:latin typeface="Book Antiqua" pitchFamily="18" charset="0"/>
                  <a:ea typeface="Arial"/>
                  <a:cs typeface="Arial" charset="0"/>
                  <a:sym typeface="Arial" charset="0"/>
                </a:rPr>
                <a:t>3</a:t>
              </a:r>
              <a:r>
                <a:rPr lang="ru-RU" altLang="ru-RU" sz="3300" b="1" kern="0" dirty="0" smtClean="0">
                  <a:solidFill>
                    <a:srgbClr val="953735"/>
                  </a:solidFill>
                  <a:latin typeface="Book Antiqua" pitchFamily="18" charset="0"/>
                  <a:ea typeface="Arial"/>
                  <a:cs typeface="Arial" charset="0"/>
                  <a:sym typeface="Arial" charset="0"/>
                </a:rPr>
                <a:t> балла)</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88315" y="143635"/>
              <a:ext cx="1144227" cy="95059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Блок-схема: альтернативный процесс 24"/>
          <p:cNvSpPr/>
          <p:nvPr/>
        </p:nvSpPr>
        <p:spPr>
          <a:xfrm>
            <a:off x="3096972" y="8104824"/>
            <a:ext cx="14043019" cy="2286016"/>
          </a:xfrm>
          <a:prstGeom prst="flowChartAlternateProcess">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indent="449546">
              <a:lnSpc>
                <a:spcPct val="115000"/>
              </a:lnSpc>
            </a:pPr>
            <a:endParaRPr lang="en-US" sz="2400" b="1" dirty="0" smtClean="0">
              <a:solidFill>
                <a:schemeClr val="tx1"/>
              </a:solidFill>
              <a:latin typeface="Сorbel"/>
            </a:endParaRPr>
          </a:p>
          <a:p>
            <a:pPr indent="449546">
              <a:lnSpc>
                <a:spcPct val="115000"/>
              </a:lnSpc>
            </a:pPr>
            <a:r>
              <a:rPr lang="ru-RU" sz="2400" b="1" dirty="0">
                <a:solidFill>
                  <a:schemeClr val="tx1"/>
                </a:solidFill>
                <a:latin typeface="Corbel" pitchFamily="34" charset="0"/>
                <a:ea typeface="Calibri" panose="020F0502020204030204" pitchFamily="34" charset="0"/>
                <a:cs typeface="Times New Roman" panose="02020603050405020304" pitchFamily="18" charset="0"/>
              </a:rPr>
              <a:t>Ответ номер 2. </a:t>
            </a:r>
            <a:r>
              <a:rPr lang="ru-RU" sz="2400" dirty="0">
                <a:solidFill>
                  <a:schemeClr val="tx1"/>
                </a:solidFill>
                <a:latin typeface="Corbel" pitchFamily="34" charset="0"/>
                <a:ea typeface="Calibri" panose="020F0502020204030204" pitchFamily="34" charset="0"/>
                <a:cs typeface="Times New Roman" panose="02020603050405020304" pitchFamily="18" charset="0"/>
              </a:rPr>
              <a:t>Личная инфляция семьи составляет 101,3 %.</a:t>
            </a:r>
          </a:p>
          <a:p>
            <a:pPr indent="449546">
              <a:lnSpc>
                <a:spcPct val="115000"/>
              </a:lnSpc>
            </a:pPr>
            <a:r>
              <a:rPr lang="ru-RU" sz="2400" dirty="0">
                <a:solidFill>
                  <a:schemeClr val="tx1"/>
                </a:solidFill>
                <a:latin typeface="Corbel" pitchFamily="34" charset="0"/>
                <a:ea typeface="Calibri" panose="020F0502020204030204" pitchFamily="34" charset="0"/>
                <a:cs typeface="Times New Roman" panose="02020603050405020304" pitchFamily="18" charset="0"/>
              </a:rPr>
              <a:t>(</a:t>
            </a:r>
            <a:r>
              <a:rPr lang="ru-RU" sz="2400" dirty="0" smtClean="0">
                <a:solidFill>
                  <a:schemeClr val="tx1"/>
                </a:solidFill>
                <a:latin typeface="Corbel" pitchFamily="34" charset="0"/>
                <a:ea typeface="Calibri" panose="020F0502020204030204" pitchFamily="34" charset="0"/>
                <a:cs typeface="Times New Roman" panose="02020603050405020304" pitchFamily="18" charset="0"/>
              </a:rPr>
              <a:t>1,19*10+10*2+0,92*10+8*5+82*1+71*2) </a:t>
            </a:r>
            <a:r>
              <a:rPr lang="ru-RU" sz="2400" dirty="0">
                <a:solidFill>
                  <a:schemeClr val="tx1"/>
                </a:solidFill>
                <a:latin typeface="Corbel" pitchFamily="34" charset="0"/>
                <a:ea typeface="Calibri" panose="020F0502020204030204" pitchFamily="34" charset="0"/>
                <a:cs typeface="Times New Roman" panose="02020603050405020304" pitchFamily="18" charset="0"/>
              </a:rPr>
              <a:t>/(1,22*10+10,2*2+0,9*10+7,5*5+82*1+70*2)*100%=101,34 %</a:t>
            </a:r>
          </a:p>
          <a:p>
            <a:pPr indent="449546">
              <a:lnSpc>
                <a:spcPct val="115000"/>
              </a:lnSpc>
            </a:pPr>
            <a:endParaRPr lang="ru-RU" sz="2000" dirty="0" smtClean="0">
              <a:solidFill>
                <a:schemeClr val="tx1"/>
              </a:solidFill>
              <a:ea typeface="Calibri" panose="020F0502020204030204" pitchFamily="34" charset="0"/>
              <a:cs typeface="Times New Roman" panose="02020603050405020304" pitchFamily="18" charset="0"/>
            </a:endParaRPr>
          </a:p>
          <a:p>
            <a:pPr indent="449546">
              <a:lnSpc>
                <a:spcPct val="115000"/>
              </a:lnSpc>
            </a:pPr>
            <a:endParaRPr lang="ru-RU" sz="20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endParaRPr>
          </a:p>
          <a:p>
            <a:pPr indent="449546">
              <a:lnSpc>
                <a:spcPct val="115000"/>
              </a:lnSpc>
            </a:pPr>
            <a:endParaRPr lang="ru-RU" sz="2200" dirty="0" smtClean="0">
              <a:solidFill>
                <a:schemeClr val="tx1"/>
              </a:solidFill>
              <a:latin typeface="Corbel" pitchFamily="34" charset="0"/>
            </a:endParaRPr>
          </a:p>
        </p:txBody>
      </p:sp>
      <p:sp>
        <p:nvSpPr>
          <p:cNvPr id="29" name="Прямоугольник 28"/>
          <p:cNvSpPr/>
          <p:nvPr/>
        </p:nvSpPr>
        <p:spPr>
          <a:xfrm>
            <a:off x="3453000" y="2365409"/>
            <a:ext cx="13871858" cy="1692761"/>
          </a:xfrm>
          <a:prstGeom prst="rect">
            <a:avLst/>
          </a:prstGeom>
        </p:spPr>
        <p:txBody>
          <a:bodyPr wrap="square" lIns="91433" tIns="45715" rIns="91433" bIns="45715">
            <a:spAutoFit/>
          </a:bodyPr>
          <a:lstStyle/>
          <a:p>
            <a:endParaRPr lang="ru-RU" sz="2000" b="1" dirty="0" smtClean="0">
              <a:latin typeface="Corbel" pitchFamily="34" charset="0"/>
            </a:endParaRPr>
          </a:p>
          <a:p>
            <a:r>
              <a:rPr lang="ru-RU" sz="2400" b="1" dirty="0">
                <a:latin typeface="Corbel" pitchFamily="34" charset="0"/>
              </a:rPr>
              <a:t>Рассчитайте личную инфляцию семьи из двух человек за месяц, используя данные таблицы ниже</a:t>
            </a:r>
            <a:r>
              <a:rPr lang="ru-RU" sz="2400" b="1" dirty="0" smtClean="0">
                <a:latin typeface="Corbel" pitchFamily="34" charset="0"/>
              </a:rPr>
              <a:t>.</a:t>
            </a:r>
            <a:endParaRPr lang="en-US" sz="2400" b="1" dirty="0" smtClean="0">
              <a:latin typeface="Corbel" pitchFamily="34" charset="0"/>
            </a:endParaRPr>
          </a:p>
          <a:p>
            <a:endParaRPr lang="en-US" sz="2000" b="1" dirty="0" smtClean="0">
              <a:latin typeface="Corbel" pitchFamily="34" charset="0"/>
            </a:endParaRPr>
          </a:p>
          <a:p>
            <a:endParaRPr lang="en-US" sz="2000" b="1" dirty="0">
              <a:latin typeface="Corbel" pitchFamily="34" charset="0"/>
            </a:endParaRPr>
          </a:p>
          <a:p>
            <a:endParaRPr lang="ru-RU" sz="2000" b="1" dirty="0">
              <a:latin typeface="Corbel" pitchFamily="34" charset="0"/>
            </a:endParaRPr>
          </a:p>
        </p:txBody>
      </p:sp>
      <p:sp>
        <p:nvSpPr>
          <p:cNvPr id="35" name="Прямоугольник 34"/>
          <p:cNvSpPr/>
          <p:nvPr/>
        </p:nvSpPr>
        <p:spPr>
          <a:xfrm>
            <a:off x="3453000" y="3948717"/>
            <a:ext cx="2038832" cy="1200318"/>
          </a:xfrm>
          <a:prstGeom prst="rect">
            <a:avLst/>
          </a:prstGeom>
        </p:spPr>
        <p:txBody>
          <a:bodyPr wrap="square" lIns="91433" tIns="45715" rIns="91433" bIns="45715">
            <a:spAutoFit/>
          </a:bodyPr>
          <a:lstStyle/>
          <a:p>
            <a:pPr marL="457166" indent="-457166">
              <a:buAutoNum type="arabicPeriod"/>
            </a:pPr>
            <a:r>
              <a:rPr lang="ru-RU" sz="2400" dirty="0">
                <a:latin typeface="Corbel" pitchFamily="34" charset="0"/>
              </a:rPr>
              <a:t>101,1%.</a:t>
            </a:r>
            <a:endParaRPr lang="en-US" sz="2400" dirty="0">
              <a:latin typeface="Corbel" pitchFamily="34" charset="0"/>
            </a:endParaRPr>
          </a:p>
          <a:p>
            <a:pPr marL="457166" indent="-457166">
              <a:buAutoNum type="arabicPeriod"/>
            </a:pPr>
            <a:r>
              <a:rPr lang="ru-RU" sz="2400" u="sng" dirty="0">
                <a:latin typeface="Corbel" pitchFamily="34" charset="0"/>
              </a:rPr>
              <a:t>101,3%.</a:t>
            </a:r>
            <a:endParaRPr lang="en-US" sz="2400" u="sng" dirty="0">
              <a:latin typeface="Corbel" pitchFamily="34" charset="0"/>
            </a:endParaRPr>
          </a:p>
          <a:p>
            <a:pPr marL="457166" indent="-457166">
              <a:buAutoNum type="arabicPeriod"/>
            </a:pPr>
            <a:r>
              <a:rPr lang="ru-RU" sz="2400" dirty="0">
                <a:latin typeface="Corbel" pitchFamily="34" charset="0"/>
              </a:rPr>
              <a:t>101,7%.</a:t>
            </a:r>
          </a:p>
        </p:txBody>
      </p:sp>
      <p:sp>
        <p:nvSpPr>
          <p:cNvPr id="36" name="Скругленный прямоугольник 35"/>
          <p:cNvSpPr/>
          <p:nvPr/>
        </p:nvSpPr>
        <p:spPr>
          <a:xfrm>
            <a:off x="3096972" y="2486323"/>
            <a:ext cx="14043019" cy="5191773"/>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2" name="Группа 9"/>
          <p:cNvGrpSpPr/>
          <p:nvPr/>
        </p:nvGrpSpPr>
        <p:grpSpPr>
          <a:xfrm>
            <a:off x="3096972" y="355004"/>
            <a:ext cx="14043019" cy="1213945"/>
            <a:chOff x="182470" y="0"/>
            <a:chExt cx="9506607" cy="1213945"/>
          </a:xfrm>
        </p:grpSpPr>
        <p:sp>
          <p:nvSpPr>
            <p:cNvPr id="39" name="Скругленный прямоугольник 38"/>
            <p:cNvSpPr/>
            <p:nvPr/>
          </p:nvSpPr>
          <p:spPr>
            <a:xfrm>
              <a:off x="182470" y="0"/>
              <a:ext cx="9506607"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28 (</a:t>
              </a:r>
              <a:r>
                <a:rPr lang="en-US" altLang="ru-RU" sz="3300" b="1" kern="0" dirty="0" smtClean="0">
                  <a:solidFill>
                    <a:srgbClr val="953735"/>
                  </a:solidFill>
                  <a:latin typeface="Book Antiqua" pitchFamily="18" charset="0"/>
                  <a:ea typeface="Arial"/>
                  <a:cs typeface="Arial" charset="0"/>
                  <a:sym typeface="Arial" charset="0"/>
                </a:rPr>
                <a:t>4</a:t>
              </a:r>
              <a:r>
                <a:rPr lang="ru-RU" altLang="ru-RU" sz="3300" b="1" kern="0" dirty="0" smtClean="0">
                  <a:solidFill>
                    <a:srgbClr val="953735"/>
                  </a:solidFill>
                  <a:latin typeface="Book Antiqua" pitchFamily="18" charset="0"/>
                  <a:ea typeface="Arial"/>
                  <a:cs typeface="Arial" charset="0"/>
                  <a:sym typeface="Arial" charset="0"/>
                </a:rPr>
                <a:t> балла)</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88315" y="143635"/>
              <a:ext cx="1099721" cy="950591"/>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Прямоугольник 8"/>
          <p:cNvSpPr/>
          <p:nvPr/>
        </p:nvSpPr>
        <p:spPr>
          <a:xfrm>
            <a:off x="6019602" y="1700775"/>
            <a:ext cx="7858179" cy="1118758"/>
          </a:xfrm>
          <a:prstGeom prst="rect">
            <a:avLst/>
          </a:prstGeom>
        </p:spPr>
        <p:txBody>
          <a:bodyPr wrap="square" lIns="91433" tIns="45715" rIns="91433" bIns="45715">
            <a:spAutoFit/>
          </a:bodyPr>
          <a:lstStyle/>
          <a:p>
            <a:pPr indent="450181" algn="ctr">
              <a:lnSpc>
                <a:spcPct val="115000"/>
              </a:lnSpc>
            </a:pPr>
            <a:r>
              <a:rPr lang="ru-RU" sz="2900" b="1" i="1"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Тема </a:t>
            </a:r>
            <a:r>
              <a:rPr lang="ru-RU" sz="2900" b="1" i="1" dirty="0" smtClean="0">
                <a:solidFill>
                  <a:schemeClr val="tx2"/>
                </a:solidFill>
                <a:latin typeface="Times New Roman" panose="02020603050405020304" pitchFamily="18" charset="0"/>
                <a:ea typeface="Calibri" panose="020F0502020204030204" pitchFamily="34" charset="0"/>
                <a:cs typeface="Times New Roman" panose="02020603050405020304" pitchFamily="18" charset="0"/>
              </a:rPr>
              <a:t>10. Финансовая математика</a:t>
            </a:r>
            <a:endParaRPr lang="ru-RU" sz="2900" b="1" dirty="0">
              <a:solidFill>
                <a:schemeClr val="tx2"/>
              </a:solidFill>
              <a:latin typeface="Calibri" panose="020F0502020204030204" pitchFamily="34" charset="0"/>
              <a:ea typeface="Calibri" panose="020F0502020204030204" pitchFamily="34" charset="0"/>
              <a:cs typeface="Times New Roman" panose="02020603050405020304" pitchFamily="18" charset="0"/>
            </a:endParaRPr>
          </a:p>
          <a:p>
            <a:pPr indent="450181" algn="ctr">
              <a:lnSpc>
                <a:spcPct val="115000"/>
              </a:lnSpc>
            </a:pPr>
            <a:r>
              <a:rPr lang="ru-RU" sz="2900" b="1" dirty="0">
                <a:latin typeface="Times New Roman" panose="02020603050405020304" pitchFamily="18" charset="0"/>
                <a:ea typeface="Calibri" panose="020F0502020204030204" pitchFamily="34" charset="0"/>
                <a:cs typeface="Times New Roman" panose="02020603050405020304" pitchFamily="18" charset="0"/>
              </a:rPr>
              <a:t> </a:t>
            </a:r>
            <a:endParaRPr lang="ru-RU" sz="2900" b="1"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2395855114"/>
              </p:ext>
            </p:extLst>
          </p:nvPr>
        </p:nvGraphicFramePr>
        <p:xfrm>
          <a:off x="5875586" y="3259279"/>
          <a:ext cx="10358509" cy="4206240"/>
        </p:xfrm>
        <a:graphic>
          <a:graphicData uri="http://schemas.openxmlformats.org/drawingml/2006/table">
            <a:tbl>
              <a:tblPr firstRow="1" firstCol="1" bandRow="1">
                <a:tableStyleId>{5C22544A-7EE6-4342-B048-85BDC9FD1C3A}</a:tableStyleId>
              </a:tblPr>
              <a:tblGrid>
                <a:gridCol w="2723599">
                  <a:extLst>
                    <a:ext uri="{9D8B030D-6E8A-4147-A177-3AD203B41FA5}">
                      <a16:colId xmlns:a16="http://schemas.microsoft.com/office/drawing/2014/main" val="890805332"/>
                    </a:ext>
                  </a:extLst>
                </a:gridCol>
                <a:gridCol w="2723599">
                  <a:extLst>
                    <a:ext uri="{9D8B030D-6E8A-4147-A177-3AD203B41FA5}">
                      <a16:colId xmlns:a16="http://schemas.microsoft.com/office/drawing/2014/main" val="638001602"/>
                    </a:ext>
                  </a:extLst>
                </a:gridCol>
                <a:gridCol w="2531311">
                  <a:extLst>
                    <a:ext uri="{9D8B030D-6E8A-4147-A177-3AD203B41FA5}">
                      <a16:colId xmlns:a16="http://schemas.microsoft.com/office/drawing/2014/main" val="2691630777"/>
                    </a:ext>
                  </a:extLst>
                </a:gridCol>
                <a:gridCol w="2380000">
                  <a:extLst>
                    <a:ext uri="{9D8B030D-6E8A-4147-A177-3AD203B41FA5}">
                      <a16:colId xmlns:a16="http://schemas.microsoft.com/office/drawing/2014/main" val="3018062512"/>
                    </a:ext>
                  </a:extLst>
                </a:gridCol>
              </a:tblGrid>
              <a:tr h="371478">
                <a:tc rowSpan="2">
                  <a:txBody>
                    <a:bodyPr/>
                    <a:lstStyle/>
                    <a:p>
                      <a:pPr algn="l">
                        <a:lnSpc>
                          <a:spcPct val="115000"/>
                        </a:lnSpc>
                        <a:spcAft>
                          <a:spcPts val="0"/>
                        </a:spcAft>
                      </a:pPr>
                      <a:r>
                        <a:rPr lang="ru-RU" sz="2400" dirty="0">
                          <a:effectLst/>
                          <a:latin typeface="Corbel" pitchFamily="34" charset="0"/>
                        </a:rPr>
                        <a:t>Наименование товара</a:t>
                      </a:r>
                      <a:endParaRPr lang="ru-RU" sz="24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tc gridSpan="2">
                  <a:txBody>
                    <a:bodyPr/>
                    <a:lstStyle/>
                    <a:p>
                      <a:pPr algn="ctr">
                        <a:lnSpc>
                          <a:spcPct val="115000"/>
                        </a:lnSpc>
                        <a:spcAft>
                          <a:spcPts val="0"/>
                        </a:spcAft>
                      </a:pPr>
                      <a:r>
                        <a:rPr lang="ru-RU" sz="2400" dirty="0">
                          <a:effectLst/>
                          <a:latin typeface="Corbel" pitchFamily="34" charset="0"/>
                        </a:rPr>
                        <a:t>Цена, руб. за ед. продукции</a:t>
                      </a:r>
                      <a:endParaRPr lang="ru-RU" sz="24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tc hMerge="1">
                  <a:txBody>
                    <a:bodyPr/>
                    <a:lstStyle/>
                    <a:p>
                      <a:endParaRPr lang="ru-RU"/>
                    </a:p>
                  </a:txBody>
                  <a:tcPr/>
                </a:tc>
                <a:tc rowSpan="2">
                  <a:txBody>
                    <a:bodyPr/>
                    <a:lstStyle/>
                    <a:p>
                      <a:pPr algn="l">
                        <a:lnSpc>
                          <a:spcPct val="115000"/>
                        </a:lnSpc>
                        <a:spcAft>
                          <a:spcPts val="0"/>
                        </a:spcAft>
                      </a:pPr>
                      <a:r>
                        <a:rPr lang="ru-RU" sz="2400">
                          <a:effectLst/>
                          <a:latin typeface="Corbel" pitchFamily="34" charset="0"/>
                        </a:rPr>
                        <a:t>Количество</a:t>
                      </a:r>
                    </a:p>
                    <a:p>
                      <a:pPr algn="l">
                        <a:lnSpc>
                          <a:spcPct val="115000"/>
                        </a:lnSpc>
                        <a:spcAft>
                          <a:spcPts val="0"/>
                        </a:spcAft>
                      </a:pPr>
                      <a:r>
                        <a:rPr lang="ru-RU" sz="2400">
                          <a:effectLst/>
                          <a:latin typeface="Corbel" pitchFamily="34" charset="0"/>
                        </a:rPr>
                        <a:t>приобретенных товаров (услуг)</a:t>
                      </a:r>
                      <a:endParaRPr lang="ru-RU" sz="2400">
                        <a:effectLst/>
                        <a:latin typeface="Corbel" pitchFamily="34" charset="0"/>
                        <a:ea typeface="Calibri" panose="020F0502020204030204" pitchFamily="34" charset="0"/>
                        <a:cs typeface="Times New Roman" panose="02020603050405020304" pitchFamily="18" charset="0"/>
                      </a:endParaRPr>
                    </a:p>
                  </a:txBody>
                  <a:tcPr marL="68579" marR="68579" marT="0" marB="0"/>
                </a:tc>
                <a:extLst>
                  <a:ext uri="{0D108BD9-81ED-4DB2-BD59-A6C34878D82A}">
                    <a16:rowId xmlns:a16="http://schemas.microsoft.com/office/drawing/2014/main" val="905657924"/>
                  </a:ext>
                </a:extLst>
              </a:tr>
              <a:tr h="742955">
                <a:tc vMerge="1">
                  <a:txBody>
                    <a:bodyPr/>
                    <a:lstStyle/>
                    <a:p>
                      <a:endParaRPr lang="ru-RU"/>
                    </a:p>
                  </a:txBody>
                  <a:tcPr/>
                </a:tc>
                <a:tc>
                  <a:txBody>
                    <a:bodyPr/>
                    <a:lstStyle/>
                    <a:p>
                      <a:pPr algn="l">
                        <a:lnSpc>
                          <a:spcPct val="115000"/>
                        </a:lnSpc>
                        <a:spcAft>
                          <a:spcPts val="0"/>
                        </a:spcAft>
                      </a:pPr>
                      <a:r>
                        <a:rPr lang="ru-RU" sz="2400" dirty="0">
                          <a:effectLst/>
                          <a:latin typeface="Corbel" pitchFamily="34" charset="0"/>
                        </a:rPr>
                        <a:t>На начало месяца</a:t>
                      </a:r>
                      <a:endParaRPr lang="ru-RU" sz="24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gn="l">
                        <a:lnSpc>
                          <a:spcPct val="115000"/>
                        </a:lnSpc>
                        <a:spcAft>
                          <a:spcPts val="0"/>
                        </a:spcAft>
                      </a:pPr>
                      <a:r>
                        <a:rPr lang="ru-RU" sz="2400">
                          <a:effectLst/>
                          <a:latin typeface="Corbel" pitchFamily="34" charset="0"/>
                        </a:rPr>
                        <a:t>На конец месяца</a:t>
                      </a:r>
                      <a:endParaRPr lang="ru-RU" sz="2400">
                        <a:effectLst/>
                        <a:latin typeface="Corbel" pitchFamily="34" charset="0"/>
                        <a:ea typeface="Calibri" panose="020F0502020204030204" pitchFamily="34" charset="0"/>
                        <a:cs typeface="Times New Roman" panose="02020603050405020304" pitchFamily="18" charset="0"/>
                      </a:endParaRPr>
                    </a:p>
                  </a:txBody>
                  <a:tcPr marL="68579" marR="68579" marT="0" marB="0"/>
                </a:tc>
                <a:tc vMerge="1">
                  <a:txBody>
                    <a:bodyPr/>
                    <a:lstStyle/>
                    <a:p>
                      <a:endParaRPr lang="ru-RU"/>
                    </a:p>
                  </a:txBody>
                  <a:tcPr/>
                </a:tc>
                <a:extLst>
                  <a:ext uri="{0D108BD9-81ED-4DB2-BD59-A6C34878D82A}">
                    <a16:rowId xmlns:a16="http://schemas.microsoft.com/office/drawing/2014/main" val="270887378"/>
                  </a:ext>
                </a:extLst>
              </a:tr>
              <a:tr h="371478">
                <a:tc>
                  <a:txBody>
                    <a:bodyPr/>
                    <a:lstStyle/>
                    <a:p>
                      <a:pPr algn="l">
                        <a:lnSpc>
                          <a:spcPct val="115000"/>
                        </a:lnSpc>
                        <a:spcAft>
                          <a:spcPts val="0"/>
                        </a:spcAft>
                      </a:pPr>
                      <a:r>
                        <a:rPr lang="ru-RU" sz="2400">
                          <a:effectLst/>
                          <a:latin typeface="Corbel" pitchFamily="34" charset="0"/>
                        </a:rPr>
                        <a:t>Молоко, литр</a:t>
                      </a:r>
                      <a:endParaRPr lang="ru-RU" sz="240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gn="ctr">
                        <a:lnSpc>
                          <a:spcPct val="115000"/>
                        </a:lnSpc>
                        <a:spcAft>
                          <a:spcPts val="0"/>
                        </a:spcAft>
                      </a:pPr>
                      <a:r>
                        <a:rPr lang="ru-RU" sz="2400" dirty="0">
                          <a:effectLst/>
                          <a:latin typeface="Corbel" pitchFamily="34" charset="0"/>
                        </a:rPr>
                        <a:t>1,22</a:t>
                      </a:r>
                      <a:endParaRPr lang="ru-RU" sz="24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gn="ctr">
                        <a:lnSpc>
                          <a:spcPct val="115000"/>
                        </a:lnSpc>
                        <a:spcAft>
                          <a:spcPts val="0"/>
                        </a:spcAft>
                      </a:pPr>
                      <a:r>
                        <a:rPr lang="ru-RU" sz="2400">
                          <a:effectLst/>
                          <a:latin typeface="Corbel" pitchFamily="34" charset="0"/>
                        </a:rPr>
                        <a:t>1,19</a:t>
                      </a:r>
                      <a:endParaRPr lang="ru-RU" sz="240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gn="ctr">
                        <a:lnSpc>
                          <a:spcPct val="115000"/>
                        </a:lnSpc>
                        <a:spcAft>
                          <a:spcPts val="0"/>
                        </a:spcAft>
                      </a:pPr>
                      <a:r>
                        <a:rPr lang="ru-RU" sz="2400">
                          <a:effectLst/>
                          <a:latin typeface="Corbel" pitchFamily="34" charset="0"/>
                        </a:rPr>
                        <a:t>10 л</a:t>
                      </a:r>
                      <a:endParaRPr lang="ru-RU" sz="2400">
                        <a:effectLst/>
                        <a:latin typeface="Corbel" pitchFamily="34" charset="0"/>
                        <a:ea typeface="Calibri" panose="020F0502020204030204" pitchFamily="34" charset="0"/>
                        <a:cs typeface="Times New Roman" panose="02020603050405020304" pitchFamily="18" charset="0"/>
                      </a:endParaRPr>
                    </a:p>
                  </a:txBody>
                  <a:tcPr marL="68579" marR="68579" marT="0" marB="0"/>
                </a:tc>
                <a:extLst>
                  <a:ext uri="{0D108BD9-81ED-4DB2-BD59-A6C34878D82A}">
                    <a16:rowId xmlns:a16="http://schemas.microsoft.com/office/drawing/2014/main" val="1331669295"/>
                  </a:ext>
                </a:extLst>
              </a:tr>
              <a:tr h="371478">
                <a:tc>
                  <a:txBody>
                    <a:bodyPr/>
                    <a:lstStyle/>
                    <a:p>
                      <a:pPr algn="l">
                        <a:lnSpc>
                          <a:spcPct val="115000"/>
                        </a:lnSpc>
                        <a:spcAft>
                          <a:spcPts val="0"/>
                        </a:spcAft>
                      </a:pPr>
                      <a:r>
                        <a:rPr lang="ru-RU" sz="2400">
                          <a:effectLst/>
                          <a:latin typeface="Corbel" pitchFamily="34" charset="0"/>
                        </a:rPr>
                        <a:t>Сыр, кг</a:t>
                      </a:r>
                      <a:endParaRPr lang="ru-RU" sz="240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gn="ctr">
                        <a:lnSpc>
                          <a:spcPct val="115000"/>
                        </a:lnSpc>
                        <a:spcAft>
                          <a:spcPts val="0"/>
                        </a:spcAft>
                      </a:pPr>
                      <a:r>
                        <a:rPr lang="ru-RU" sz="2400" dirty="0">
                          <a:effectLst/>
                          <a:latin typeface="Corbel" pitchFamily="34" charset="0"/>
                        </a:rPr>
                        <a:t>10,2</a:t>
                      </a:r>
                      <a:endParaRPr lang="ru-RU" sz="24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gn="ctr">
                        <a:lnSpc>
                          <a:spcPct val="115000"/>
                        </a:lnSpc>
                        <a:spcAft>
                          <a:spcPts val="0"/>
                        </a:spcAft>
                      </a:pPr>
                      <a:r>
                        <a:rPr lang="ru-RU" sz="2400" dirty="0">
                          <a:effectLst/>
                          <a:latin typeface="Corbel" pitchFamily="34" charset="0"/>
                        </a:rPr>
                        <a:t>10</a:t>
                      </a:r>
                      <a:endParaRPr lang="ru-RU" sz="24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gn="ctr">
                        <a:lnSpc>
                          <a:spcPct val="115000"/>
                        </a:lnSpc>
                        <a:spcAft>
                          <a:spcPts val="0"/>
                        </a:spcAft>
                      </a:pPr>
                      <a:r>
                        <a:rPr lang="ru-RU" sz="2400">
                          <a:effectLst/>
                          <a:latin typeface="Corbel" pitchFamily="34" charset="0"/>
                        </a:rPr>
                        <a:t>2 кг</a:t>
                      </a:r>
                      <a:endParaRPr lang="ru-RU" sz="2400">
                        <a:effectLst/>
                        <a:latin typeface="Corbel" pitchFamily="34" charset="0"/>
                        <a:ea typeface="Calibri" panose="020F0502020204030204" pitchFamily="34" charset="0"/>
                        <a:cs typeface="Times New Roman" panose="02020603050405020304" pitchFamily="18" charset="0"/>
                      </a:endParaRPr>
                    </a:p>
                  </a:txBody>
                  <a:tcPr marL="68579" marR="68579" marT="0" marB="0"/>
                </a:tc>
                <a:extLst>
                  <a:ext uri="{0D108BD9-81ED-4DB2-BD59-A6C34878D82A}">
                    <a16:rowId xmlns:a16="http://schemas.microsoft.com/office/drawing/2014/main" val="4002582116"/>
                  </a:ext>
                </a:extLst>
              </a:tr>
              <a:tr h="371478">
                <a:tc>
                  <a:txBody>
                    <a:bodyPr/>
                    <a:lstStyle/>
                    <a:p>
                      <a:pPr algn="l">
                        <a:lnSpc>
                          <a:spcPct val="115000"/>
                        </a:lnSpc>
                        <a:spcAft>
                          <a:spcPts val="0"/>
                        </a:spcAft>
                      </a:pPr>
                      <a:r>
                        <a:rPr lang="ru-RU" sz="2400" dirty="0">
                          <a:effectLst/>
                          <a:latin typeface="Corbel" pitchFamily="34" charset="0"/>
                        </a:rPr>
                        <a:t>Хлеб, </a:t>
                      </a:r>
                      <a:r>
                        <a:rPr lang="ru-RU" sz="2400" dirty="0" err="1">
                          <a:effectLst/>
                          <a:latin typeface="Corbel" pitchFamily="34" charset="0"/>
                        </a:rPr>
                        <a:t>шт</a:t>
                      </a:r>
                      <a:endParaRPr lang="ru-RU" sz="24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gn="ctr">
                        <a:lnSpc>
                          <a:spcPct val="115000"/>
                        </a:lnSpc>
                        <a:spcAft>
                          <a:spcPts val="0"/>
                        </a:spcAft>
                      </a:pPr>
                      <a:r>
                        <a:rPr lang="ru-RU" sz="2400">
                          <a:effectLst/>
                          <a:latin typeface="Corbel" pitchFamily="34" charset="0"/>
                        </a:rPr>
                        <a:t>0,9</a:t>
                      </a:r>
                      <a:endParaRPr lang="ru-RU" sz="240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gn="ctr">
                        <a:lnSpc>
                          <a:spcPct val="115000"/>
                        </a:lnSpc>
                        <a:spcAft>
                          <a:spcPts val="0"/>
                        </a:spcAft>
                      </a:pPr>
                      <a:r>
                        <a:rPr lang="ru-RU" sz="2400" dirty="0">
                          <a:effectLst/>
                          <a:latin typeface="Corbel" pitchFamily="34" charset="0"/>
                        </a:rPr>
                        <a:t>0,92</a:t>
                      </a:r>
                      <a:endParaRPr lang="ru-RU" sz="24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gn="ctr">
                        <a:lnSpc>
                          <a:spcPct val="115000"/>
                        </a:lnSpc>
                        <a:spcAft>
                          <a:spcPts val="0"/>
                        </a:spcAft>
                      </a:pPr>
                      <a:r>
                        <a:rPr lang="ru-RU" sz="2400">
                          <a:effectLst/>
                          <a:latin typeface="Corbel" pitchFamily="34" charset="0"/>
                        </a:rPr>
                        <a:t>10 буханок</a:t>
                      </a:r>
                      <a:endParaRPr lang="ru-RU" sz="2400">
                        <a:effectLst/>
                        <a:latin typeface="Corbel" pitchFamily="34" charset="0"/>
                        <a:ea typeface="Calibri" panose="020F0502020204030204" pitchFamily="34" charset="0"/>
                        <a:cs typeface="Times New Roman" panose="02020603050405020304" pitchFamily="18" charset="0"/>
                      </a:endParaRPr>
                    </a:p>
                  </a:txBody>
                  <a:tcPr marL="68579" marR="68579" marT="0" marB="0"/>
                </a:tc>
                <a:extLst>
                  <a:ext uri="{0D108BD9-81ED-4DB2-BD59-A6C34878D82A}">
                    <a16:rowId xmlns:a16="http://schemas.microsoft.com/office/drawing/2014/main" val="2577494495"/>
                  </a:ext>
                </a:extLst>
              </a:tr>
              <a:tr h="371478">
                <a:tc>
                  <a:txBody>
                    <a:bodyPr/>
                    <a:lstStyle/>
                    <a:p>
                      <a:pPr algn="l">
                        <a:lnSpc>
                          <a:spcPct val="115000"/>
                        </a:lnSpc>
                        <a:spcAft>
                          <a:spcPts val="0"/>
                        </a:spcAft>
                      </a:pPr>
                      <a:r>
                        <a:rPr lang="ru-RU" sz="2400">
                          <a:effectLst/>
                          <a:latin typeface="Corbel" pitchFamily="34" charset="0"/>
                        </a:rPr>
                        <a:t>Мясо, кг </a:t>
                      </a:r>
                      <a:endParaRPr lang="ru-RU" sz="240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gn="ctr">
                        <a:lnSpc>
                          <a:spcPct val="115000"/>
                        </a:lnSpc>
                        <a:spcAft>
                          <a:spcPts val="0"/>
                        </a:spcAft>
                      </a:pPr>
                      <a:r>
                        <a:rPr lang="ru-RU" sz="2400">
                          <a:effectLst/>
                          <a:latin typeface="Corbel" pitchFamily="34" charset="0"/>
                        </a:rPr>
                        <a:t>7,5</a:t>
                      </a:r>
                      <a:endParaRPr lang="ru-RU" sz="240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gn="ctr">
                        <a:lnSpc>
                          <a:spcPct val="115000"/>
                        </a:lnSpc>
                        <a:spcAft>
                          <a:spcPts val="0"/>
                        </a:spcAft>
                      </a:pPr>
                      <a:r>
                        <a:rPr lang="ru-RU" sz="2400" dirty="0">
                          <a:effectLst/>
                          <a:latin typeface="Corbel" pitchFamily="34" charset="0"/>
                        </a:rPr>
                        <a:t>8</a:t>
                      </a:r>
                      <a:endParaRPr lang="ru-RU" sz="24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gn="ctr">
                        <a:lnSpc>
                          <a:spcPct val="115000"/>
                        </a:lnSpc>
                        <a:spcAft>
                          <a:spcPts val="0"/>
                        </a:spcAft>
                      </a:pPr>
                      <a:r>
                        <a:rPr lang="ru-RU" sz="2400">
                          <a:effectLst/>
                          <a:latin typeface="Corbel" pitchFamily="34" charset="0"/>
                        </a:rPr>
                        <a:t>5 кг</a:t>
                      </a:r>
                      <a:endParaRPr lang="ru-RU" sz="2400">
                        <a:effectLst/>
                        <a:latin typeface="Corbel" pitchFamily="34" charset="0"/>
                        <a:ea typeface="Calibri" panose="020F0502020204030204" pitchFamily="34" charset="0"/>
                        <a:cs typeface="Times New Roman" panose="02020603050405020304" pitchFamily="18" charset="0"/>
                      </a:endParaRPr>
                    </a:p>
                  </a:txBody>
                  <a:tcPr marL="68579" marR="68579" marT="0" marB="0"/>
                </a:tc>
                <a:extLst>
                  <a:ext uri="{0D108BD9-81ED-4DB2-BD59-A6C34878D82A}">
                    <a16:rowId xmlns:a16="http://schemas.microsoft.com/office/drawing/2014/main" val="3002086518"/>
                  </a:ext>
                </a:extLst>
              </a:tr>
              <a:tr h="742955">
                <a:tc>
                  <a:txBody>
                    <a:bodyPr/>
                    <a:lstStyle/>
                    <a:p>
                      <a:pPr algn="l">
                        <a:lnSpc>
                          <a:spcPct val="115000"/>
                        </a:lnSpc>
                        <a:spcAft>
                          <a:spcPts val="0"/>
                        </a:spcAft>
                      </a:pPr>
                      <a:r>
                        <a:rPr lang="ru-RU" sz="2400" dirty="0">
                          <a:effectLst/>
                          <a:latin typeface="Corbel" pitchFamily="34" charset="0"/>
                        </a:rPr>
                        <a:t>Коммунальные платежи</a:t>
                      </a:r>
                      <a:endParaRPr lang="ru-RU" sz="24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gn="ctr">
                        <a:lnSpc>
                          <a:spcPct val="115000"/>
                        </a:lnSpc>
                        <a:spcAft>
                          <a:spcPts val="0"/>
                        </a:spcAft>
                      </a:pPr>
                      <a:r>
                        <a:rPr lang="ru-RU" sz="2400">
                          <a:effectLst/>
                          <a:latin typeface="Corbel" pitchFamily="34" charset="0"/>
                        </a:rPr>
                        <a:t>82</a:t>
                      </a:r>
                      <a:endParaRPr lang="ru-RU" sz="240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gn="ctr">
                        <a:lnSpc>
                          <a:spcPct val="115000"/>
                        </a:lnSpc>
                        <a:spcAft>
                          <a:spcPts val="0"/>
                        </a:spcAft>
                      </a:pPr>
                      <a:r>
                        <a:rPr lang="ru-RU" sz="2400" dirty="0">
                          <a:effectLst/>
                          <a:latin typeface="Corbel" pitchFamily="34" charset="0"/>
                        </a:rPr>
                        <a:t>82</a:t>
                      </a:r>
                      <a:endParaRPr lang="ru-RU" sz="24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gn="ctr">
                        <a:lnSpc>
                          <a:spcPct val="115000"/>
                        </a:lnSpc>
                        <a:spcAft>
                          <a:spcPts val="0"/>
                        </a:spcAft>
                      </a:pPr>
                      <a:r>
                        <a:rPr lang="ru-RU" sz="2400" dirty="0">
                          <a:effectLst/>
                          <a:latin typeface="Corbel" pitchFamily="34" charset="0"/>
                        </a:rPr>
                        <a:t>1</a:t>
                      </a:r>
                      <a:endParaRPr lang="ru-RU" sz="24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extLst>
                  <a:ext uri="{0D108BD9-81ED-4DB2-BD59-A6C34878D82A}">
                    <a16:rowId xmlns:a16="http://schemas.microsoft.com/office/drawing/2014/main" val="2792826969"/>
                  </a:ext>
                </a:extLst>
              </a:tr>
              <a:tr h="371478">
                <a:tc>
                  <a:txBody>
                    <a:bodyPr/>
                    <a:lstStyle/>
                    <a:p>
                      <a:pPr algn="l">
                        <a:lnSpc>
                          <a:spcPct val="115000"/>
                        </a:lnSpc>
                        <a:spcAft>
                          <a:spcPts val="0"/>
                        </a:spcAft>
                      </a:pPr>
                      <a:r>
                        <a:rPr lang="ru-RU" sz="2400">
                          <a:effectLst/>
                          <a:latin typeface="Corbel" pitchFamily="34" charset="0"/>
                        </a:rPr>
                        <a:t>Одежда, шт</a:t>
                      </a:r>
                      <a:endParaRPr lang="ru-RU" sz="240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gn="ctr">
                        <a:lnSpc>
                          <a:spcPct val="115000"/>
                        </a:lnSpc>
                        <a:spcAft>
                          <a:spcPts val="0"/>
                        </a:spcAft>
                      </a:pPr>
                      <a:r>
                        <a:rPr lang="ru-RU" sz="2400">
                          <a:effectLst/>
                          <a:latin typeface="Corbel" pitchFamily="34" charset="0"/>
                        </a:rPr>
                        <a:t>70</a:t>
                      </a:r>
                      <a:endParaRPr lang="ru-RU" sz="240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gn="ctr">
                        <a:lnSpc>
                          <a:spcPct val="115000"/>
                        </a:lnSpc>
                        <a:spcAft>
                          <a:spcPts val="0"/>
                        </a:spcAft>
                      </a:pPr>
                      <a:r>
                        <a:rPr lang="ru-RU" sz="2400">
                          <a:effectLst/>
                          <a:latin typeface="Corbel" pitchFamily="34" charset="0"/>
                        </a:rPr>
                        <a:t>71</a:t>
                      </a:r>
                      <a:endParaRPr lang="ru-RU" sz="2400">
                        <a:effectLst/>
                        <a:latin typeface="Corbel" pitchFamily="34" charset="0"/>
                        <a:ea typeface="Calibri" panose="020F0502020204030204" pitchFamily="34" charset="0"/>
                        <a:cs typeface="Times New Roman" panose="02020603050405020304" pitchFamily="18" charset="0"/>
                      </a:endParaRPr>
                    </a:p>
                  </a:txBody>
                  <a:tcPr marL="68579" marR="68579" marT="0" marB="0"/>
                </a:tc>
                <a:tc>
                  <a:txBody>
                    <a:bodyPr/>
                    <a:lstStyle/>
                    <a:p>
                      <a:pPr algn="ctr">
                        <a:lnSpc>
                          <a:spcPct val="115000"/>
                        </a:lnSpc>
                        <a:spcAft>
                          <a:spcPts val="0"/>
                        </a:spcAft>
                      </a:pPr>
                      <a:r>
                        <a:rPr lang="ru-RU" sz="2400" dirty="0">
                          <a:effectLst/>
                          <a:latin typeface="Corbel" pitchFamily="34" charset="0"/>
                        </a:rPr>
                        <a:t>2 свитера</a:t>
                      </a:r>
                      <a:endParaRPr lang="ru-RU" sz="2400" dirty="0">
                        <a:effectLst/>
                        <a:latin typeface="Corbel" pitchFamily="34" charset="0"/>
                        <a:ea typeface="Calibri" panose="020F0502020204030204" pitchFamily="34" charset="0"/>
                        <a:cs typeface="Times New Roman" panose="02020603050405020304" pitchFamily="18" charset="0"/>
                      </a:endParaRPr>
                    </a:p>
                  </a:txBody>
                  <a:tcPr marL="68579" marR="68579" marT="0" marB="0"/>
                </a:tc>
                <a:extLst>
                  <a:ext uri="{0D108BD9-81ED-4DB2-BD59-A6C34878D82A}">
                    <a16:rowId xmlns:a16="http://schemas.microsoft.com/office/drawing/2014/main" val="2864084439"/>
                  </a:ext>
                </a:extLst>
              </a:tr>
            </a:tbl>
          </a:graphicData>
        </a:graphic>
      </p:graphicFrame>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Блок-схема: альтернативный процесс 24"/>
          <p:cNvSpPr/>
          <p:nvPr/>
        </p:nvSpPr>
        <p:spPr>
          <a:xfrm>
            <a:off x="2747703" y="6734795"/>
            <a:ext cx="14144725" cy="2857520"/>
          </a:xfrm>
          <a:prstGeom prst="flowChartAlternateProcess">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indent="449546">
              <a:lnSpc>
                <a:spcPct val="115000"/>
              </a:lnSpc>
            </a:pPr>
            <a:endParaRPr lang="ru-RU" sz="2200" b="1" dirty="0" smtClean="0">
              <a:solidFill>
                <a:schemeClr val="tx1"/>
              </a:solidFill>
            </a:endParaRPr>
          </a:p>
          <a:p>
            <a:pPr indent="449546">
              <a:lnSpc>
                <a:spcPct val="115000"/>
              </a:lnSpc>
            </a:pPr>
            <a:endParaRPr lang="ru-RU" sz="2200" b="1" dirty="0" smtClean="0">
              <a:solidFill>
                <a:schemeClr val="tx1"/>
              </a:solidFill>
            </a:endParaRPr>
          </a:p>
          <a:p>
            <a:pPr indent="449546">
              <a:lnSpc>
                <a:spcPct val="115000"/>
              </a:lnSpc>
            </a:pPr>
            <a:endParaRPr lang="en-US" sz="2000" b="1" dirty="0" smtClean="0">
              <a:solidFill>
                <a:schemeClr val="tx1"/>
              </a:solidFill>
              <a:latin typeface="Сorbel"/>
            </a:endParaRPr>
          </a:p>
          <a:p>
            <a:pPr indent="449546">
              <a:lnSpc>
                <a:spcPct val="115000"/>
              </a:lnSpc>
            </a:pPr>
            <a:endParaRPr lang="en-US" sz="2400" b="1" dirty="0" smtClean="0">
              <a:solidFill>
                <a:schemeClr val="tx1"/>
              </a:solidFill>
              <a:latin typeface="Сorbel"/>
            </a:endParaRPr>
          </a:p>
          <a:p>
            <a:pPr indent="449546">
              <a:lnSpc>
                <a:spcPct val="115000"/>
              </a:lnSpc>
            </a:pPr>
            <a:r>
              <a:rPr lang="ru-RU" sz="2400" b="1" dirty="0">
                <a:solidFill>
                  <a:schemeClr val="tx1"/>
                </a:solidFill>
                <a:latin typeface="Corbel" pitchFamily="34" charset="0"/>
                <a:ea typeface="Calibri" panose="020F0502020204030204" pitchFamily="34" charset="0"/>
                <a:cs typeface="Times New Roman" panose="02020603050405020304" pitchFamily="18" charset="0"/>
              </a:rPr>
              <a:t>Ответ номер 2. </a:t>
            </a:r>
            <a:r>
              <a:rPr lang="ru-RU" sz="2400" dirty="0">
                <a:solidFill>
                  <a:schemeClr val="tx1"/>
                </a:solidFill>
                <a:latin typeface="Corbel" pitchFamily="34" charset="0"/>
                <a:ea typeface="Calibri" panose="020F0502020204030204" pitchFamily="34" charset="0"/>
                <a:cs typeface="Times New Roman" panose="02020603050405020304" pitchFamily="18" charset="0"/>
              </a:rPr>
              <a:t>Если вклад будет с капитализацией, то за 1-ый год дедушка Артема получит 3000*0,15=450 рублей. За 2-ой год 3450*0,15=517,5 рубля. За 3-ий год 3967,5*0,15=595,13 рубля. Итого за три года он получит 450+517,50+595,13=1562,63 рубля.</a:t>
            </a:r>
          </a:p>
          <a:p>
            <a:pPr indent="449546">
              <a:lnSpc>
                <a:spcPct val="115000"/>
              </a:lnSpc>
            </a:pPr>
            <a:r>
              <a:rPr lang="ru-RU" sz="2400" dirty="0">
                <a:solidFill>
                  <a:schemeClr val="tx1"/>
                </a:solidFill>
                <a:latin typeface="Corbel" pitchFamily="34" charset="0"/>
                <a:ea typeface="Calibri" panose="020F0502020204030204" pitchFamily="34" charset="0"/>
                <a:cs typeface="Times New Roman" panose="02020603050405020304" pitchFamily="18" charset="0"/>
              </a:rPr>
              <a:t>Если вклад будет без капитализации, то дедушка Артема за три года получит 450*3=1350 рублей.</a:t>
            </a:r>
          </a:p>
          <a:p>
            <a:pPr indent="449546">
              <a:lnSpc>
                <a:spcPct val="115000"/>
              </a:lnSpc>
            </a:pPr>
            <a:r>
              <a:rPr lang="ru-RU" sz="2400" dirty="0">
                <a:solidFill>
                  <a:schemeClr val="tx1"/>
                </a:solidFill>
                <a:latin typeface="Corbel" pitchFamily="34" charset="0"/>
                <a:ea typeface="Calibri" panose="020F0502020204030204" pitchFamily="34" charset="0"/>
                <a:cs typeface="Times New Roman" panose="02020603050405020304" pitchFamily="18" charset="0"/>
              </a:rPr>
              <a:t>1562,63 – 1350 = 212,63 рубля.</a:t>
            </a:r>
          </a:p>
          <a:p>
            <a:pPr indent="449546">
              <a:lnSpc>
                <a:spcPct val="115000"/>
              </a:lnSpc>
            </a:pPr>
            <a:endParaRPr lang="ru-RU" sz="2000" dirty="0" smtClean="0">
              <a:solidFill>
                <a:schemeClr val="tx1"/>
              </a:solidFill>
              <a:ea typeface="Calibri" panose="020F0502020204030204" pitchFamily="34" charset="0"/>
              <a:cs typeface="Times New Roman" panose="02020603050405020304" pitchFamily="18" charset="0"/>
            </a:endParaRPr>
          </a:p>
          <a:p>
            <a:pPr indent="449546">
              <a:lnSpc>
                <a:spcPct val="115000"/>
              </a:lnSpc>
            </a:pPr>
            <a:endParaRPr lang="ru-RU" sz="2000" dirty="0" smtClean="0">
              <a:solidFill>
                <a:schemeClr val="tx1"/>
              </a:solidFill>
              <a:ea typeface="Calibri" panose="020F0502020204030204" pitchFamily="34" charset="0"/>
              <a:cs typeface="Times New Roman" panose="02020603050405020304" pitchFamily="18" charset="0"/>
            </a:endParaRPr>
          </a:p>
          <a:p>
            <a:pPr indent="449546">
              <a:lnSpc>
                <a:spcPct val="115000"/>
              </a:lnSpc>
            </a:pPr>
            <a:endParaRPr lang="ru-RU" sz="20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endParaRPr>
          </a:p>
          <a:p>
            <a:pPr indent="449546">
              <a:lnSpc>
                <a:spcPct val="115000"/>
              </a:lnSpc>
            </a:pPr>
            <a:endParaRPr lang="ru-RU" sz="2200" dirty="0" smtClean="0">
              <a:solidFill>
                <a:schemeClr val="tx1"/>
              </a:solidFill>
              <a:latin typeface="Corbel" pitchFamily="34" charset="0"/>
            </a:endParaRPr>
          </a:p>
        </p:txBody>
      </p:sp>
      <p:sp>
        <p:nvSpPr>
          <p:cNvPr id="29" name="Прямоугольник 28"/>
          <p:cNvSpPr/>
          <p:nvPr/>
        </p:nvSpPr>
        <p:spPr>
          <a:xfrm>
            <a:off x="3229721" y="2687812"/>
            <a:ext cx="13216029" cy="1200318"/>
          </a:xfrm>
          <a:prstGeom prst="rect">
            <a:avLst/>
          </a:prstGeom>
        </p:spPr>
        <p:txBody>
          <a:bodyPr wrap="square" lIns="91433" tIns="45715" rIns="91433" bIns="45715">
            <a:spAutoFit/>
          </a:bodyPr>
          <a:lstStyle/>
          <a:p>
            <a:r>
              <a:rPr lang="ru-RU" sz="2400" b="1" dirty="0">
                <a:latin typeface="Corbel" pitchFamily="34" charset="0"/>
              </a:rPr>
              <a:t>Дедушка Артема положил в банк на депозит на 3 года 3000 рублей под 15% годовых. Найдите, насколько больше денег (в рублях) получит дедушка Артема в случае, если проценты по вкладу ежегодно будут капитализироваться, по сравнению с вариантом без капитализации?</a:t>
            </a:r>
          </a:p>
        </p:txBody>
      </p:sp>
      <p:sp>
        <p:nvSpPr>
          <p:cNvPr id="35" name="Прямоугольник 34"/>
          <p:cNvSpPr/>
          <p:nvPr/>
        </p:nvSpPr>
        <p:spPr>
          <a:xfrm>
            <a:off x="3931370" y="4257093"/>
            <a:ext cx="4357718" cy="1200318"/>
          </a:xfrm>
          <a:prstGeom prst="rect">
            <a:avLst/>
          </a:prstGeom>
        </p:spPr>
        <p:txBody>
          <a:bodyPr wrap="square" lIns="91433" tIns="45715" rIns="91433" bIns="45715">
            <a:spAutoFit/>
          </a:bodyPr>
          <a:lstStyle/>
          <a:p>
            <a:pPr marL="457166" lvl="0" indent="-457166">
              <a:buAutoNum type="arabicPeriod"/>
            </a:pPr>
            <a:r>
              <a:rPr lang="ru-RU" sz="2400" dirty="0" smtClean="0">
                <a:latin typeface="Corbel" pitchFamily="34" charset="0"/>
              </a:rPr>
              <a:t> </a:t>
            </a:r>
            <a:r>
              <a:rPr lang="ru-RU" sz="2400" dirty="0">
                <a:latin typeface="Corbel" pitchFamily="34" charset="0"/>
              </a:rPr>
              <a:t>На 37,50 </a:t>
            </a:r>
            <a:r>
              <a:rPr lang="ru-RU" sz="2400" dirty="0" smtClean="0">
                <a:latin typeface="Corbel" pitchFamily="34" charset="0"/>
              </a:rPr>
              <a:t>рубля.</a:t>
            </a:r>
            <a:endParaRPr lang="en-US" sz="2400" dirty="0">
              <a:latin typeface="Corbel" pitchFamily="34" charset="0"/>
            </a:endParaRPr>
          </a:p>
          <a:p>
            <a:pPr marL="457166" lvl="0" indent="-457166">
              <a:buAutoNum type="arabicPeriod"/>
            </a:pPr>
            <a:r>
              <a:rPr lang="ru-RU" sz="2400" u="sng" dirty="0" smtClean="0">
                <a:latin typeface="Corbel" pitchFamily="34" charset="0"/>
              </a:rPr>
              <a:t>На </a:t>
            </a:r>
            <a:r>
              <a:rPr lang="ru-RU" sz="2400" u="sng" dirty="0">
                <a:latin typeface="Corbel" pitchFamily="34" charset="0"/>
              </a:rPr>
              <a:t>212,63 </a:t>
            </a:r>
            <a:r>
              <a:rPr lang="ru-RU" sz="2400" u="sng" dirty="0" smtClean="0">
                <a:latin typeface="Corbel" pitchFamily="34" charset="0"/>
              </a:rPr>
              <a:t>рубля.</a:t>
            </a:r>
            <a:endParaRPr lang="en-US" sz="2400" u="sng" dirty="0" smtClean="0">
              <a:latin typeface="Corbel" pitchFamily="34" charset="0"/>
            </a:endParaRPr>
          </a:p>
          <a:p>
            <a:pPr marL="457166" lvl="0" indent="-457166">
              <a:buAutoNum type="arabicPeriod"/>
            </a:pPr>
            <a:r>
              <a:rPr lang="ru-RU" sz="2400" dirty="0" smtClean="0">
                <a:latin typeface="Corbel" pitchFamily="34" charset="0"/>
              </a:rPr>
              <a:t>На </a:t>
            </a:r>
            <a:r>
              <a:rPr lang="ru-RU" sz="2400" dirty="0">
                <a:latin typeface="Corbel" pitchFamily="34" charset="0"/>
              </a:rPr>
              <a:t>450 рублей.</a:t>
            </a:r>
          </a:p>
        </p:txBody>
      </p:sp>
      <p:sp>
        <p:nvSpPr>
          <p:cNvPr id="36" name="Скругленный прямоугольник 35"/>
          <p:cNvSpPr/>
          <p:nvPr/>
        </p:nvSpPr>
        <p:spPr>
          <a:xfrm>
            <a:off x="2747704" y="2492903"/>
            <a:ext cx="14144724" cy="3500463"/>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2" name="Группа 9"/>
          <p:cNvGrpSpPr/>
          <p:nvPr/>
        </p:nvGrpSpPr>
        <p:grpSpPr>
          <a:xfrm>
            <a:off x="2747703" y="350265"/>
            <a:ext cx="14144726" cy="1213945"/>
            <a:chOff x="-867984" y="0"/>
            <a:chExt cx="10557061" cy="1213945"/>
          </a:xfrm>
        </p:grpSpPr>
        <p:sp>
          <p:nvSpPr>
            <p:cNvPr id="39" name="Скругленный прямоугольник 38"/>
            <p:cNvSpPr/>
            <p:nvPr/>
          </p:nvSpPr>
          <p:spPr>
            <a:xfrm>
              <a:off x="-867984" y="0"/>
              <a:ext cx="10557061"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29 (3 балла)</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88315" y="143635"/>
              <a:ext cx="1148632" cy="95059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Блок-схема: альтернативный процесс 24"/>
          <p:cNvSpPr/>
          <p:nvPr/>
        </p:nvSpPr>
        <p:spPr>
          <a:xfrm>
            <a:off x="2779242" y="6878811"/>
            <a:ext cx="14110535" cy="3101473"/>
          </a:xfrm>
          <a:prstGeom prst="flowChartAlternateProcess">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ln w="381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indent="449546">
              <a:lnSpc>
                <a:spcPct val="115000"/>
              </a:lnSpc>
            </a:pPr>
            <a:endParaRPr lang="en-US" sz="2200" b="1" dirty="0" smtClean="0">
              <a:solidFill>
                <a:schemeClr val="tx1"/>
              </a:solidFill>
            </a:endParaRPr>
          </a:p>
          <a:p>
            <a:pPr indent="449546">
              <a:lnSpc>
                <a:spcPct val="115000"/>
              </a:lnSpc>
            </a:pPr>
            <a:endParaRPr lang="en-US" sz="2200" b="1" dirty="0">
              <a:solidFill>
                <a:schemeClr val="tx1"/>
              </a:solidFill>
            </a:endParaRPr>
          </a:p>
          <a:p>
            <a:pPr indent="449546">
              <a:lnSpc>
                <a:spcPct val="115000"/>
              </a:lnSpc>
            </a:pPr>
            <a:endParaRPr lang="en-US" sz="2400" b="1" dirty="0" smtClean="0">
              <a:solidFill>
                <a:schemeClr val="tx1"/>
              </a:solidFill>
              <a:latin typeface="Corbel" pitchFamily="34" charset="0"/>
            </a:endParaRPr>
          </a:p>
          <a:p>
            <a:pPr indent="449546">
              <a:lnSpc>
                <a:spcPct val="115000"/>
              </a:lnSpc>
            </a:pPr>
            <a:r>
              <a:rPr lang="ru-RU" sz="2400" b="1" dirty="0" smtClean="0">
                <a:solidFill>
                  <a:schemeClr val="tx1"/>
                </a:solidFill>
                <a:latin typeface="Corbel" pitchFamily="34" charset="0"/>
              </a:rPr>
              <a:t>Ответ номер 2. </a:t>
            </a:r>
            <a:r>
              <a:rPr lang="ru-RU" sz="2400" dirty="0">
                <a:solidFill>
                  <a:schemeClr val="tx1"/>
                </a:solidFill>
                <a:latin typeface="Corbel" pitchFamily="34" charset="0"/>
                <a:ea typeface="Calibri" panose="020F0502020204030204" pitchFamily="34" charset="0"/>
                <a:cs typeface="Times New Roman" panose="02020603050405020304" pitchFamily="18" charset="0"/>
              </a:rPr>
              <a:t>Вероника должна будет погашать 1800/3=600 рублей основного долг в месяц. </a:t>
            </a:r>
          </a:p>
          <a:p>
            <a:pPr indent="449546">
              <a:lnSpc>
                <a:spcPct val="115000"/>
              </a:lnSpc>
            </a:pPr>
            <a:r>
              <a:rPr lang="ru-RU" sz="2400" dirty="0">
                <a:solidFill>
                  <a:schemeClr val="tx1"/>
                </a:solidFill>
                <a:latin typeface="Corbel" pitchFamily="34" charset="0"/>
                <a:ea typeface="Calibri" panose="020F0502020204030204" pitchFamily="34" charset="0"/>
                <a:cs typeface="Times New Roman" panose="02020603050405020304" pitchFamily="18" charset="0"/>
              </a:rPr>
              <a:t>1800*30*20/36000 = 30,00.</a:t>
            </a:r>
          </a:p>
          <a:p>
            <a:pPr indent="449546">
              <a:lnSpc>
                <a:spcPct val="115000"/>
              </a:lnSpc>
            </a:pPr>
            <a:r>
              <a:rPr lang="ru-RU" sz="2400" dirty="0">
                <a:solidFill>
                  <a:schemeClr val="tx1"/>
                </a:solidFill>
                <a:latin typeface="Corbel" pitchFamily="34" charset="0"/>
                <a:ea typeface="Calibri" panose="020F0502020204030204" pitchFamily="34" charset="0"/>
                <a:cs typeface="Times New Roman" panose="02020603050405020304" pitchFamily="18" charset="0"/>
              </a:rPr>
              <a:t>(1800 – 600)*30*20/36000 = 20,00.</a:t>
            </a:r>
          </a:p>
          <a:p>
            <a:pPr indent="449546">
              <a:lnSpc>
                <a:spcPct val="115000"/>
              </a:lnSpc>
            </a:pPr>
            <a:r>
              <a:rPr lang="ru-RU" sz="2400" dirty="0">
                <a:solidFill>
                  <a:schemeClr val="tx1"/>
                </a:solidFill>
                <a:latin typeface="Corbel" pitchFamily="34" charset="0"/>
                <a:ea typeface="Calibri" panose="020F0502020204030204" pitchFamily="34" charset="0"/>
                <a:cs typeface="Times New Roman" panose="02020603050405020304" pitchFamily="18" charset="0"/>
              </a:rPr>
              <a:t>(1800 – 1200)*30*20/36000 = 10,00</a:t>
            </a:r>
          </a:p>
          <a:p>
            <a:pPr indent="449546">
              <a:lnSpc>
                <a:spcPct val="115000"/>
              </a:lnSpc>
            </a:pPr>
            <a:r>
              <a:rPr lang="ru-RU" sz="2400" dirty="0">
                <a:solidFill>
                  <a:schemeClr val="tx1"/>
                </a:solidFill>
                <a:latin typeface="Corbel" pitchFamily="34" charset="0"/>
                <a:ea typeface="Calibri" panose="020F0502020204030204" pitchFamily="34" charset="0"/>
                <a:cs typeface="Times New Roman" panose="02020603050405020304" pitchFamily="18" charset="0"/>
              </a:rPr>
              <a:t>30,00 + 20,00 + 10,00 = 60,00.</a:t>
            </a:r>
          </a:p>
          <a:p>
            <a:pPr indent="449546">
              <a:lnSpc>
                <a:spcPct val="115000"/>
              </a:lnSpc>
            </a:pPr>
            <a:endParaRPr lang="ru-RU" sz="2000" dirty="0" smtClean="0">
              <a:solidFill>
                <a:schemeClr val="tx1"/>
              </a:solidFill>
              <a:ea typeface="Calibri" panose="020F0502020204030204" pitchFamily="34" charset="0"/>
              <a:cs typeface="Times New Roman" panose="02020603050405020304" pitchFamily="18" charset="0"/>
            </a:endParaRPr>
          </a:p>
          <a:p>
            <a:pPr indent="449546">
              <a:lnSpc>
                <a:spcPct val="115000"/>
              </a:lnSpc>
            </a:pPr>
            <a:endParaRPr lang="ru-RU" sz="2000" dirty="0" smtClean="0">
              <a:solidFill>
                <a:schemeClr val="tx1"/>
              </a:solidFill>
              <a:ea typeface="Calibri" panose="020F0502020204030204" pitchFamily="34" charset="0"/>
              <a:cs typeface="Times New Roman" panose="02020603050405020304" pitchFamily="18" charset="0"/>
            </a:endParaRPr>
          </a:p>
          <a:p>
            <a:pPr indent="449546">
              <a:lnSpc>
                <a:spcPct val="115000"/>
              </a:lnSpc>
            </a:pPr>
            <a:endParaRPr lang="ru-RU" sz="2000" dirty="0" smtClean="0">
              <a:solidFill>
                <a:schemeClr val="tx1"/>
              </a:solidFill>
              <a:latin typeface="Corbel" panose="020B0503020204020204" pitchFamily="34" charset="0"/>
              <a:ea typeface="Calibri" panose="020F0502020204030204" pitchFamily="34" charset="0"/>
              <a:cs typeface="Times New Roman" panose="02020603050405020304" pitchFamily="18" charset="0"/>
            </a:endParaRPr>
          </a:p>
          <a:p>
            <a:pPr indent="449546">
              <a:lnSpc>
                <a:spcPct val="115000"/>
              </a:lnSpc>
            </a:pPr>
            <a:endParaRPr lang="ru-RU" sz="2200" dirty="0" smtClean="0">
              <a:solidFill>
                <a:schemeClr val="tx1"/>
              </a:solidFill>
              <a:latin typeface="Corbel" pitchFamily="34" charset="0"/>
            </a:endParaRPr>
          </a:p>
        </p:txBody>
      </p:sp>
      <p:sp>
        <p:nvSpPr>
          <p:cNvPr id="29" name="Прямоугольник 28"/>
          <p:cNvSpPr/>
          <p:nvPr/>
        </p:nvSpPr>
        <p:spPr>
          <a:xfrm>
            <a:off x="3070833" y="2735763"/>
            <a:ext cx="13216029" cy="1569650"/>
          </a:xfrm>
          <a:prstGeom prst="rect">
            <a:avLst/>
          </a:prstGeom>
        </p:spPr>
        <p:txBody>
          <a:bodyPr wrap="square" lIns="91433" tIns="45715" rIns="91433" bIns="45715">
            <a:spAutoFit/>
          </a:bodyPr>
          <a:lstStyle/>
          <a:p>
            <a:r>
              <a:rPr lang="ru-RU" sz="2400" b="1" dirty="0">
                <a:latin typeface="Corbel" pitchFamily="34" charset="0"/>
              </a:rPr>
              <a:t>Вероника хочет взять кредит на 3 месяца на покупку компьютера в сумме 1800 белорусских рублей. Банк предлагает ей деньги под 20% годовых. Какова общая сумма процентов за пользование кредитом, которую Вероника должна будет вернуть, если схема погашения кредита – </a:t>
            </a:r>
            <a:r>
              <a:rPr lang="ru-RU" sz="2400" b="1" dirty="0" err="1">
                <a:latin typeface="Corbel" pitchFamily="34" charset="0"/>
              </a:rPr>
              <a:t>дифферинцированные</a:t>
            </a:r>
            <a:r>
              <a:rPr lang="ru-RU" sz="2400" b="1" dirty="0">
                <a:latin typeface="Corbel" pitchFamily="34" charset="0"/>
              </a:rPr>
              <a:t> платежи?</a:t>
            </a:r>
          </a:p>
        </p:txBody>
      </p:sp>
      <p:sp>
        <p:nvSpPr>
          <p:cNvPr id="35" name="Прямоугольник 34"/>
          <p:cNvSpPr/>
          <p:nvPr/>
        </p:nvSpPr>
        <p:spPr>
          <a:xfrm>
            <a:off x="4003378" y="4578162"/>
            <a:ext cx="4977102" cy="1200318"/>
          </a:xfrm>
          <a:prstGeom prst="rect">
            <a:avLst/>
          </a:prstGeom>
        </p:spPr>
        <p:txBody>
          <a:bodyPr wrap="square" lIns="91433" tIns="45715" rIns="91433" bIns="45715">
            <a:spAutoFit/>
          </a:bodyPr>
          <a:lstStyle/>
          <a:p>
            <a:pPr lvl="0"/>
            <a:r>
              <a:rPr lang="ru-RU" sz="2400" dirty="0" smtClean="0">
                <a:latin typeface="Corbel" pitchFamily="34" charset="0"/>
              </a:rPr>
              <a:t>1. </a:t>
            </a:r>
            <a:r>
              <a:rPr lang="ru-RU" sz="2400" dirty="0">
                <a:latin typeface="Corbel" pitchFamily="34" charset="0"/>
              </a:rPr>
              <a:t>30 </a:t>
            </a:r>
            <a:r>
              <a:rPr lang="ru-RU" sz="2400" dirty="0" smtClean="0">
                <a:latin typeface="Corbel" pitchFamily="34" charset="0"/>
              </a:rPr>
              <a:t>рублей.</a:t>
            </a:r>
          </a:p>
          <a:p>
            <a:pPr lvl="0"/>
            <a:r>
              <a:rPr lang="ru-RU" sz="2400" dirty="0" smtClean="0">
                <a:latin typeface="Corbel" pitchFamily="34" charset="0"/>
              </a:rPr>
              <a:t>2. </a:t>
            </a:r>
            <a:r>
              <a:rPr lang="ru-RU" sz="2400" u="sng" dirty="0">
                <a:latin typeface="Corbel" pitchFamily="34" charset="0"/>
              </a:rPr>
              <a:t>60 </a:t>
            </a:r>
            <a:r>
              <a:rPr lang="ru-RU" sz="2400" u="sng" dirty="0" smtClean="0">
                <a:latin typeface="Corbel" pitchFamily="34" charset="0"/>
              </a:rPr>
              <a:t>рублей.</a:t>
            </a:r>
            <a:endParaRPr lang="en-US" sz="2400" u="sng" dirty="0" smtClean="0">
              <a:latin typeface="Corbel" pitchFamily="34" charset="0"/>
            </a:endParaRPr>
          </a:p>
          <a:p>
            <a:pPr lvl="0"/>
            <a:r>
              <a:rPr lang="ru-RU" sz="2400" dirty="0" smtClean="0">
                <a:latin typeface="Corbel" pitchFamily="34" charset="0"/>
              </a:rPr>
              <a:t>3. </a:t>
            </a:r>
            <a:r>
              <a:rPr lang="ru-RU" sz="2400" dirty="0">
                <a:latin typeface="Corbel" pitchFamily="34" charset="0"/>
              </a:rPr>
              <a:t>110 рублей 20 копеек</a:t>
            </a:r>
            <a:r>
              <a:rPr lang="ru-RU" sz="2400" dirty="0" smtClean="0">
                <a:latin typeface="Corbel" pitchFamily="34" charset="0"/>
              </a:rPr>
              <a:t>.</a:t>
            </a:r>
            <a:r>
              <a:rPr lang="en-US" sz="2400" dirty="0" smtClean="0">
                <a:latin typeface="Corbel" pitchFamily="34" charset="0"/>
              </a:rPr>
              <a:t> </a:t>
            </a:r>
            <a:endParaRPr lang="ru-RU" sz="2400" dirty="0" smtClean="0">
              <a:latin typeface="Corbel" pitchFamily="34" charset="0"/>
            </a:endParaRPr>
          </a:p>
        </p:txBody>
      </p:sp>
      <p:sp>
        <p:nvSpPr>
          <p:cNvPr id="36" name="Скругленный прямоугольник 35"/>
          <p:cNvSpPr/>
          <p:nvPr/>
        </p:nvSpPr>
        <p:spPr>
          <a:xfrm>
            <a:off x="2779242" y="2600946"/>
            <a:ext cx="14110535" cy="3500463"/>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2" name="Группа 9"/>
          <p:cNvGrpSpPr/>
          <p:nvPr/>
        </p:nvGrpSpPr>
        <p:grpSpPr>
          <a:xfrm>
            <a:off x="2779242" y="326083"/>
            <a:ext cx="14110535" cy="1213945"/>
            <a:chOff x="182470" y="0"/>
            <a:chExt cx="9506607" cy="1213945"/>
          </a:xfrm>
        </p:grpSpPr>
        <p:sp>
          <p:nvSpPr>
            <p:cNvPr id="39" name="Скругленный прямоугольник 38"/>
            <p:cNvSpPr/>
            <p:nvPr/>
          </p:nvSpPr>
          <p:spPr>
            <a:xfrm>
              <a:off x="182470" y="0"/>
              <a:ext cx="9506607"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30 (</a:t>
              </a:r>
              <a:r>
                <a:rPr lang="en-US" altLang="ru-RU" sz="3300" b="1" kern="0" dirty="0" smtClean="0">
                  <a:solidFill>
                    <a:srgbClr val="953735"/>
                  </a:solidFill>
                  <a:latin typeface="Book Antiqua" pitchFamily="18" charset="0"/>
                  <a:ea typeface="Arial"/>
                  <a:cs typeface="Arial" charset="0"/>
                  <a:sym typeface="Arial" charset="0"/>
                </a:rPr>
                <a:t>3</a:t>
              </a:r>
              <a:r>
                <a:rPr lang="ru-RU" altLang="ru-RU" sz="3300" b="1" kern="0" dirty="0" smtClean="0">
                  <a:solidFill>
                    <a:srgbClr val="953735"/>
                  </a:solidFill>
                  <a:latin typeface="Book Antiqua" pitchFamily="18" charset="0"/>
                  <a:ea typeface="Arial"/>
                  <a:cs typeface="Arial" charset="0"/>
                  <a:sym typeface="Arial" charset="0"/>
                </a:rPr>
                <a:t> балла)</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88315" y="143635"/>
              <a:ext cx="1223616" cy="95059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Прямоугольник 28"/>
          <p:cNvSpPr/>
          <p:nvPr/>
        </p:nvSpPr>
        <p:spPr>
          <a:xfrm>
            <a:off x="3283298" y="3506508"/>
            <a:ext cx="13490882" cy="769431"/>
          </a:xfrm>
          <a:prstGeom prst="rect">
            <a:avLst/>
          </a:prstGeom>
        </p:spPr>
        <p:txBody>
          <a:bodyPr wrap="square" lIns="91433" tIns="45715" rIns="91433" bIns="45715">
            <a:spAutoFit/>
          </a:bodyPr>
          <a:lstStyle/>
          <a:p>
            <a:endParaRPr lang="ru-RU" sz="2000" b="1" dirty="0" smtClean="0">
              <a:latin typeface="Corbel" pitchFamily="34" charset="0"/>
            </a:endParaRPr>
          </a:p>
          <a:p>
            <a:pPr algn="just"/>
            <a:r>
              <a:rPr lang="ru-RU" sz="2400" b="1" dirty="0">
                <a:latin typeface="Corbel" pitchFamily="34" charset="0"/>
              </a:rPr>
              <a:t> </a:t>
            </a:r>
            <a:r>
              <a:rPr lang="ru-RU" sz="2400" b="1" dirty="0" smtClean="0">
                <a:latin typeface="Corbel" pitchFamily="34" charset="0"/>
              </a:rPr>
              <a:t>     </a:t>
            </a:r>
            <a:r>
              <a:rPr lang="ru-RU" sz="2400" b="1" dirty="0">
                <a:latin typeface="Corbel" pitchFamily="34" charset="0"/>
              </a:rPr>
              <a:t>Дайте пять рекомендаций по безопасному использованию банковской платежной карточки.</a:t>
            </a:r>
          </a:p>
        </p:txBody>
      </p:sp>
      <p:sp>
        <p:nvSpPr>
          <p:cNvPr id="36" name="Скругленный прямоугольник 35"/>
          <p:cNvSpPr/>
          <p:nvPr/>
        </p:nvSpPr>
        <p:spPr>
          <a:xfrm>
            <a:off x="2923258" y="3041220"/>
            <a:ext cx="13850922" cy="2469439"/>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3" tIns="45715" rIns="91433" bIns="45715" rtlCol="0" anchor="ctr"/>
          <a:lstStyle/>
          <a:p>
            <a:pPr algn="ctr"/>
            <a:endParaRPr lang="ru-RU">
              <a:solidFill>
                <a:srgbClr val="FFFFFF"/>
              </a:solidFill>
            </a:endParaRPr>
          </a:p>
        </p:txBody>
      </p:sp>
      <p:grpSp>
        <p:nvGrpSpPr>
          <p:cNvPr id="2" name="Группа 9"/>
          <p:cNvGrpSpPr/>
          <p:nvPr/>
        </p:nvGrpSpPr>
        <p:grpSpPr>
          <a:xfrm>
            <a:off x="2923258" y="470099"/>
            <a:ext cx="13850922" cy="1213945"/>
            <a:chOff x="182470" y="0"/>
            <a:chExt cx="9506607" cy="1213945"/>
          </a:xfrm>
        </p:grpSpPr>
        <p:sp>
          <p:nvSpPr>
            <p:cNvPr id="39" name="Скругленный прямоугольник 38"/>
            <p:cNvSpPr/>
            <p:nvPr/>
          </p:nvSpPr>
          <p:spPr>
            <a:xfrm>
              <a:off x="182470" y="0"/>
              <a:ext cx="9506607" cy="1213945"/>
            </a:xfrm>
            <a:prstGeom prst="roundRect">
              <a:avLst>
                <a:gd name="adj" fmla="val 11472"/>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000000"/>
                </a:buClr>
                <a:buSzPct val="25000"/>
                <a:defRPr/>
              </a:pPr>
              <a:r>
                <a:rPr lang="ru-RU" altLang="ru-RU" sz="3300" b="1" kern="0" dirty="0" smtClean="0">
                  <a:solidFill>
                    <a:srgbClr val="953735"/>
                  </a:solidFill>
                  <a:latin typeface="Book Antiqua" pitchFamily="18" charset="0"/>
                  <a:ea typeface="Arial"/>
                  <a:cs typeface="Arial" charset="0"/>
                  <a:sym typeface="Arial" charset="0"/>
                </a:rPr>
                <a:t>ВОПРОС № 31 (дополнительный)</a:t>
              </a:r>
              <a:endParaRPr lang="en-US" altLang="ru-RU" sz="3300" b="1" kern="0" dirty="0" smtClean="0">
                <a:solidFill>
                  <a:srgbClr val="953735"/>
                </a:solidFill>
                <a:latin typeface="Book Antiqua" pitchFamily="18" charset="0"/>
                <a:ea typeface="Arial"/>
                <a:cs typeface="Arial" charset="0"/>
                <a:sym typeface="Arial" charset="0"/>
              </a:endParaRPr>
            </a:p>
          </p:txBody>
        </p:sp>
        <p:pic>
          <p:nvPicPr>
            <p:cNvPr id="40" name="Picture 3" descr="C:\Users\AV\Desktop\logo-nbr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2431" y="131676"/>
              <a:ext cx="1092573" cy="95059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39719167"/>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2864"/>
            <a:ext cx="20108820" cy="11306485"/>
          </a:xfrm>
          <a:prstGeom prst="rect">
            <a:avLst/>
          </a:prstGeom>
        </p:spPr>
      </p:pic>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2772" y="547192"/>
            <a:ext cx="2023672" cy="1307595"/>
          </a:xfrm>
          <a:prstGeom prst="rect">
            <a:avLst/>
          </a:prstGeom>
        </p:spPr>
      </p:pic>
      <p:pic>
        <p:nvPicPr>
          <p:cNvPr id="11" name="Рисунок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546375"/>
            <a:ext cx="20108818" cy="6690063"/>
          </a:xfrm>
          <a:prstGeom prst="rect">
            <a:avLst/>
          </a:prstGeom>
        </p:spPr>
      </p:pic>
      <p:pic>
        <p:nvPicPr>
          <p:cNvPr id="24" name="Рисунок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797776" y="93436"/>
            <a:ext cx="1109558" cy="907510"/>
          </a:xfrm>
          <a:prstGeom prst="rect">
            <a:avLst/>
          </a:prstGeom>
        </p:spPr>
      </p:pic>
      <p:pic>
        <p:nvPicPr>
          <p:cNvPr id="4" name="Рисунок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84021" y="-660374"/>
            <a:ext cx="13693352" cy="6441030"/>
          </a:xfrm>
          <a:prstGeom prst="rect">
            <a:avLst/>
          </a:prstGeom>
        </p:spPr>
      </p:pic>
      <p:sp>
        <p:nvSpPr>
          <p:cNvPr id="2" name="Заголовок 1"/>
          <p:cNvSpPr>
            <a:spLocks noGrp="1"/>
          </p:cNvSpPr>
          <p:nvPr>
            <p:ph type="ctrTitle"/>
          </p:nvPr>
        </p:nvSpPr>
        <p:spPr>
          <a:xfrm>
            <a:off x="1507808" y="2864"/>
            <a:ext cx="17088485" cy="2424181"/>
          </a:xfrm>
        </p:spPr>
        <p:txBody>
          <a:bodyPr>
            <a:normAutofit/>
          </a:bodyPr>
          <a:lstStyle/>
          <a:p>
            <a:r>
              <a:rPr lang="ru-RU" sz="5300" b="1" dirty="0" smtClean="0">
                <a:solidFill>
                  <a:srgbClr val="CAEAFF"/>
                </a:solidFill>
                <a:latin typeface="HelveticaNeueCyr" panose="02000503040000020004" pitchFamily="2" charset="-52"/>
              </a:rPr>
              <a:t>СПАСИБО ЗА ВНИМАНИЕ!</a:t>
            </a:r>
            <a:endParaRPr lang="ru-RU" sz="5300" b="1" dirty="0">
              <a:solidFill>
                <a:srgbClr val="CAEAFF"/>
              </a:solidFill>
              <a:latin typeface="HelveticaNeueCyr" panose="02000503040000020004" pitchFamily="2" charset="-52"/>
            </a:endParaRPr>
          </a:p>
        </p:txBody>
      </p:sp>
      <p:pic>
        <p:nvPicPr>
          <p:cNvPr id="6" name="Рисунок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013029" y="3348306"/>
            <a:ext cx="1900871" cy="1554725"/>
          </a:xfrm>
          <a:prstGeom prst="rect">
            <a:avLst/>
          </a:prstGeom>
        </p:spPr>
      </p:pic>
      <p:pic>
        <p:nvPicPr>
          <p:cNvPr id="10" name="Рисунок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371066">
            <a:off x="1912933" y="1152128"/>
            <a:ext cx="5024959" cy="5463182"/>
          </a:xfrm>
          <a:prstGeom prst="rect">
            <a:avLst/>
          </a:prstGeom>
        </p:spPr>
      </p:pic>
      <p:pic>
        <p:nvPicPr>
          <p:cNvPr id="25" name="Рисунок 2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646444" y="8560538"/>
            <a:ext cx="2374764" cy="1942326"/>
          </a:xfrm>
          <a:prstGeom prst="rect">
            <a:avLst/>
          </a:prstGeom>
        </p:spPr>
      </p:pic>
      <p:pic>
        <p:nvPicPr>
          <p:cNvPr id="12" name="Рисунок 1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999651" y="1854787"/>
            <a:ext cx="7856121" cy="9095785"/>
          </a:xfrm>
          <a:prstGeom prst="rect">
            <a:avLst/>
          </a:prstGeom>
        </p:spPr>
      </p:pic>
      <p:pic>
        <p:nvPicPr>
          <p:cNvPr id="13" name="Рисунок 1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493233" y="9091918"/>
            <a:ext cx="1897876" cy="2001587"/>
          </a:xfrm>
          <a:prstGeom prst="rect">
            <a:avLst/>
          </a:prstGeom>
        </p:spPr>
      </p:pic>
    </p:spTree>
    <p:extLst>
      <p:ext uri="{BB962C8B-B14F-4D97-AF65-F5344CB8AC3E}">
        <p14:creationId xmlns:p14="http://schemas.microsoft.com/office/powerpoint/2010/main" val="997254790"/>
      </p:ext>
    </p:extLst>
  </p:cSld>
  <p:clrMapOvr>
    <a:masterClrMapping/>
  </p:clrMapOvr>
  <p:timing>
    <p:tnLst>
      <p:par>
        <p:cTn id="1" dur="indefinite" restart="never" nodeType="tmRoot"/>
      </p:par>
    </p:tnLst>
  </p:timing>
</p:sld>
</file>

<file path=ppt/theme/theme1.xml><?xml version="1.0" encoding="utf-8"?>
<a:theme xmlns:a="http://schemas.openxmlformats.org/drawingml/2006/main" name="Цифровая презентация">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Цифровая презентация</Template>
  <TotalTime>7255</TotalTime>
  <Words>4617</Words>
  <Application>Microsoft Office PowerPoint</Application>
  <PresentationFormat>Произвольный</PresentationFormat>
  <Paragraphs>431</Paragraphs>
  <Slides>33</Slides>
  <Notes>33</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33</vt:i4>
      </vt:variant>
    </vt:vector>
  </HeadingPairs>
  <TitlesOfParts>
    <vt:vector size="41" baseType="lpstr">
      <vt:lpstr>Arial</vt:lpstr>
      <vt:lpstr>Book Antiqua</vt:lpstr>
      <vt:lpstr>Calibri</vt:lpstr>
      <vt:lpstr>Corbel</vt:lpstr>
      <vt:lpstr>HelveticaNeueCyr</vt:lpstr>
      <vt:lpstr>Times New Roman</vt:lpstr>
      <vt:lpstr>Сorbel</vt:lpstr>
      <vt:lpstr>Цифровая презентация</vt:lpstr>
      <vt:lpstr>ВОПРОСЫ С  ОТВЕТАМИ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СПАСИБО ЗА ВНИМАНИЕ!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презенташка</dc:title>
  <dc:creator>HP</dc:creator>
  <cp:lastModifiedBy>Коваленко Татьяна Владимировна</cp:lastModifiedBy>
  <cp:revision>792</cp:revision>
  <dcterms:created xsi:type="dcterms:W3CDTF">2020-02-12T06:52:04Z</dcterms:created>
  <dcterms:modified xsi:type="dcterms:W3CDTF">2021-12-15T13:56:37Z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2020-02-12T00:00:00Z</vt:filetime>
  </property>
  <property fmtid="{D5CDD505-2E9C-101B-9397-08002B2CF9AE}" pid="3" name="Creator">
    <vt:lpwstr>Adobe Illustrator CC 2015 (Windows)</vt:lpwstr>
  </property>
  <property fmtid="{D5CDD505-2E9C-101B-9397-08002B2CF9AE}" pid="4" name="LastSaved">
    <vt:filetime>2020-02-12T00:00:00Z</vt:filetime>
  </property>
</Properties>
</file>